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notesMasterIdLst>
    <p:notesMasterId r:id="rId15"/>
  </p:notesMasterIdLst>
  <p:sldIdLst>
    <p:sldId id="256" r:id="rId2"/>
    <p:sldId id="257" r:id="rId3"/>
    <p:sldId id="258" r:id="rId4"/>
    <p:sldId id="259" r:id="rId5"/>
    <p:sldId id="261" r:id="rId6"/>
    <p:sldId id="262" r:id="rId7"/>
    <p:sldId id="266" r:id="rId8"/>
    <p:sldId id="260" r:id="rId9"/>
    <p:sldId id="263" r:id="rId10"/>
    <p:sldId id="267" r:id="rId11"/>
    <p:sldId id="268" r:id="rId12"/>
    <p:sldId id="264" r:id="rId13"/>
    <p:sldId id="26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909" autoAdjust="0"/>
  </p:normalViewPr>
  <p:slideViewPr>
    <p:cSldViewPr snapToGrid="0">
      <p:cViewPr varScale="1">
        <p:scale>
          <a:sx n="80" d="100"/>
          <a:sy n="80" d="100"/>
        </p:scale>
        <p:origin x="78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73D14F-A09E-4EC2-A046-D860D619D863}" type="datetimeFigureOut">
              <a:rPr lang="en-US" smtClean="0"/>
              <a:t>4/14/2020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36D186-A6A9-436D-A918-EFD81CA284D2}" type="slidenum">
              <a:rPr lang="en-US" smtClean="0"/>
              <a:t>‹#›</a:t>
            </a:fld>
            <a:endParaRPr lang="en-US"/>
          </a:p>
        </p:txBody>
      </p:sp>
    </p:spTree>
    <p:extLst>
      <p:ext uri="{BB962C8B-B14F-4D97-AF65-F5344CB8AC3E}">
        <p14:creationId xmlns:p14="http://schemas.microsoft.com/office/powerpoint/2010/main" val="1196780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What are some other ways to write these sounds? Can you make a list? Go to the next page to see what I came up with!</a:t>
            </a:r>
          </a:p>
          <a:p>
            <a:endParaRPr lang="en-US" dirty="0"/>
          </a:p>
        </p:txBody>
      </p:sp>
      <p:sp>
        <p:nvSpPr>
          <p:cNvPr id="4" name="Slide Number Placeholder 3"/>
          <p:cNvSpPr>
            <a:spLocks noGrp="1"/>
          </p:cNvSpPr>
          <p:nvPr>
            <p:ph type="sldNum" sz="quarter" idx="10"/>
          </p:nvPr>
        </p:nvSpPr>
        <p:spPr/>
        <p:txBody>
          <a:bodyPr/>
          <a:lstStyle/>
          <a:p>
            <a:fld id="{4436D186-A6A9-436D-A918-EFD81CA284D2}" type="slidenum">
              <a:rPr lang="en-US" smtClean="0"/>
              <a:t>4</a:t>
            </a:fld>
            <a:endParaRPr lang="en-US"/>
          </a:p>
        </p:txBody>
      </p:sp>
    </p:spTree>
    <p:extLst>
      <p:ext uri="{BB962C8B-B14F-4D97-AF65-F5344CB8AC3E}">
        <p14:creationId xmlns:p14="http://schemas.microsoft.com/office/powerpoint/2010/main" val="3802064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smtClean="0"/>
              <a:t>Maintenant</a:t>
            </a:r>
            <a:r>
              <a:rPr lang="fr-CA" baseline="0" noProof="0" dirty="0" smtClean="0"/>
              <a:t> que tu as regarder le PowerPoint ou vidéo “autrefois et aujourd’hui” c’est le temps de commencer not mini projet! Je veux que tu pense a propos de quelque chose qui fonctionnais ou regardais différemment que aujourd’hui. Tu peux choisir quelque choses qui n’était pas dans le </a:t>
            </a:r>
            <a:r>
              <a:rPr lang="fr-CA" baseline="0" noProof="0" dirty="0" err="1" smtClean="0"/>
              <a:t>powerpoint</a:t>
            </a:r>
            <a:r>
              <a:rPr lang="fr-CA" baseline="0" noProof="0" dirty="0" smtClean="0"/>
              <a:t> ou quelque chose qui était dans le power point. Si tu choisi quelque chose qui était dans le </a:t>
            </a:r>
            <a:r>
              <a:rPr lang="fr-CA" baseline="0" noProof="0" dirty="0" err="1" smtClean="0"/>
              <a:t>powerpoint</a:t>
            </a:r>
            <a:r>
              <a:rPr lang="fr-CA" baseline="0" noProof="0" dirty="0" smtClean="0"/>
              <a:t> essayer de le décrier dans tes propre mots.  Après que tu as choisis un objet je veux que tu décrire cette objet dans “autrefois” et “aujourd’hui”. Je veux 3 ou 4 phrase chaque. N’oublie pas d’utiliser les mots autrefois et aujourd’hui dans ton description. Quand tu es fini ton brouillon, corrige le. Utilise un crayon vert pour les majuscule et un crayon rouge pour les point. </a:t>
            </a:r>
            <a:endParaRPr lang="fr-CA" noProof="0" dirty="0"/>
          </a:p>
        </p:txBody>
      </p:sp>
      <p:sp>
        <p:nvSpPr>
          <p:cNvPr id="4" name="Slide Number Placeholder 3"/>
          <p:cNvSpPr>
            <a:spLocks noGrp="1"/>
          </p:cNvSpPr>
          <p:nvPr>
            <p:ph type="sldNum" sz="quarter" idx="10"/>
          </p:nvPr>
        </p:nvSpPr>
        <p:spPr/>
        <p:txBody>
          <a:bodyPr/>
          <a:lstStyle/>
          <a:p>
            <a:fld id="{4436D186-A6A9-436D-A918-EFD81CA284D2}" type="slidenum">
              <a:rPr lang="en-US" smtClean="0"/>
              <a:t>9</a:t>
            </a:fld>
            <a:endParaRPr lang="en-US"/>
          </a:p>
        </p:txBody>
      </p:sp>
    </p:spTree>
    <p:extLst>
      <p:ext uri="{BB962C8B-B14F-4D97-AF65-F5344CB8AC3E}">
        <p14:creationId xmlns:p14="http://schemas.microsoft.com/office/powerpoint/2010/main" val="2063884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36D186-A6A9-436D-A918-EFD81CA284D2}" type="slidenum">
              <a:rPr lang="en-US" smtClean="0"/>
              <a:t>10</a:t>
            </a:fld>
            <a:endParaRPr lang="en-US"/>
          </a:p>
        </p:txBody>
      </p:sp>
    </p:spTree>
    <p:extLst>
      <p:ext uri="{BB962C8B-B14F-4D97-AF65-F5344CB8AC3E}">
        <p14:creationId xmlns:p14="http://schemas.microsoft.com/office/powerpoint/2010/main" val="1707543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36D186-A6A9-436D-A918-EFD81CA284D2}" type="slidenum">
              <a:rPr lang="en-US" smtClean="0"/>
              <a:t>11</a:t>
            </a:fld>
            <a:endParaRPr lang="en-US"/>
          </a:p>
        </p:txBody>
      </p:sp>
    </p:spTree>
    <p:extLst>
      <p:ext uri="{BB962C8B-B14F-4D97-AF65-F5344CB8AC3E}">
        <p14:creationId xmlns:p14="http://schemas.microsoft.com/office/powerpoint/2010/main" val="39174492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13" name="Rectangle 12"/>
          <p:cNvSpPr/>
          <p:nvPr/>
        </p:nvSpPr>
        <p:spPr>
          <a:xfrm>
            <a:off x="0" y="0"/>
            <a:ext cx="12192000" cy="4572001"/>
          </a:xfrm>
          <a:prstGeom prst="rect">
            <a:avLst/>
          </a:prstGeom>
          <a:blipFill dpi="0" rotWithShape="1">
            <a:blip r:embed="rId2">
              <a:duotone>
                <a:schemeClr val="accent2">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4267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7825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6002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16931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0"/>
            <a:ext cx="12192000" cy="4572000"/>
          </a:xfrm>
          <a:prstGeom prst="rect">
            <a:avLst/>
          </a:prstGeom>
          <a:blipFill dpi="0" rotWithShape="1">
            <a:blip r:embed="rId2">
              <a:duotone>
                <a:schemeClr val="accent1">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62129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4/14/2020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09292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4/14/2020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51361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4/14/2020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1444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4/14/2020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63128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4/14/2020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3392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4/14/2020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7100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smtClean="0"/>
              <a:pPr/>
              <a:t>4/14/2020</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577807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3.png"/><Relationship Id="rId5" Type="http://schemas.openxmlformats.org/officeDocument/2006/relationships/image" Target="../media/image8.jpeg"/><Relationship Id="rId4"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media" Target="../media/media4.m4a"/><Relationship Id="rId7" Type="http://schemas.openxmlformats.org/officeDocument/2006/relationships/image" Target="../media/image3.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jpeg"/><Relationship Id="rId5" Type="http://schemas.openxmlformats.org/officeDocument/2006/relationships/slideLayout" Target="../slideLayouts/slideLayout2.xml"/><Relationship Id="rId4" Type="http://schemas.openxmlformats.org/officeDocument/2006/relationships/audio" Target="../media/media4.m4a"/></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3.png"/><Relationship Id="rId5" Type="http://schemas.openxmlformats.org/officeDocument/2006/relationships/image" Target="../media/image6.jpeg"/><Relationship Id="rId4"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9600" dirty="0" err="1" smtClean="0"/>
              <a:t>Semaine</a:t>
            </a:r>
            <a:r>
              <a:rPr lang="en-US" sz="9600" dirty="0" smtClean="0"/>
              <a:t> 1</a:t>
            </a:r>
            <a:endParaRPr lang="en-US" sz="9600" dirty="0"/>
          </a:p>
        </p:txBody>
      </p:sp>
      <p:sp>
        <p:nvSpPr>
          <p:cNvPr id="3" name="Subtitle 2"/>
          <p:cNvSpPr>
            <a:spLocks noGrp="1"/>
          </p:cNvSpPr>
          <p:nvPr>
            <p:ph type="subTitle" idx="1"/>
          </p:nvPr>
        </p:nvSpPr>
        <p:spPr/>
        <p:txBody>
          <a:bodyPr>
            <a:noAutofit/>
          </a:bodyPr>
          <a:lstStyle/>
          <a:p>
            <a:pPr algn="ctr"/>
            <a:r>
              <a:rPr lang="en-US" sz="3200" dirty="0" smtClean="0"/>
              <a:t>Le </a:t>
            </a:r>
            <a:r>
              <a:rPr lang="en-US" sz="3200" dirty="0" err="1" smtClean="0"/>
              <a:t>lundi</a:t>
            </a:r>
            <a:r>
              <a:rPr lang="en-US" sz="3200" dirty="0" smtClean="0"/>
              <a:t> 13 </a:t>
            </a:r>
            <a:r>
              <a:rPr lang="en-US" sz="3200" dirty="0" err="1" smtClean="0"/>
              <a:t>avril</a:t>
            </a:r>
            <a:r>
              <a:rPr lang="en-US" sz="3200" dirty="0" smtClean="0"/>
              <a:t> – </a:t>
            </a:r>
          </a:p>
          <a:p>
            <a:pPr algn="ctr"/>
            <a:r>
              <a:rPr lang="en-US" sz="3200" dirty="0" smtClean="0"/>
              <a:t>le </a:t>
            </a:r>
            <a:r>
              <a:rPr lang="en-US" sz="3200" dirty="0" err="1" smtClean="0"/>
              <a:t>vendredi</a:t>
            </a:r>
            <a:r>
              <a:rPr lang="en-US" sz="3200" dirty="0" smtClean="0"/>
              <a:t> 17 </a:t>
            </a:r>
            <a:r>
              <a:rPr lang="en-US" sz="3200" dirty="0" err="1" smtClean="0"/>
              <a:t>avril</a:t>
            </a:r>
            <a:endParaRPr lang="en-US" sz="3200" dirty="0"/>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256107" y="5373543"/>
            <a:ext cx="487363" cy="487363"/>
          </a:xfrm>
          <a:prstGeom prst="rect">
            <a:avLst/>
          </a:prstGeom>
        </p:spPr>
      </p:pic>
    </p:spTree>
    <p:extLst>
      <p:ext uri="{BB962C8B-B14F-4D97-AF65-F5344CB8AC3E}">
        <p14:creationId xmlns:p14="http://schemas.microsoft.com/office/powerpoint/2010/main" val="37925164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005"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attachments.office.net/owa/Morgan.Chopin%40nbed.nb.ca/service.svc/s/GetAttachmentThumbnail?id=AQMkAGU5ZTEwYzA3LTkzZmEtNDNlYi05ODcxLWVhMzQxZTQ4MWM4MgBGAAADWSthU%2FP3wEq1NNuhk21KKAcA7pydZoHqDUKq3YYpgo%2BvXQAAAgEMAAAA7pydZoHqDUKq3YYpgo%2BvXQABKi3xqQAAAAESABAAUPN2Fa0AxEerVyrIkzf7sA%3D%3D&amp;thumbnailType=2&amp;owa=outlook.office.com&amp;scriptVer=2020040403.07&amp;X-OWA-CANARY=8Ditxa0xqkegsY0TFhnB4uBqCGD73tcYl3y5iLYYkuRQ6RjdO59e9KgxdJ8HnS9jFL0BDHq5VFE.&amp;token=eyJhbGciOiJSUzI1NiIsImtpZCI6IjU2MzU4ODUyMzRCOTI1MkRERTAwNTc2NkQ5RDlGMjc2NTY1RjYzRTIiLCJ4NXQiOiJWaldJVWpTNUpTM2VBRmRtMmRueWRsWmZZLUkiLCJ0eXAiOiJKV1QifQ.eyJvcmlnaW4iOiJodHRwczovL291dGxvb2sub2ZmaWNlLmNvbSIsInZlciI6IkV4Y2hhbmdlLkNhbGxiYWNrLlYxIiwiYXBwY3R4c2VuZGVyIjoiT3dhRG93bmxvYWRANGQyYjVmZGYtYzRkMi00OTExLTg3MDktNjhjYzJmNDY1YzlmIiwiaXNzcmluZyI6IldXIiwiYXBwY3R4Ijoie1wibXNleGNocHJvdFwiOlwib3dhXCIsXCJwcmltYXJ5c2lkXCI6XCJTLTEtNS0yMS0yOTczMzkwMDk3LTE1MjAxNjk0MC0yNTE4ODczNTQwLTEwMzk1NzIyXCIsXCJwdWlkXCI6XCIxMTUzODAxMTE0Nzg0MTM3ODIyXCIsXCJvaWRcIjpcImU2YWU0NDllLTI2NjktNGVmZS1hNDJmLTUxOTdiZjQxNzhkZFwiLFwic2NvcGVcIjpcIk93YURvd25sb2FkXCJ9IiwibmJmIjoxNTg2NzA3NTE2LCJleHAiOjE1ODY3MDgxMTYsImlzcyI6IjAwMDAwMDAyLTAwMDAtMGZmMS1jZTAwLTAwMDAwMDAwMDAwMEA0ZDJiNWZkZi1jNGQyLTQ5MTEtODcwOS02OGNjMmY0NjVjOWYiLCJhdWQiOiIwMDAwMDAwMi0wMDAwLTBmZjEtY2UwMC0wMDAwMDAwMDAwMDAvYXR0YWNobWVudHMub2ZmaWNlLm5ldEA0ZDJiNWZkZi1jNGQyLTQ5MTEtODcwOS02OGNjMmY0NjVjOWYiLCJoYXBwIjoib3dhIn0.nZMFc-jbpB1THwbb23ETvLN7JpKLxhiLFPTqRaVAk8ckNXd_flA6MIdLml4o2U28wvcz0nno4NBdTDZG4Dpwt0vHFVTVUnr48_fGwl2W9u6YiJV5QuHdlsJQF06oREXjiRfX6sKw8S1PN1-T1WBVWkm3ormpTNfGTtXM6ZoQd4cf5WxlfTI3WwXvaeo47_l912qo3E1bgwpCR7g-OuneDBmoNKXSiAV5Oa85kxfCOSgLWVwG-5HCCu4sW-UYWYjYzXXrbGscO330XjeFplXpRvWP53BYrO_4My29FHqy1jD05ARuLnUHZ3h8aAJ0GLnvED16jU42el8Tl3krChxH_g&amp;animation=tru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3957" y="144088"/>
            <a:ext cx="4793673" cy="6391563"/>
          </a:xfrm>
          <a:prstGeom prst="rect">
            <a:avLst/>
          </a:prstGeom>
          <a:noFill/>
          <a:extLst>
            <a:ext uri="{909E8E84-426E-40DD-AFC4-6F175D3DCCD1}">
              <a14:hiddenFill xmlns:a14="http://schemas.microsoft.com/office/drawing/2010/main">
                <a:solidFill>
                  <a:srgbClr val="FFFFFF"/>
                </a:solidFill>
              </a14:hiddenFill>
            </a:ext>
          </a:extLst>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615045" y="1985645"/>
            <a:ext cx="752475" cy="752475"/>
          </a:xfrm>
          <a:prstGeom prst="rect">
            <a:avLst/>
          </a:prstGeom>
        </p:spPr>
      </p:pic>
      <p:sp>
        <p:nvSpPr>
          <p:cNvPr id="6" name="TextBox 5"/>
          <p:cNvSpPr txBox="1"/>
          <p:nvPr/>
        </p:nvSpPr>
        <p:spPr>
          <a:xfrm>
            <a:off x="6160671" y="3525520"/>
            <a:ext cx="5950050" cy="2123851"/>
          </a:xfrm>
          <a:prstGeom prst="rect">
            <a:avLst/>
          </a:prstGeom>
          <a:noFill/>
        </p:spPr>
        <p:txBody>
          <a:bodyPr wrap="square" rtlCol="0">
            <a:spAutoFit/>
          </a:bodyPr>
          <a:lstStyle/>
          <a:p>
            <a:pPr>
              <a:lnSpc>
                <a:spcPct val="150000"/>
              </a:lnSpc>
            </a:pPr>
            <a:r>
              <a:rPr lang="en-US" dirty="0" smtClean="0">
                <a:latin typeface="Comic Sans MS" panose="030F0702030302020204" pitchFamily="66" charset="0"/>
              </a:rPr>
              <a:t>After you are done the rough copy, it is time to start the good copy! Take a piece of paper and divide it in two. Then add lines to the bottom of the page, that is where you sentences will go. You can use a ruler or the edge of a book to make your lines. </a:t>
            </a:r>
            <a:endParaRPr lang="en-US" dirty="0">
              <a:latin typeface="Comic Sans MS" panose="030F0702030302020204" pitchFamily="66" charset="0"/>
            </a:endParaRPr>
          </a:p>
        </p:txBody>
      </p:sp>
    </p:spTree>
    <p:extLst>
      <p:ext uri="{BB962C8B-B14F-4D97-AF65-F5344CB8AC3E}">
        <p14:creationId xmlns:p14="http://schemas.microsoft.com/office/powerpoint/2010/main" val="21675316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95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attachments.office.net/owa/Morgan.Chopin%40nbed.nb.ca/service.svc/s/GetAttachmentThumbnail?id=AQMkAGU5ZTEwYzA3LTkzZmEtNDNlYi05ODcxLWVhMzQxZTQ4MWM4MgBGAAADWSthU%2FP3wEq1NNuhk21KKAcA7pydZoHqDUKq3YYpgo%2BvXQAAAgEMAAAA7pydZoHqDUKq3YYpgo%2BvXQABKi3xqAAAAAESABAAq4thq00gdk685MWm8VNLhg%3D%3D&amp;thumbnailType=2&amp;owa=outlook.office.com&amp;scriptVer=2020040403.07&amp;X-OWA-CANARY=TMlddTHbjke8oz0MRwGUW3BZ1j383tcYQSBWHaRTdycCZcx2tE5H7uAsqu8agBbwoYtZqqlqukA.&amp;token=eyJhbGciOiJSUzI1NiIsImtpZCI6IjU2MzU4ODUyMzRCOTI1MkRERTAwNTc2NkQ5RDlGMjc2NTY1RjYzRTIiLCJ4NXQiOiJWaldJVWpTNUpTM2VBRmRtMmRueWRsWmZZLUkiLCJ0eXAiOiJKV1QifQ.eyJvcmlnaW4iOiJodHRwczovL291dGxvb2sub2ZmaWNlLmNvbSIsInZlciI6IkV4Y2hhbmdlLkNhbGxiYWNrLlYxIiwiYXBwY3R4c2VuZGVyIjoiT3dhRG93bmxvYWRANGQyYjVmZGYtYzRkMi00OTExLTg3MDktNjhjYzJmNDY1YzlmIiwiaXNzcmluZyI6IldXIiwiYXBwY3R4Ijoie1wibXNleGNocHJvdFwiOlwib3dhXCIsXCJwcmltYXJ5c2lkXCI6XCJTLTEtNS0yMS0yOTczMzkwMDk3LTE1MjAxNjk0MC0yNTE4ODczNTQwLTEwMzk1NzIyXCIsXCJwdWlkXCI6XCIxMTUzODAxMTE0Nzg0MTM3ODIyXCIsXCJvaWRcIjpcImU2YWU0NDllLTI2NjktNGVmZS1hNDJmLTUxOTdiZjQxNzhkZFwiLFwic2NvcGVcIjpcIk93YURvd25sb2FkXCJ9IiwibmJmIjoxNTg2NzA3ODE2LCJleHAiOjE1ODY3MDg0MTYsImlzcyI6IjAwMDAwMDAyLTAwMDAtMGZmMS1jZTAwLTAwMDAwMDAwMDAwMEA0ZDJiNWZkZi1jNGQyLTQ5MTEtODcwOS02OGNjMmY0NjVjOWYiLCJhdWQiOiIwMDAwMDAwMi0wMDAwLTBmZjEtY2UwMC0wMDAwMDAwMDAwMDAvYXR0YWNobWVudHMub2ZmaWNlLm5ldEA0ZDJiNWZkZi1jNGQyLTQ5MTEtODcwOS02OGNjMmY0NjVjOWYiLCJoYXBwIjoib3dhIn0.PCDndupdee56KegdYqVjzQwkQAzeB7eiRbnKP7rpqBUvjP2y1DHha-pf0Kn5sASsg_SRJca_a8IjtA2SpWmJOndoQiOkut8BzoeRKPFeHCfpSJH7ZerauTU4XFkc3sdyiIMRk-enfIXnjFG9u1i3pIJ52121VETRPY8lAnOpOdYGyv4RNPwfLJC-tKg-703raeeEE3iidN91g9VVEaR9dy6CygNBeUa2trZV-VTge4ZeHCoXqRHt-9trMpOnWiKhGmAbznWzRW_MNBPuq5gW3XpnFJUwR8FGk6NgA1wb9LBOHZe6c01f6C21joADmPfqb6VJ3wbebqy2whb9rw3I7A&amp;animation=tru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8965" y="145011"/>
            <a:ext cx="8422235" cy="6502400"/>
          </a:xfrm>
          <a:prstGeom prst="rect">
            <a:avLst/>
          </a:prstGeom>
          <a:noFill/>
          <a:extLst>
            <a:ext uri="{909E8E84-426E-40DD-AFC4-6F175D3DCCD1}">
              <a14:hiddenFill xmlns:a14="http://schemas.microsoft.com/office/drawing/2010/main">
                <a:solidFill>
                  <a:srgbClr val="FFFFFF"/>
                </a:solidFill>
              </a14:hiddenFill>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565765" y="1111885"/>
            <a:ext cx="487363" cy="487363"/>
          </a:xfrm>
          <a:prstGeom prst="rect">
            <a:avLst/>
          </a:prstGeom>
        </p:spPr>
      </p:pic>
      <p:sp>
        <p:nvSpPr>
          <p:cNvPr id="5" name="TextBox 4"/>
          <p:cNvSpPr txBox="1"/>
          <p:nvPr/>
        </p:nvSpPr>
        <p:spPr>
          <a:xfrm>
            <a:off x="9824720" y="4005469"/>
            <a:ext cx="2245360" cy="2641942"/>
          </a:xfrm>
          <a:prstGeom prst="rect">
            <a:avLst/>
          </a:prstGeom>
          <a:noFill/>
        </p:spPr>
        <p:txBody>
          <a:bodyPr wrap="square" rtlCol="0">
            <a:spAutoFit/>
          </a:bodyPr>
          <a:lstStyle/>
          <a:p>
            <a:pPr>
              <a:lnSpc>
                <a:spcPct val="150000"/>
              </a:lnSpc>
            </a:pPr>
            <a:r>
              <a:rPr lang="en-US" sz="1400" dirty="0" smtClean="0">
                <a:latin typeface="Comic Sans MS" panose="030F0702030302020204" pitchFamily="66" charset="0"/>
              </a:rPr>
              <a:t>Now it is time for the good copy! Write your sentences on the piece of paper you just created. Then you can draw a picture of the object! Now you are done! Good Job!</a:t>
            </a:r>
            <a:endParaRPr lang="en-US" sz="1400" dirty="0">
              <a:latin typeface="Comic Sans MS" panose="030F0702030302020204" pitchFamily="66" charset="0"/>
            </a:endParaRPr>
          </a:p>
        </p:txBody>
      </p:sp>
    </p:spTree>
    <p:extLst>
      <p:ext uri="{BB962C8B-B14F-4D97-AF65-F5344CB8AC3E}">
        <p14:creationId xmlns:p14="http://schemas.microsoft.com/office/powerpoint/2010/main" val="18798612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41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 Extra</a:t>
            </a:r>
            <a:endParaRPr lang="en-US" dirty="0"/>
          </a:p>
        </p:txBody>
      </p:sp>
      <p:sp>
        <p:nvSpPr>
          <p:cNvPr id="3" name="Content Placeholder 2"/>
          <p:cNvSpPr>
            <a:spLocks noGrp="1"/>
          </p:cNvSpPr>
          <p:nvPr>
            <p:ph idx="1"/>
          </p:nvPr>
        </p:nvSpPr>
        <p:spPr/>
        <p:txBody>
          <a:bodyPr>
            <a:normAutofit lnSpcReduction="10000"/>
          </a:bodyPr>
          <a:lstStyle/>
          <a:p>
            <a:pPr marL="0" indent="0">
              <a:lnSpc>
                <a:spcPct val="150000"/>
              </a:lnSpc>
              <a:buNone/>
            </a:pPr>
            <a:r>
              <a:rPr lang="fr-CA" dirty="0">
                <a:latin typeface="Comic Sans MS" panose="030F0702030302020204" pitchFamily="66" charset="0"/>
              </a:rPr>
              <a:t>J’ai eu </a:t>
            </a:r>
            <a:r>
              <a:rPr lang="fr-CA" dirty="0" smtClean="0">
                <a:latin typeface="Comic Sans MS" panose="030F0702030302020204" pitchFamily="66" charset="0"/>
              </a:rPr>
              <a:t>une journée fantastique. </a:t>
            </a:r>
            <a:r>
              <a:rPr lang="fr-CA" dirty="0">
                <a:latin typeface="Comic Sans MS" panose="030F0702030302020204" pitchFamily="66" charset="0"/>
              </a:rPr>
              <a:t>Premièrement, ma mère et moi ont sorti les décorations pour Pâque. On a un toutou en forme d’un lapin et une couronne faite d’œuf. après, on a décidé de décorer des œufs. On a utilisé de la peinture et les marqueurs et c’était vraiment amusant Ensuite, j’ai fait des biscuits de Pâque. Ils étaient si délicieux que j’ai mangé deux! finalement on a mangé du poulet, une salade, et un mélange de légumes pour le souper  J’ai bien aimé ma journée de préparation de pâque.  </a:t>
            </a:r>
            <a:endParaRPr lang="en-US" dirty="0">
              <a:latin typeface="Comic Sans MS" panose="030F0702030302020204" pitchFamily="66" charset="0"/>
            </a:endParaRPr>
          </a:p>
          <a:p>
            <a:pPr marL="0" indent="0">
              <a:lnSpc>
                <a:spcPct val="150000"/>
              </a:lnSpc>
              <a:buNone/>
            </a:pPr>
            <a:endParaRPr lang="en-US" dirty="0">
              <a:latin typeface="Comic Sans MS" panose="030F0702030302020204" pitchFamily="66" charset="0"/>
            </a:endParaRPr>
          </a:p>
        </p:txBody>
      </p:sp>
      <p:sp>
        <p:nvSpPr>
          <p:cNvPr id="4" name="TextBox 3"/>
          <p:cNvSpPr txBox="1"/>
          <p:nvPr/>
        </p:nvSpPr>
        <p:spPr>
          <a:xfrm>
            <a:off x="4701310" y="1150358"/>
            <a:ext cx="5061001" cy="369332"/>
          </a:xfrm>
          <a:prstGeom prst="rect">
            <a:avLst/>
          </a:prstGeom>
          <a:noFill/>
        </p:spPr>
        <p:txBody>
          <a:bodyPr wrap="none" rtlCol="0">
            <a:spAutoFit/>
          </a:bodyPr>
          <a:lstStyle/>
          <a:p>
            <a:r>
              <a:rPr lang="en-US" dirty="0" smtClean="0">
                <a:latin typeface="Comic Sans MS" panose="030F0702030302020204" pitchFamily="66" charset="0"/>
              </a:rPr>
              <a:t>***</a:t>
            </a:r>
            <a:r>
              <a:rPr lang="en-US" dirty="0" err="1" smtClean="0">
                <a:latin typeface="Comic Sans MS" panose="030F0702030302020204" pitchFamily="66" charset="0"/>
              </a:rPr>
              <a:t>Peux-tu</a:t>
            </a:r>
            <a:r>
              <a:rPr lang="en-US" dirty="0" smtClean="0">
                <a:latin typeface="Comic Sans MS" panose="030F0702030302020204" pitchFamily="66" charset="0"/>
              </a:rPr>
              <a:t> </a:t>
            </a:r>
            <a:r>
              <a:rPr lang="en-US" dirty="0" err="1" smtClean="0">
                <a:latin typeface="Comic Sans MS" panose="030F0702030302020204" pitchFamily="66" charset="0"/>
              </a:rPr>
              <a:t>trouver</a:t>
            </a:r>
            <a:r>
              <a:rPr lang="en-US" dirty="0" smtClean="0">
                <a:latin typeface="Comic Sans MS" panose="030F0702030302020204" pitchFamily="66" charset="0"/>
              </a:rPr>
              <a:t> des </a:t>
            </a:r>
            <a:r>
              <a:rPr lang="en-US" dirty="0" err="1" smtClean="0">
                <a:latin typeface="Comic Sans MS" panose="030F0702030302020204" pitchFamily="66" charset="0"/>
              </a:rPr>
              <a:t>erreurs</a:t>
            </a:r>
            <a:r>
              <a:rPr lang="en-US" dirty="0" smtClean="0">
                <a:latin typeface="Comic Sans MS" panose="030F0702030302020204" pitchFamily="66" charset="0"/>
              </a:rPr>
              <a:t>? Il y </a:t>
            </a:r>
            <a:r>
              <a:rPr lang="en-US" dirty="0" err="1" smtClean="0">
                <a:latin typeface="Comic Sans MS" panose="030F0702030302020204" pitchFamily="66" charset="0"/>
              </a:rPr>
              <a:t>en</a:t>
            </a:r>
            <a:r>
              <a:rPr lang="en-US" dirty="0" smtClean="0">
                <a:latin typeface="Comic Sans MS" panose="030F0702030302020204" pitchFamily="66" charset="0"/>
              </a:rPr>
              <a:t> a 5.  </a:t>
            </a:r>
            <a:endParaRPr lang="en-US" dirty="0">
              <a:latin typeface="Comic Sans MS" panose="030F0702030302020204" pitchFamily="66" charset="0"/>
            </a:endParaRPr>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04100" y="1091342"/>
            <a:ext cx="487363" cy="487363"/>
          </a:xfrm>
          <a:prstGeom prst="rect">
            <a:avLst/>
          </a:prstGeom>
        </p:spPr>
      </p:pic>
    </p:spTree>
    <p:extLst>
      <p:ext uri="{BB962C8B-B14F-4D97-AF65-F5344CB8AC3E}">
        <p14:creationId xmlns:p14="http://schemas.microsoft.com/office/powerpoint/2010/main" val="2407031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9831"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 Extra</a:t>
            </a:r>
            <a:endParaRPr lang="en-US" dirty="0"/>
          </a:p>
        </p:txBody>
      </p:sp>
      <p:sp>
        <p:nvSpPr>
          <p:cNvPr id="3" name="Content Placeholder 2"/>
          <p:cNvSpPr>
            <a:spLocks noGrp="1"/>
          </p:cNvSpPr>
          <p:nvPr>
            <p:ph idx="1"/>
          </p:nvPr>
        </p:nvSpPr>
        <p:spPr/>
        <p:txBody>
          <a:bodyPr/>
          <a:lstStyle/>
          <a:p>
            <a:pPr>
              <a:lnSpc>
                <a:spcPct val="150000"/>
              </a:lnSpc>
            </a:pPr>
            <a:r>
              <a:rPr lang="fr-CA" dirty="0">
                <a:latin typeface="Comic Sans MS" panose="030F0702030302020204" pitchFamily="66" charset="0"/>
              </a:rPr>
              <a:t>J’ai eu une bonne journée. Premièrement je suis allé dehors. Après, j’ai rentré dans la maison et j’ai dessiner. Ensuite, j’ai travaillé sur mon </a:t>
            </a:r>
            <a:r>
              <a:rPr lang="fr-CA" dirty="0" err="1" smtClean="0">
                <a:latin typeface="Comic Sans MS" panose="030F0702030302020204" pitchFamily="66" charset="0"/>
              </a:rPr>
              <a:t>câsse-tête</a:t>
            </a:r>
            <a:r>
              <a:rPr lang="fr-CA" dirty="0" smtClean="0">
                <a:latin typeface="Comic Sans MS" panose="030F0702030302020204" pitchFamily="66" charset="0"/>
              </a:rPr>
              <a:t>. </a:t>
            </a:r>
            <a:r>
              <a:rPr lang="fr-CA" dirty="0">
                <a:latin typeface="Comic Sans MS" panose="030F0702030302020204" pitchFamily="66" charset="0"/>
              </a:rPr>
              <a:t>Enfin, j’ai mangé le souper. C’était une bonne journée. </a:t>
            </a:r>
            <a:endParaRPr lang="en-US" dirty="0">
              <a:latin typeface="Comic Sans MS" panose="030F0702030302020204" pitchFamily="66" charset="0"/>
            </a:endParaRPr>
          </a:p>
          <a:p>
            <a:pPr>
              <a:lnSpc>
                <a:spcPct val="150000"/>
              </a:lnSpc>
            </a:pPr>
            <a:endParaRPr lang="en-US" dirty="0">
              <a:latin typeface="Comic Sans MS" panose="030F0702030302020204" pitchFamily="66" charset="0"/>
            </a:endParaRPr>
          </a:p>
        </p:txBody>
      </p:sp>
      <p:sp>
        <p:nvSpPr>
          <p:cNvPr id="4" name="TextBox 3"/>
          <p:cNvSpPr txBox="1"/>
          <p:nvPr/>
        </p:nvSpPr>
        <p:spPr>
          <a:xfrm>
            <a:off x="4701310" y="1150358"/>
            <a:ext cx="3610284" cy="369332"/>
          </a:xfrm>
          <a:prstGeom prst="rect">
            <a:avLst/>
          </a:prstGeom>
          <a:noFill/>
        </p:spPr>
        <p:txBody>
          <a:bodyPr wrap="none" rtlCol="0">
            <a:spAutoFit/>
          </a:bodyPr>
          <a:lstStyle/>
          <a:p>
            <a:r>
              <a:rPr lang="en-US" dirty="0" smtClean="0">
                <a:latin typeface="Comic Sans MS" panose="030F0702030302020204" pitchFamily="66" charset="0"/>
              </a:rPr>
              <a:t>***</a:t>
            </a:r>
            <a:r>
              <a:rPr lang="en-US" dirty="0" err="1" smtClean="0">
                <a:latin typeface="Comic Sans MS" panose="030F0702030302020204" pitchFamily="66" charset="0"/>
              </a:rPr>
              <a:t>Peux-tu</a:t>
            </a:r>
            <a:r>
              <a:rPr lang="en-US" dirty="0" smtClean="0">
                <a:latin typeface="Comic Sans MS" panose="030F0702030302020204" pitchFamily="66" charset="0"/>
              </a:rPr>
              <a:t> </a:t>
            </a:r>
            <a:r>
              <a:rPr lang="en-US" dirty="0" err="1" smtClean="0">
                <a:latin typeface="Comic Sans MS" panose="030F0702030302020204" pitchFamily="66" charset="0"/>
              </a:rPr>
              <a:t>ajouter</a:t>
            </a:r>
            <a:r>
              <a:rPr lang="en-US" dirty="0" smtClean="0">
                <a:latin typeface="Comic Sans MS" panose="030F0702030302020204" pitchFamily="66" charset="0"/>
              </a:rPr>
              <a:t> des </a:t>
            </a:r>
            <a:r>
              <a:rPr lang="en-US" dirty="0" err="1" smtClean="0">
                <a:latin typeface="Comic Sans MS" panose="030F0702030302020204" pitchFamily="66" charset="0"/>
              </a:rPr>
              <a:t>détails</a:t>
            </a:r>
            <a:r>
              <a:rPr lang="en-US" dirty="0" smtClean="0">
                <a:latin typeface="Comic Sans MS" panose="030F0702030302020204" pitchFamily="66" charset="0"/>
              </a:rPr>
              <a:t>?</a:t>
            </a:r>
            <a:endParaRPr lang="en-US" dirty="0">
              <a:latin typeface="Comic Sans MS" panose="030F0702030302020204" pitchFamily="66" charset="0"/>
            </a:endParaRPr>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017125" y="1032327"/>
            <a:ext cx="487363" cy="487363"/>
          </a:xfrm>
          <a:prstGeom prst="rect">
            <a:avLst/>
          </a:prstGeom>
        </p:spPr>
      </p:pic>
    </p:spTree>
    <p:extLst>
      <p:ext uri="{BB962C8B-B14F-4D97-AF65-F5344CB8AC3E}">
        <p14:creationId xmlns:p14="http://schemas.microsoft.com/office/powerpoint/2010/main" val="26032305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597"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1841" y="1899637"/>
            <a:ext cx="4323375" cy="4443290"/>
          </a:xfrm>
        </p:spPr>
        <p:txBody>
          <a:bodyPr>
            <a:normAutofit lnSpcReduction="10000"/>
          </a:bodyPr>
          <a:lstStyle/>
          <a:p>
            <a:r>
              <a:rPr lang="fr-CA" sz="5400" dirty="0" smtClean="0">
                <a:solidFill>
                  <a:srgbClr val="00B0F0"/>
                </a:solidFill>
                <a:latin typeface="Comic Sans MS" panose="030F0702030302020204" pitchFamily="66" charset="0"/>
                <a:cs typeface="Calibri" panose="020F0502020204030204" pitchFamily="34" charset="0"/>
              </a:rPr>
              <a:t>1. œuf</a:t>
            </a:r>
          </a:p>
          <a:p>
            <a:endParaRPr lang="fr-CA" sz="5400" dirty="0">
              <a:latin typeface="Comic Sans MS" panose="030F0702030302020204" pitchFamily="66" charset="0"/>
              <a:cs typeface="Calibri" panose="020F0502020204030204" pitchFamily="34" charset="0"/>
            </a:endParaRPr>
          </a:p>
          <a:p>
            <a:r>
              <a:rPr lang="fr-CA" sz="5400" dirty="0">
                <a:solidFill>
                  <a:srgbClr val="FFC000"/>
                </a:solidFill>
                <a:latin typeface="Comic Sans MS" panose="030F0702030302020204" pitchFamily="66" charset="0"/>
                <a:cs typeface="Calibri" panose="020F0502020204030204" pitchFamily="34" charset="0"/>
              </a:rPr>
              <a:t>2. </a:t>
            </a:r>
            <a:r>
              <a:rPr lang="fr-CA" sz="5400" dirty="0" smtClean="0">
                <a:solidFill>
                  <a:srgbClr val="FFC000"/>
                </a:solidFill>
                <a:latin typeface="Comic Sans MS" panose="030F0702030302020204" pitchFamily="66" charset="0"/>
                <a:cs typeface="Calibri" panose="020F0502020204030204" pitchFamily="34" charset="0"/>
              </a:rPr>
              <a:t>voilà</a:t>
            </a:r>
          </a:p>
          <a:p>
            <a:endParaRPr lang="fr-CA" sz="5400" dirty="0" smtClean="0">
              <a:latin typeface="Comic Sans MS" panose="030F0702030302020204" pitchFamily="66" charset="0"/>
              <a:cs typeface="Calibri" panose="020F0502020204030204" pitchFamily="34" charset="0"/>
            </a:endParaRPr>
          </a:p>
          <a:p>
            <a:r>
              <a:rPr lang="fr-CA" sz="5400" dirty="0">
                <a:solidFill>
                  <a:srgbClr val="7030A0"/>
                </a:solidFill>
                <a:latin typeface="Comic Sans MS" panose="030F0702030302020204" pitchFamily="66" charset="0"/>
                <a:cs typeface="Calibri" panose="020F0502020204030204" pitchFamily="34" charset="0"/>
              </a:rPr>
              <a:t>3. ouvrir</a:t>
            </a:r>
          </a:p>
          <a:p>
            <a:endParaRPr lang="fr-CA" sz="4000" dirty="0" smtClean="0">
              <a:latin typeface="Comic Sans MS" panose="030F0702030302020204" pitchFamily="66" charset="0"/>
              <a:cs typeface="Calibri" panose="020F0502020204030204" pitchFamily="34" charset="0"/>
            </a:endParaRPr>
          </a:p>
          <a:p>
            <a:pPr marL="0" indent="0">
              <a:buNone/>
            </a:pPr>
            <a:endParaRPr lang="fr-CA" sz="4000" dirty="0" smtClean="0">
              <a:latin typeface="Comic Sans MS" panose="030F0702030302020204" pitchFamily="66" charset="0"/>
              <a:cs typeface="Calibri" panose="020F0502020204030204" pitchFamily="34" charset="0"/>
            </a:endParaRPr>
          </a:p>
          <a:p>
            <a:pPr marL="0" indent="0">
              <a:buNone/>
            </a:pPr>
            <a:endParaRPr lang="fr-CA" dirty="0">
              <a:latin typeface="Comic Sans MS" panose="030F0702030302020204" pitchFamily="66" charset="0"/>
              <a:cs typeface="Calibri" panose="020F0502020204030204" pitchFamily="34" charset="0"/>
            </a:endParaRPr>
          </a:p>
        </p:txBody>
      </p:sp>
      <p:sp>
        <p:nvSpPr>
          <p:cNvPr id="4" name="Title 3"/>
          <p:cNvSpPr>
            <a:spLocks noGrp="1"/>
          </p:cNvSpPr>
          <p:nvPr>
            <p:ph type="title"/>
          </p:nvPr>
        </p:nvSpPr>
        <p:spPr/>
        <p:txBody>
          <a:bodyPr/>
          <a:lstStyle/>
          <a:p>
            <a:r>
              <a:rPr lang="en-US" dirty="0" smtClean="0"/>
              <a:t>Mots de la </a:t>
            </a:r>
            <a:r>
              <a:rPr lang="en-US" dirty="0" err="1" smtClean="0"/>
              <a:t>semaine</a:t>
            </a:r>
            <a:r>
              <a:rPr lang="en-US" dirty="0" smtClean="0"/>
              <a:t>: </a:t>
            </a:r>
            <a:endParaRPr lang="en-US" dirty="0"/>
          </a:p>
        </p:txBody>
      </p:sp>
      <p:sp>
        <p:nvSpPr>
          <p:cNvPr id="6" name="Content Placeholder 2"/>
          <p:cNvSpPr txBox="1">
            <a:spLocks/>
          </p:cNvSpPr>
          <p:nvPr/>
        </p:nvSpPr>
        <p:spPr>
          <a:xfrm>
            <a:off x="6558757" y="1899637"/>
            <a:ext cx="4448767" cy="4443290"/>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fr-CA" sz="5400" dirty="0" smtClean="0">
                <a:solidFill>
                  <a:srgbClr val="FF3399"/>
                </a:solidFill>
                <a:latin typeface="Comic Sans MS" panose="030F0702030302020204" pitchFamily="66" charset="0"/>
              </a:rPr>
              <a:t>4. peut-être</a:t>
            </a:r>
          </a:p>
          <a:p>
            <a:endParaRPr lang="fr-CA" sz="5400" dirty="0" smtClean="0">
              <a:latin typeface="Comic Sans MS" panose="030F0702030302020204" pitchFamily="66" charset="0"/>
            </a:endParaRPr>
          </a:p>
          <a:p>
            <a:r>
              <a:rPr lang="fr-CA" sz="5400" dirty="0">
                <a:solidFill>
                  <a:srgbClr val="00B050"/>
                </a:solidFill>
                <a:latin typeface="Comic Sans MS" panose="030F0702030302020204" pitchFamily="66" charset="0"/>
              </a:rPr>
              <a:t>5. déjà </a:t>
            </a:r>
            <a:endParaRPr lang="fr-CA" sz="5400" dirty="0" smtClean="0">
              <a:solidFill>
                <a:srgbClr val="00B050"/>
              </a:solidFill>
              <a:latin typeface="Comic Sans MS" panose="030F0702030302020204" pitchFamily="66" charset="0"/>
            </a:endParaRPr>
          </a:p>
          <a:p>
            <a:endParaRPr lang="fr-CA" sz="5400" dirty="0" smtClean="0">
              <a:latin typeface="Comic Sans MS" panose="030F0702030302020204" pitchFamily="66" charset="0"/>
            </a:endParaRPr>
          </a:p>
          <a:p>
            <a:r>
              <a:rPr lang="fr-CA" sz="5400" dirty="0" smtClean="0">
                <a:solidFill>
                  <a:srgbClr val="FF0000"/>
                </a:solidFill>
                <a:latin typeface="Comic Sans MS" panose="030F0702030302020204" pitchFamily="66" charset="0"/>
              </a:rPr>
              <a:t>6</a:t>
            </a:r>
            <a:r>
              <a:rPr lang="fr-CA" sz="5400" dirty="0">
                <a:solidFill>
                  <a:srgbClr val="FF0000"/>
                </a:solidFill>
                <a:latin typeface="Comic Sans MS" panose="030F0702030302020204" pitchFamily="66" charset="0"/>
              </a:rPr>
              <a:t>. partout</a:t>
            </a:r>
          </a:p>
          <a:p>
            <a:endParaRPr lang="en-US" sz="4000" dirty="0"/>
          </a:p>
          <a:p>
            <a:endParaRPr lang="fr-CA" sz="4000" dirty="0">
              <a:latin typeface="Comic Sans MS" panose="030F0702030302020204" pitchFamily="66" charset="0"/>
            </a:endParaRPr>
          </a:p>
          <a:p>
            <a:endParaRPr lang="fr-CA" sz="4000" dirty="0" smtClean="0">
              <a:latin typeface="Comic Sans MS" panose="030F0702030302020204" pitchFamily="66" charset="0"/>
            </a:endParaRPr>
          </a:p>
          <a:p>
            <a:endParaRPr lang="fr-CA" dirty="0"/>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40688" y="1091342"/>
            <a:ext cx="487363" cy="487363"/>
          </a:xfrm>
          <a:prstGeom prst="rect">
            <a:avLst/>
          </a:prstGeom>
        </p:spPr>
      </p:pic>
    </p:spTree>
    <p:extLst>
      <p:ext uri="{BB962C8B-B14F-4D97-AF65-F5344CB8AC3E}">
        <p14:creationId xmlns:p14="http://schemas.microsoft.com/office/powerpoint/2010/main" val="1718692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01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Easter Cliparts, Download Free Clip Art, Free Clip Art on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15803" y="3313475"/>
            <a:ext cx="3432356" cy="343235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24128" y="585216"/>
            <a:ext cx="2224169" cy="1499616"/>
          </a:xfrm>
        </p:spPr>
        <p:txBody>
          <a:bodyPr/>
          <a:lstStyle/>
          <a:p>
            <a:r>
              <a:rPr lang="en-US" dirty="0" smtClean="0"/>
              <a:t>Message:</a:t>
            </a:r>
            <a:endParaRPr lang="en-US" dirty="0"/>
          </a:p>
        </p:txBody>
      </p:sp>
      <p:sp>
        <p:nvSpPr>
          <p:cNvPr id="3" name="Content Placeholder 2"/>
          <p:cNvSpPr>
            <a:spLocks noGrp="1"/>
          </p:cNvSpPr>
          <p:nvPr>
            <p:ph idx="1"/>
          </p:nvPr>
        </p:nvSpPr>
        <p:spPr>
          <a:xfrm>
            <a:off x="853440" y="2084832"/>
            <a:ext cx="10136777" cy="4167051"/>
          </a:xfrm>
        </p:spPr>
        <p:txBody>
          <a:bodyPr>
            <a:normAutofit fontScale="92500" lnSpcReduction="20000"/>
          </a:bodyPr>
          <a:lstStyle/>
          <a:p>
            <a:pPr>
              <a:lnSpc>
                <a:spcPct val="150000"/>
              </a:lnSpc>
            </a:pPr>
            <a:r>
              <a:rPr lang="fr-CA" dirty="0">
                <a:latin typeface="Comic Sans MS" panose="030F0702030302020204" pitchFamily="66" charset="0"/>
              </a:rPr>
              <a:t>Bonjour les amis!</a:t>
            </a:r>
            <a:endParaRPr lang="en-US" dirty="0">
              <a:latin typeface="Comic Sans MS" panose="030F0702030302020204" pitchFamily="66" charset="0"/>
            </a:endParaRPr>
          </a:p>
          <a:p>
            <a:pPr>
              <a:lnSpc>
                <a:spcPct val="150000"/>
              </a:lnSpc>
            </a:pPr>
            <a:r>
              <a:rPr lang="fr-CA" dirty="0">
                <a:latin typeface="Comic Sans MS" panose="030F0702030302020204" pitchFamily="66" charset="0"/>
              </a:rPr>
              <a:t>J’espère que </a:t>
            </a:r>
            <a:r>
              <a:rPr lang="fr-CA" dirty="0" smtClean="0">
                <a:latin typeface="Comic Sans MS" panose="030F0702030302020204" pitchFamily="66" charset="0"/>
              </a:rPr>
              <a:t>tout </a:t>
            </a:r>
            <a:r>
              <a:rPr lang="fr-CA" dirty="0">
                <a:latin typeface="Comic Sans MS" panose="030F0702030302020204" pitchFamily="66" charset="0"/>
              </a:rPr>
              <a:t>le monde a eu une bonne </a:t>
            </a:r>
            <a:r>
              <a:rPr lang="fr-CA" dirty="0" smtClean="0">
                <a:latin typeface="Comic Sans MS" panose="030F0702030302020204" pitchFamily="66" charset="0"/>
              </a:rPr>
              <a:t>Pâque! </a:t>
            </a:r>
            <a:r>
              <a:rPr lang="fr-CA" dirty="0">
                <a:latin typeface="Comic Sans MS" panose="030F0702030302020204" pitchFamily="66" charset="0"/>
              </a:rPr>
              <a:t>L</a:t>
            </a:r>
            <a:r>
              <a:rPr lang="fr-CA" dirty="0" smtClean="0">
                <a:latin typeface="Comic Sans MS" panose="030F0702030302020204" pitchFamily="66" charset="0"/>
              </a:rPr>
              <a:t>e </a:t>
            </a:r>
            <a:r>
              <a:rPr lang="fr-CA" dirty="0">
                <a:latin typeface="Comic Sans MS" panose="030F0702030302020204" pitchFamily="66" charset="0"/>
              </a:rPr>
              <a:t>mien était excellent! Premièrement, quand j’ai ouvert </a:t>
            </a:r>
            <a:r>
              <a:rPr lang="fr-CA" dirty="0" smtClean="0">
                <a:latin typeface="Comic Sans MS" panose="030F0702030302020204" pitchFamily="66" charset="0"/>
              </a:rPr>
              <a:t>ma </a:t>
            </a:r>
            <a:r>
              <a:rPr lang="fr-CA" dirty="0">
                <a:latin typeface="Comic Sans MS" panose="030F0702030302020204" pitchFamily="66" charset="0"/>
              </a:rPr>
              <a:t>porte </a:t>
            </a:r>
            <a:r>
              <a:rPr lang="fr-CA" dirty="0" smtClean="0">
                <a:latin typeface="Comic Sans MS" panose="030F0702030302020204" pitchFamily="66" charset="0"/>
              </a:rPr>
              <a:t>hier matin, </a:t>
            </a:r>
            <a:r>
              <a:rPr lang="fr-CA" dirty="0">
                <a:latin typeface="Comic Sans MS" panose="030F0702030302020204" pitchFamily="66" charset="0"/>
              </a:rPr>
              <a:t>j’ai vu que le lapin de </a:t>
            </a:r>
            <a:r>
              <a:rPr lang="fr-CA" dirty="0" smtClean="0">
                <a:latin typeface="Comic Sans MS" panose="030F0702030302020204" pitchFamily="66" charset="0"/>
              </a:rPr>
              <a:t>Pâque </a:t>
            </a:r>
            <a:r>
              <a:rPr lang="fr-CA" dirty="0">
                <a:latin typeface="Comic Sans MS" panose="030F0702030302020204" pitchFamily="66" charset="0"/>
              </a:rPr>
              <a:t>a laissé les œufs partout! Ensuite, j’ai commencé à ramasser les œufs et les mettre dans un bol. Après, j’ai rendu au cuisine et ma mère a dit « Voilà, ton panier! </a:t>
            </a:r>
            <a:r>
              <a:rPr lang="fr-CA" dirty="0" smtClean="0">
                <a:latin typeface="Comic Sans MS" panose="030F0702030302020204" pitchFamily="66" charset="0"/>
              </a:rPr>
              <a:t>» </a:t>
            </a:r>
            <a:r>
              <a:rPr lang="fr-CA" dirty="0">
                <a:latin typeface="Comic Sans MS" panose="030F0702030302020204" pitchFamily="66" charset="0"/>
              </a:rPr>
              <a:t>I</a:t>
            </a:r>
            <a:r>
              <a:rPr lang="fr-CA" dirty="0" smtClean="0">
                <a:latin typeface="Comic Sans MS" panose="030F0702030302020204" pitchFamily="66" charset="0"/>
              </a:rPr>
              <a:t>l </a:t>
            </a:r>
            <a:r>
              <a:rPr lang="fr-CA" dirty="0">
                <a:latin typeface="Comic Sans MS" panose="030F0702030302020204" pitchFamily="66" charset="0"/>
              </a:rPr>
              <a:t>y avait déjà un lapin au chocolat là-dedans. Finalement, après </a:t>
            </a:r>
            <a:r>
              <a:rPr lang="fr-CA" dirty="0" smtClean="0">
                <a:latin typeface="Comic Sans MS" panose="030F0702030302020204" pitchFamily="66" charset="0"/>
              </a:rPr>
              <a:t>que j’ai </a:t>
            </a:r>
            <a:r>
              <a:rPr lang="fr-CA" dirty="0">
                <a:latin typeface="Comic Sans MS" panose="030F0702030302020204" pitchFamily="66" charset="0"/>
              </a:rPr>
              <a:t>mangé mon petit déjeuner, j’ai décidé d’ouvrir et manger un de mes œufs au chocolat. </a:t>
            </a:r>
            <a:endParaRPr lang="en-US" dirty="0">
              <a:latin typeface="Comic Sans MS" panose="030F0702030302020204" pitchFamily="66" charset="0"/>
            </a:endParaRPr>
          </a:p>
          <a:p>
            <a:pPr>
              <a:lnSpc>
                <a:spcPct val="150000"/>
              </a:lnSpc>
            </a:pPr>
            <a:r>
              <a:rPr lang="fr-CA" dirty="0">
                <a:latin typeface="Comic Sans MS" panose="030F0702030302020204" pitchFamily="66" charset="0"/>
              </a:rPr>
              <a:t>Comment </a:t>
            </a:r>
            <a:r>
              <a:rPr lang="fr-CA" dirty="0" smtClean="0">
                <a:latin typeface="Comic Sans MS" panose="030F0702030302020204" pitchFamily="66" charset="0"/>
              </a:rPr>
              <a:t>était ta Pâque? </a:t>
            </a:r>
            <a:r>
              <a:rPr lang="fr-CA" dirty="0">
                <a:latin typeface="Comic Sans MS" panose="030F0702030302020204" pitchFamily="66" charset="0"/>
              </a:rPr>
              <a:t>Peut-être tu as fait une chasse au trésor ou peut-être tes chocolats était déjà dans ton panier</a:t>
            </a:r>
            <a:r>
              <a:rPr lang="fr-CA" dirty="0" smtClean="0">
                <a:latin typeface="Comic Sans MS" panose="030F0702030302020204" pitchFamily="66" charset="0"/>
              </a:rPr>
              <a:t>?</a:t>
            </a:r>
          </a:p>
        </p:txBody>
      </p:sp>
      <p:sp>
        <p:nvSpPr>
          <p:cNvPr id="5" name="TextBox 4"/>
          <p:cNvSpPr txBox="1"/>
          <p:nvPr/>
        </p:nvSpPr>
        <p:spPr>
          <a:xfrm>
            <a:off x="3161211" y="1280988"/>
            <a:ext cx="6692858" cy="369332"/>
          </a:xfrm>
          <a:prstGeom prst="rect">
            <a:avLst/>
          </a:prstGeom>
          <a:noFill/>
        </p:spPr>
        <p:txBody>
          <a:bodyPr wrap="none" rtlCol="0">
            <a:spAutoFit/>
          </a:bodyPr>
          <a:lstStyle/>
          <a:p>
            <a:r>
              <a:rPr lang="fr-CA" dirty="0" smtClean="0">
                <a:latin typeface="Comic Sans MS" panose="030F0702030302020204" pitchFamily="66" charset="0"/>
              </a:rPr>
              <a:t>*** Peux-tu trouver les mots de la semaine dans le message?</a:t>
            </a:r>
            <a:endParaRPr lang="fr-CA" dirty="0">
              <a:latin typeface="Comic Sans MS" panose="030F0702030302020204" pitchFamily="66" charset="0"/>
            </a:endParaRPr>
          </a:p>
        </p:txBody>
      </p:sp>
      <p:sp>
        <p:nvSpPr>
          <p:cNvPr id="6" name="TextBox 5"/>
          <p:cNvSpPr txBox="1"/>
          <p:nvPr/>
        </p:nvSpPr>
        <p:spPr>
          <a:xfrm>
            <a:off x="3161212" y="911656"/>
            <a:ext cx="7059404" cy="369332"/>
          </a:xfrm>
          <a:prstGeom prst="rect">
            <a:avLst/>
          </a:prstGeom>
          <a:noFill/>
        </p:spPr>
        <p:txBody>
          <a:bodyPr wrap="square" rtlCol="0">
            <a:spAutoFit/>
          </a:bodyPr>
          <a:lstStyle/>
          <a:p>
            <a:r>
              <a:rPr lang="fr-CA" dirty="0" smtClean="0">
                <a:latin typeface="Comic Sans MS" panose="030F0702030302020204" pitchFamily="66" charset="0"/>
              </a:rPr>
              <a:t>***Arête le vidéo et essayer de lire le message toi même. </a:t>
            </a:r>
            <a:endParaRPr lang="fr-CA" dirty="0">
              <a:latin typeface="Comic Sans MS" panose="030F0702030302020204" pitchFamily="66" charset="0"/>
            </a:endParaRPr>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220616" y="1037306"/>
            <a:ext cx="487363" cy="487363"/>
          </a:xfrm>
          <a:prstGeom prst="rect">
            <a:avLst/>
          </a:prstGeom>
        </p:spPr>
      </p:pic>
      <p:pic>
        <p:nvPicPr>
          <p:cNvPr id="8"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6020277" y="5764520"/>
            <a:ext cx="487363" cy="487363"/>
          </a:xfrm>
          <a:prstGeom prst="rect">
            <a:avLst/>
          </a:prstGeom>
        </p:spPr>
      </p:pic>
    </p:spTree>
    <p:extLst>
      <p:ext uri="{BB962C8B-B14F-4D97-AF65-F5344CB8AC3E}">
        <p14:creationId xmlns:p14="http://schemas.microsoft.com/office/powerpoint/2010/main" val="13003683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756"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60110" fill="hold"/>
                                        <p:tgtEl>
                                          <p:spTgt spid="8"/>
                                        </p:tgtEl>
                                      </p:cBhvr>
                                    </p:cmd>
                                  </p:childTnLst>
                                </p:cTn>
                              </p:par>
                            </p:childTnLst>
                          </p:cTn>
                        </p:par>
                      </p:childTnLst>
                    </p:cTn>
                  </p:par>
                </p:childTnLst>
              </p:cTn>
              <p:nextCondLst>
                <p:cond evt="onClick" delay="0">
                  <p:tgtEl>
                    <p:spTgt spid="8"/>
                  </p:tgtEl>
                </p:cond>
              </p:nextCondLst>
            </p:seq>
            <p:audio>
              <p:cMediaNode vol="80000">
                <p:cTn id="13"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 sons:</a:t>
            </a:r>
            <a:endParaRPr lang="en-US" dirty="0"/>
          </a:p>
        </p:txBody>
      </p:sp>
      <p:sp>
        <p:nvSpPr>
          <p:cNvPr id="3" name="Content Placeholder 2"/>
          <p:cNvSpPr>
            <a:spLocks noGrp="1"/>
          </p:cNvSpPr>
          <p:nvPr>
            <p:ph idx="1"/>
          </p:nvPr>
        </p:nvSpPr>
        <p:spPr>
          <a:xfrm>
            <a:off x="1024129" y="2286000"/>
            <a:ext cx="4055872" cy="4023360"/>
          </a:xfrm>
        </p:spPr>
        <p:txBody>
          <a:bodyPr/>
          <a:lstStyle/>
          <a:p>
            <a:pPr marL="0" indent="0" algn="ctr">
              <a:buNone/>
            </a:pPr>
            <a:endParaRPr lang="en-US" dirty="0"/>
          </a:p>
          <a:p>
            <a:pPr marL="0" indent="0" algn="ctr">
              <a:buNone/>
            </a:pPr>
            <a:r>
              <a:rPr lang="fr-CA" sz="17500" dirty="0" smtClean="0">
                <a:latin typeface="Comic Sans MS" panose="030F0702030302020204" pitchFamily="66" charset="0"/>
              </a:rPr>
              <a:t>é</a:t>
            </a:r>
            <a:endParaRPr lang="en-US" sz="17500" dirty="0">
              <a:latin typeface="Comic Sans MS" panose="030F0702030302020204" pitchFamily="66" charset="0"/>
            </a:endParaRPr>
          </a:p>
        </p:txBody>
      </p:sp>
      <p:sp>
        <p:nvSpPr>
          <p:cNvPr id="5" name="TextBox 4"/>
          <p:cNvSpPr txBox="1"/>
          <p:nvPr/>
        </p:nvSpPr>
        <p:spPr>
          <a:xfrm>
            <a:off x="8386619" y="2466112"/>
            <a:ext cx="1414170" cy="2785378"/>
          </a:xfrm>
          <a:prstGeom prst="rect">
            <a:avLst/>
          </a:prstGeom>
          <a:noFill/>
        </p:spPr>
        <p:txBody>
          <a:bodyPr wrap="none" rtlCol="0">
            <a:spAutoFit/>
          </a:bodyPr>
          <a:lstStyle/>
          <a:p>
            <a:r>
              <a:rPr lang="fr-CA" sz="17500" dirty="0">
                <a:latin typeface="Comic Sans MS" panose="030F0702030302020204" pitchFamily="66" charset="0"/>
              </a:rPr>
              <a:t>è</a:t>
            </a:r>
            <a:endParaRPr lang="en-US" sz="17500" dirty="0">
              <a:latin typeface="Comic Sans MS" panose="030F0702030302020204" pitchFamily="66" charset="0"/>
            </a:endParaRPr>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84164" y="3371438"/>
            <a:ext cx="487363" cy="487363"/>
          </a:xfrm>
          <a:prstGeom prst="rect">
            <a:avLst/>
          </a:prstGeom>
        </p:spPr>
      </p:pic>
    </p:spTree>
    <p:extLst>
      <p:ext uri="{BB962C8B-B14F-4D97-AF65-F5344CB8AC3E}">
        <p14:creationId xmlns:p14="http://schemas.microsoft.com/office/powerpoint/2010/main" val="1747183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417"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038" y="729672"/>
            <a:ext cx="4665472" cy="1265380"/>
          </a:xfrm>
        </p:spPr>
        <p:txBody>
          <a:bodyPr>
            <a:normAutofit fontScale="92500" lnSpcReduction="10000"/>
          </a:bodyPr>
          <a:lstStyle/>
          <a:p>
            <a:pPr algn="ctr"/>
            <a:r>
              <a:rPr lang="fr-CA" sz="9600" dirty="0" smtClean="0">
                <a:latin typeface="Comic Sans MS" panose="030F0702030302020204" pitchFamily="66" charset="0"/>
              </a:rPr>
              <a:t>é</a:t>
            </a:r>
          </a:p>
          <a:p>
            <a:endParaRPr lang="en-US" dirty="0"/>
          </a:p>
        </p:txBody>
      </p:sp>
      <p:sp>
        <p:nvSpPr>
          <p:cNvPr id="4" name="Content Placeholder 2"/>
          <p:cNvSpPr txBox="1">
            <a:spLocks/>
          </p:cNvSpPr>
          <p:nvPr/>
        </p:nvSpPr>
        <p:spPr>
          <a:xfrm>
            <a:off x="6400059" y="729672"/>
            <a:ext cx="4665472" cy="1265380"/>
          </a:xfrm>
          <a:prstGeom prst="rect">
            <a:avLst/>
          </a:prstGeom>
        </p:spPr>
        <p:txBody>
          <a:bodyPr vert="horz" lIns="45720" tIns="45720" rIns="4572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fr-CA" sz="9600" dirty="0">
                <a:latin typeface="Comic Sans MS" panose="030F0702030302020204" pitchFamily="66" charset="0"/>
              </a:rPr>
              <a:t>è</a:t>
            </a:r>
            <a:endParaRPr lang="en-US" dirty="0"/>
          </a:p>
        </p:txBody>
      </p:sp>
      <p:cxnSp>
        <p:nvCxnSpPr>
          <p:cNvPr id="6" name="Straight Connector 5"/>
          <p:cNvCxnSpPr/>
          <p:nvPr/>
        </p:nvCxnSpPr>
        <p:spPr>
          <a:xfrm>
            <a:off x="5735784" y="332509"/>
            <a:ext cx="0" cy="624378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31690" y="2503054"/>
            <a:ext cx="1135247" cy="1200329"/>
          </a:xfrm>
          <a:prstGeom prst="rect">
            <a:avLst/>
          </a:prstGeom>
          <a:noFill/>
        </p:spPr>
        <p:txBody>
          <a:bodyPr wrap="none" rtlCol="0">
            <a:spAutoFit/>
          </a:bodyPr>
          <a:lstStyle/>
          <a:p>
            <a:r>
              <a:rPr lang="fr-CA" sz="7200" dirty="0" smtClean="0">
                <a:latin typeface="Comic Sans MS" panose="030F0702030302020204" pitchFamily="66" charset="0"/>
              </a:rPr>
              <a:t>er</a:t>
            </a:r>
            <a:endParaRPr lang="en-US" sz="7200" dirty="0">
              <a:latin typeface="Comic Sans MS" panose="030F0702030302020204" pitchFamily="66" charset="0"/>
            </a:endParaRPr>
          </a:p>
        </p:txBody>
      </p:sp>
      <p:sp>
        <p:nvSpPr>
          <p:cNvPr id="8" name="TextBox 7"/>
          <p:cNvSpPr txBox="1"/>
          <p:nvPr/>
        </p:nvSpPr>
        <p:spPr>
          <a:xfrm>
            <a:off x="3356865" y="3703383"/>
            <a:ext cx="1188146" cy="1200329"/>
          </a:xfrm>
          <a:prstGeom prst="rect">
            <a:avLst/>
          </a:prstGeom>
          <a:noFill/>
        </p:spPr>
        <p:txBody>
          <a:bodyPr wrap="none" rtlCol="0">
            <a:spAutoFit/>
          </a:bodyPr>
          <a:lstStyle/>
          <a:p>
            <a:r>
              <a:rPr lang="fr-CA" sz="7200" dirty="0" err="1" smtClean="0">
                <a:latin typeface="Comic Sans MS" panose="030F0702030302020204" pitchFamily="66" charset="0"/>
              </a:rPr>
              <a:t>ez</a:t>
            </a:r>
            <a:endParaRPr lang="en-US" sz="7200" dirty="0">
              <a:latin typeface="Comic Sans MS" panose="030F0702030302020204" pitchFamily="66" charset="0"/>
            </a:endParaRPr>
          </a:p>
        </p:txBody>
      </p:sp>
      <p:sp>
        <p:nvSpPr>
          <p:cNvPr id="9" name="TextBox 8"/>
          <p:cNvSpPr txBox="1"/>
          <p:nvPr/>
        </p:nvSpPr>
        <p:spPr>
          <a:xfrm>
            <a:off x="6498199" y="1902889"/>
            <a:ext cx="915635" cy="1200329"/>
          </a:xfrm>
          <a:prstGeom prst="rect">
            <a:avLst/>
          </a:prstGeom>
          <a:noFill/>
        </p:spPr>
        <p:txBody>
          <a:bodyPr wrap="none" rtlCol="0">
            <a:spAutoFit/>
          </a:bodyPr>
          <a:lstStyle/>
          <a:p>
            <a:r>
              <a:rPr lang="fr-CA" sz="7200" dirty="0" smtClean="0">
                <a:latin typeface="Comic Sans MS" panose="030F0702030302020204" pitchFamily="66" charset="0"/>
              </a:rPr>
              <a:t>ai</a:t>
            </a:r>
            <a:endParaRPr lang="en-US" sz="7200" dirty="0">
              <a:latin typeface="Comic Sans MS" panose="030F0702030302020204" pitchFamily="66" charset="0"/>
            </a:endParaRPr>
          </a:p>
        </p:txBody>
      </p:sp>
      <p:sp>
        <p:nvSpPr>
          <p:cNvPr id="10" name="TextBox 9"/>
          <p:cNvSpPr txBox="1"/>
          <p:nvPr/>
        </p:nvSpPr>
        <p:spPr>
          <a:xfrm>
            <a:off x="9767872" y="2138217"/>
            <a:ext cx="949299" cy="1200329"/>
          </a:xfrm>
          <a:prstGeom prst="rect">
            <a:avLst/>
          </a:prstGeom>
          <a:noFill/>
        </p:spPr>
        <p:txBody>
          <a:bodyPr wrap="none" rtlCol="0">
            <a:spAutoFit/>
          </a:bodyPr>
          <a:lstStyle/>
          <a:p>
            <a:r>
              <a:rPr lang="fr-CA" sz="7200" dirty="0" err="1" smtClean="0">
                <a:latin typeface="Comic Sans MS" panose="030F0702030302020204" pitchFamily="66" charset="0"/>
              </a:rPr>
              <a:t>ei</a:t>
            </a:r>
            <a:endParaRPr lang="en-US" sz="7200" dirty="0">
              <a:latin typeface="Comic Sans MS" panose="030F0702030302020204" pitchFamily="66" charset="0"/>
            </a:endParaRPr>
          </a:p>
        </p:txBody>
      </p:sp>
      <p:sp>
        <p:nvSpPr>
          <p:cNvPr id="11" name="TextBox 10"/>
          <p:cNvSpPr txBox="1"/>
          <p:nvPr/>
        </p:nvSpPr>
        <p:spPr>
          <a:xfrm>
            <a:off x="9679706" y="4668982"/>
            <a:ext cx="1125629" cy="1200329"/>
          </a:xfrm>
          <a:prstGeom prst="rect">
            <a:avLst/>
          </a:prstGeom>
          <a:noFill/>
        </p:spPr>
        <p:txBody>
          <a:bodyPr wrap="none" rtlCol="0">
            <a:spAutoFit/>
          </a:bodyPr>
          <a:lstStyle/>
          <a:p>
            <a:r>
              <a:rPr lang="fr-CA" sz="7200" dirty="0" smtClean="0">
                <a:latin typeface="Comic Sans MS" panose="030F0702030302020204" pitchFamily="66" charset="0"/>
              </a:rPr>
              <a:t>et</a:t>
            </a:r>
            <a:endParaRPr lang="en-US" sz="7200" dirty="0">
              <a:latin typeface="Comic Sans MS" panose="030F0702030302020204" pitchFamily="66" charset="0"/>
            </a:endParaRPr>
          </a:p>
        </p:txBody>
      </p:sp>
      <p:cxnSp>
        <p:nvCxnSpPr>
          <p:cNvPr id="14" name="Straight Connector 13"/>
          <p:cNvCxnSpPr/>
          <p:nvPr/>
        </p:nvCxnSpPr>
        <p:spPr>
          <a:xfrm flipV="1">
            <a:off x="674255" y="1597887"/>
            <a:ext cx="11314545" cy="7389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468740" y="4816962"/>
            <a:ext cx="691215" cy="1200329"/>
          </a:xfrm>
          <a:prstGeom prst="rect">
            <a:avLst/>
          </a:prstGeom>
          <a:noFill/>
        </p:spPr>
        <p:txBody>
          <a:bodyPr wrap="none" rtlCol="0">
            <a:spAutoFit/>
          </a:bodyPr>
          <a:lstStyle/>
          <a:p>
            <a:r>
              <a:rPr lang="fr-CA" sz="7200" dirty="0" smtClean="0">
                <a:latin typeface="Comic Sans MS" panose="030F0702030302020204" pitchFamily="66" charset="0"/>
              </a:rPr>
              <a:t>ê</a:t>
            </a:r>
            <a:endParaRPr lang="en-US" sz="7200" dirty="0">
              <a:latin typeface="Comic Sans MS" panose="030F0702030302020204" pitchFamily="66" charset="0"/>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912696" y="874999"/>
            <a:ext cx="487363" cy="487363"/>
          </a:xfrm>
          <a:prstGeom prst="rect">
            <a:avLst/>
          </a:prstGeom>
        </p:spPr>
      </p:pic>
    </p:spTree>
    <p:extLst>
      <p:ext uri="{BB962C8B-B14F-4D97-AF65-F5344CB8AC3E}">
        <p14:creationId xmlns:p14="http://schemas.microsoft.com/office/powerpoint/2010/main" val="37077401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88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3572" y="-114159"/>
            <a:ext cx="9720072" cy="1499616"/>
          </a:xfrm>
        </p:spPr>
        <p:txBody>
          <a:bodyPr>
            <a:normAutofit/>
          </a:bodyPr>
          <a:lstStyle/>
          <a:p>
            <a:r>
              <a:rPr lang="fr-CA" sz="2800" dirty="0" smtClean="0"/>
              <a:t>Sur un feuille Peux tu organiser les mots</a:t>
            </a:r>
            <a:r>
              <a:rPr lang="en-US" sz="2800" dirty="0"/>
              <a:t> </a:t>
            </a:r>
            <a:r>
              <a:rPr lang="en-US" sz="2800" dirty="0" smtClean="0"/>
              <a:t>dependent </a:t>
            </a:r>
            <a:r>
              <a:rPr lang="en-US" sz="2800" dirty="0" err="1" smtClean="0"/>
              <a:t>sûr</a:t>
            </a:r>
            <a:r>
              <a:rPr lang="en-US" sz="2800" dirty="0" smtClean="0"/>
              <a:t> </a:t>
            </a:r>
            <a:r>
              <a:rPr lang="en-US" sz="2800" dirty="0" err="1" smtClean="0"/>
              <a:t>leurs</a:t>
            </a:r>
            <a:r>
              <a:rPr lang="en-US" sz="2800" dirty="0" smtClean="0"/>
              <a:t> son?</a:t>
            </a:r>
            <a:endParaRPr lang="en-US" sz="2800" dirty="0"/>
          </a:p>
        </p:txBody>
      </p:sp>
      <p:sp>
        <p:nvSpPr>
          <p:cNvPr id="3" name="Content Placeholder 2"/>
          <p:cNvSpPr>
            <a:spLocks noGrp="1"/>
          </p:cNvSpPr>
          <p:nvPr>
            <p:ph idx="1"/>
          </p:nvPr>
        </p:nvSpPr>
        <p:spPr>
          <a:xfrm>
            <a:off x="1089891" y="1173020"/>
            <a:ext cx="4508454" cy="563418"/>
          </a:xfrm>
        </p:spPr>
        <p:txBody>
          <a:bodyPr/>
          <a:lstStyle/>
          <a:p>
            <a:pPr algn="ctr"/>
            <a:r>
              <a:rPr lang="en-US" sz="2800" dirty="0" smtClean="0">
                <a:latin typeface="Comic Sans MS" panose="030F0702030302020204" pitchFamily="66" charset="0"/>
              </a:rPr>
              <a:t>é</a:t>
            </a:r>
            <a:endParaRPr lang="en-US" sz="2800" dirty="0">
              <a:latin typeface="Comic Sans MS" panose="030F0702030302020204" pitchFamily="66" charset="0"/>
            </a:endParaRPr>
          </a:p>
        </p:txBody>
      </p:sp>
      <p:sp>
        <p:nvSpPr>
          <p:cNvPr id="4" name="Content Placeholder 2"/>
          <p:cNvSpPr txBox="1">
            <a:spLocks/>
          </p:cNvSpPr>
          <p:nvPr/>
        </p:nvSpPr>
        <p:spPr>
          <a:xfrm>
            <a:off x="5076029" y="1173020"/>
            <a:ext cx="4508454" cy="563418"/>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fr-CA" sz="2800" dirty="0">
                <a:latin typeface="Comic Sans MS" panose="030F0702030302020204" pitchFamily="66" charset="0"/>
              </a:rPr>
              <a:t>è</a:t>
            </a:r>
            <a:endParaRPr lang="en-US" sz="2800" dirty="0">
              <a:latin typeface="Comic Sans MS" panose="030F0702030302020204" pitchFamily="66" charset="0"/>
            </a:endParaRPr>
          </a:p>
        </p:txBody>
      </p:sp>
      <p:cxnSp>
        <p:nvCxnSpPr>
          <p:cNvPr id="6" name="Straight Connector 5"/>
          <p:cNvCxnSpPr/>
          <p:nvPr/>
        </p:nvCxnSpPr>
        <p:spPr>
          <a:xfrm>
            <a:off x="1099127" y="1653315"/>
            <a:ext cx="90608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598345" y="1052945"/>
            <a:ext cx="21982" cy="3916219"/>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02418" y="5643686"/>
            <a:ext cx="825867" cy="461665"/>
          </a:xfrm>
          <a:prstGeom prst="rect">
            <a:avLst/>
          </a:prstGeom>
          <a:noFill/>
        </p:spPr>
        <p:txBody>
          <a:bodyPr wrap="none" rtlCol="0">
            <a:spAutoFit/>
          </a:bodyPr>
          <a:lstStyle/>
          <a:p>
            <a:r>
              <a:rPr lang="fr-CA" sz="2400" dirty="0" smtClean="0">
                <a:latin typeface="Comic Sans MS" panose="030F0702030302020204" pitchFamily="66" charset="0"/>
              </a:rPr>
              <a:t>filet</a:t>
            </a:r>
            <a:endParaRPr lang="en-US" sz="2400" dirty="0">
              <a:latin typeface="Comic Sans MS" panose="030F0702030302020204" pitchFamily="66" charset="0"/>
            </a:endParaRPr>
          </a:p>
        </p:txBody>
      </p:sp>
      <p:sp>
        <p:nvSpPr>
          <p:cNvPr id="10" name="TextBox 9"/>
          <p:cNvSpPr txBox="1"/>
          <p:nvPr/>
        </p:nvSpPr>
        <p:spPr>
          <a:xfrm>
            <a:off x="2997200" y="6070805"/>
            <a:ext cx="1071127" cy="461665"/>
          </a:xfrm>
          <a:prstGeom prst="rect">
            <a:avLst/>
          </a:prstGeom>
          <a:noFill/>
        </p:spPr>
        <p:txBody>
          <a:bodyPr wrap="none" rtlCol="0">
            <a:spAutoFit/>
          </a:bodyPr>
          <a:lstStyle/>
          <a:p>
            <a:r>
              <a:rPr lang="fr-CA" sz="2400" dirty="0" smtClean="0">
                <a:latin typeface="Comic Sans MS" panose="030F0702030302020204" pitchFamily="66" charset="0"/>
              </a:rPr>
              <a:t>panier</a:t>
            </a:r>
            <a:endParaRPr lang="en-US" sz="2400" dirty="0">
              <a:latin typeface="Comic Sans MS" panose="030F0702030302020204" pitchFamily="66" charset="0"/>
            </a:endParaRPr>
          </a:p>
        </p:txBody>
      </p:sp>
      <p:sp>
        <p:nvSpPr>
          <p:cNvPr id="11" name="TextBox 10"/>
          <p:cNvSpPr txBox="1"/>
          <p:nvPr/>
        </p:nvSpPr>
        <p:spPr>
          <a:xfrm>
            <a:off x="5532583" y="5465750"/>
            <a:ext cx="822661" cy="461665"/>
          </a:xfrm>
          <a:prstGeom prst="rect">
            <a:avLst/>
          </a:prstGeom>
          <a:noFill/>
        </p:spPr>
        <p:txBody>
          <a:bodyPr wrap="none" rtlCol="0">
            <a:spAutoFit/>
          </a:bodyPr>
          <a:lstStyle/>
          <a:p>
            <a:r>
              <a:rPr lang="fr-CA" sz="2400" dirty="0" smtClean="0">
                <a:latin typeface="Comic Sans MS" panose="030F0702030302020204" pitchFamily="66" charset="0"/>
              </a:rPr>
              <a:t>fête</a:t>
            </a:r>
            <a:endParaRPr lang="en-US" sz="2400" dirty="0">
              <a:latin typeface="Comic Sans MS" panose="030F0702030302020204" pitchFamily="66" charset="0"/>
            </a:endParaRPr>
          </a:p>
        </p:txBody>
      </p:sp>
      <p:sp>
        <p:nvSpPr>
          <p:cNvPr id="12" name="TextBox 11"/>
          <p:cNvSpPr txBox="1"/>
          <p:nvPr/>
        </p:nvSpPr>
        <p:spPr>
          <a:xfrm>
            <a:off x="6331265" y="6021879"/>
            <a:ext cx="998991" cy="461665"/>
          </a:xfrm>
          <a:prstGeom prst="rect">
            <a:avLst/>
          </a:prstGeom>
          <a:noFill/>
        </p:spPr>
        <p:txBody>
          <a:bodyPr wrap="none" rtlCol="0">
            <a:spAutoFit/>
          </a:bodyPr>
          <a:lstStyle/>
          <a:p>
            <a:r>
              <a:rPr lang="fr-CA" sz="2400" dirty="0" smtClean="0">
                <a:latin typeface="Comic Sans MS" panose="030F0702030302020204" pitchFamily="66" charset="0"/>
              </a:rPr>
              <a:t>étoile</a:t>
            </a:r>
            <a:endParaRPr lang="en-US" sz="2400" dirty="0">
              <a:latin typeface="Comic Sans MS" panose="030F0702030302020204" pitchFamily="66" charset="0"/>
            </a:endParaRPr>
          </a:p>
        </p:txBody>
      </p:sp>
      <p:sp>
        <p:nvSpPr>
          <p:cNvPr id="13" name="TextBox 12"/>
          <p:cNvSpPr txBox="1"/>
          <p:nvPr/>
        </p:nvSpPr>
        <p:spPr>
          <a:xfrm>
            <a:off x="7827450" y="5375410"/>
            <a:ext cx="854721" cy="461665"/>
          </a:xfrm>
          <a:prstGeom prst="rect">
            <a:avLst/>
          </a:prstGeom>
          <a:noFill/>
        </p:spPr>
        <p:txBody>
          <a:bodyPr wrap="none" rtlCol="0">
            <a:spAutoFit/>
          </a:bodyPr>
          <a:lstStyle/>
          <a:p>
            <a:r>
              <a:rPr lang="fr-CA" sz="2400" dirty="0" smtClean="0">
                <a:latin typeface="Comic Sans MS" panose="030F0702030302020204" pitchFamily="66" charset="0"/>
              </a:rPr>
              <a:t>chez</a:t>
            </a:r>
            <a:endParaRPr lang="en-US" sz="2400" dirty="0">
              <a:latin typeface="Comic Sans MS" panose="030F0702030302020204" pitchFamily="66" charset="0"/>
            </a:endParaRPr>
          </a:p>
        </p:txBody>
      </p:sp>
      <p:sp>
        <p:nvSpPr>
          <p:cNvPr id="14" name="TextBox 13"/>
          <p:cNvSpPr txBox="1"/>
          <p:nvPr/>
        </p:nvSpPr>
        <p:spPr>
          <a:xfrm>
            <a:off x="1691131" y="6086993"/>
            <a:ext cx="891591" cy="461665"/>
          </a:xfrm>
          <a:prstGeom prst="rect">
            <a:avLst/>
          </a:prstGeom>
          <a:noFill/>
        </p:spPr>
        <p:txBody>
          <a:bodyPr wrap="none" rtlCol="0">
            <a:spAutoFit/>
          </a:bodyPr>
          <a:lstStyle/>
          <a:p>
            <a:r>
              <a:rPr lang="fr-CA" sz="2400" dirty="0" smtClean="0">
                <a:latin typeface="Comic Sans MS" panose="030F0702030302020204" pitchFamily="66" charset="0"/>
              </a:rPr>
              <a:t>laver</a:t>
            </a:r>
            <a:endParaRPr lang="en-US" sz="2400" dirty="0">
              <a:latin typeface="Comic Sans MS" panose="030F0702030302020204" pitchFamily="66" charset="0"/>
            </a:endParaRPr>
          </a:p>
        </p:txBody>
      </p:sp>
      <p:sp>
        <p:nvSpPr>
          <p:cNvPr id="15" name="TextBox 14"/>
          <p:cNvSpPr txBox="1"/>
          <p:nvPr/>
        </p:nvSpPr>
        <p:spPr>
          <a:xfrm>
            <a:off x="10003127" y="5311476"/>
            <a:ext cx="963725" cy="461665"/>
          </a:xfrm>
          <a:prstGeom prst="rect">
            <a:avLst/>
          </a:prstGeom>
          <a:noFill/>
        </p:spPr>
        <p:txBody>
          <a:bodyPr wrap="none" rtlCol="0">
            <a:spAutoFit/>
          </a:bodyPr>
          <a:lstStyle/>
          <a:p>
            <a:r>
              <a:rPr lang="fr-CA" sz="2400" dirty="0" smtClean="0">
                <a:latin typeface="Comic Sans MS" panose="030F0702030302020204" pitchFamily="66" charset="0"/>
              </a:rPr>
              <a:t>forêt</a:t>
            </a:r>
            <a:endParaRPr lang="en-US" sz="2400" dirty="0">
              <a:latin typeface="Comic Sans MS" panose="030F0702030302020204" pitchFamily="66" charset="0"/>
            </a:endParaRPr>
          </a:p>
        </p:txBody>
      </p:sp>
      <p:sp>
        <p:nvSpPr>
          <p:cNvPr id="16" name="TextBox 15"/>
          <p:cNvSpPr txBox="1"/>
          <p:nvPr/>
        </p:nvSpPr>
        <p:spPr>
          <a:xfrm>
            <a:off x="2139865" y="5329535"/>
            <a:ext cx="657552" cy="461665"/>
          </a:xfrm>
          <a:prstGeom prst="rect">
            <a:avLst/>
          </a:prstGeom>
          <a:noFill/>
        </p:spPr>
        <p:txBody>
          <a:bodyPr wrap="none" rtlCol="0">
            <a:spAutoFit/>
          </a:bodyPr>
          <a:lstStyle/>
          <a:p>
            <a:r>
              <a:rPr lang="fr-CA" sz="2400" dirty="0" smtClean="0">
                <a:latin typeface="Comic Sans MS" panose="030F0702030302020204" pitchFamily="66" charset="0"/>
              </a:rPr>
              <a:t>lait</a:t>
            </a:r>
            <a:endParaRPr lang="en-US" sz="2400" dirty="0">
              <a:latin typeface="Comic Sans MS" panose="030F0702030302020204" pitchFamily="66" charset="0"/>
            </a:endParaRPr>
          </a:p>
        </p:txBody>
      </p:sp>
      <p:sp>
        <p:nvSpPr>
          <p:cNvPr id="17" name="TextBox 16"/>
          <p:cNvSpPr txBox="1"/>
          <p:nvPr/>
        </p:nvSpPr>
        <p:spPr>
          <a:xfrm>
            <a:off x="7906328" y="6252710"/>
            <a:ext cx="1194558" cy="461665"/>
          </a:xfrm>
          <a:prstGeom prst="rect">
            <a:avLst/>
          </a:prstGeom>
          <a:noFill/>
        </p:spPr>
        <p:txBody>
          <a:bodyPr wrap="none" rtlCol="0">
            <a:spAutoFit/>
          </a:bodyPr>
          <a:lstStyle/>
          <a:p>
            <a:r>
              <a:rPr lang="fr-CA" sz="2400" dirty="0" smtClean="0">
                <a:latin typeface="Comic Sans MS" panose="030F0702030302020204" pitchFamily="66" charset="0"/>
              </a:rPr>
              <a:t>baleine</a:t>
            </a:r>
            <a:endParaRPr lang="en-US" sz="2400" dirty="0">
              <a:latin typeface="Comic Sans MS" panose="030F0702030302020204" pitchFamily="66" charset="0"/>
            </a:endParaRPr>
          </a:p>
        </p:txBody>
      </p:sp>
      <p:sp>
        <p:nvSpPr>
          <p:cNvPr id="18" name="TextBox 17"/>
          <p:cNvSpPr txBox="1"/>
          <p:nvPr/>
        </p:nvSpPr>
        <p:spPr>
          <a:xfrm>
            <a:off x="3402032" y="5523537"/>
            <a:ext cx="933269" cy="461665"/>
          </a:xfrm>
          <a:prstGeom prst="rect">
            <a:avLst/>
          </a:prstGeom>
          <a:noFill/>
        </p:spPr>
        <p:txBody>
          <a:bodyPr wrap="none" rtlCol="0">
            <a:spAutoFit/>
          </a:bodyPr>
          <a:lstStyle/>
          <a:p>
            <a:r>
              <a:rPr lang="fr-CA" sz="2400" dirty="0" smtClean="0">
                <a:latin typeface="Comic Sans MS" panose="030F0702030302020204" pitchFamily="66" charset="0"/>
              </a:rPr>
              <a:t>neige</a:t>
            </a:r>
            <a:endParaRPr lang="en-US" sz="2400" dirty="0">
              <a:latin typeface="Comic Sans MS" panose="030F0702030302020204" pitchFamily="66" charset="0"/>
            </a:endParaRPr>
          </a:p>
        </p:txBody>
      </p:sp>
      <p:sp>
        <p:nvSpPr>
          <p:cNvPr id="20" name="TextBox 19"/>
          <p:cNvSpPr txBox="1"/>
          <p:nvPr/>
        </p:nvSpPr>
        <p:spPr>
          <a:xfrm>
            <a:off x="8845545" y="5717569"/>
            <a:ext cx="942887" cy="461665"/>
          </a:xfrm>
          <a:prstGeom prst="rect">
            <a:avLst/>
          </a:prstGeom>
          <a:noFill/>
        </p:spPr>
        <p:txBody>
          <a:bodyPr wrap="none" rtlCol="0">
            <a:spAutoFit/>
          </a:bodyPr>
          <a:lstStyle/>
          <a:p>
            <a:r>
              <a:rPr lang="fr-CA" sz="2400" dirty="0" smtClean="0">
                <a:latin typeface="Comic Sans MS" panose="030F0702030302020204" pitchFamily="66" charset="0"/>
              </a:rPr>
              <a:t>jouet</a:t>
            </a:r>
            <a:endParaRPr lang="en-US" sz="2400" dirty="0">
              <a:latin typeface="Comic Sans MS" panose="030F0702030302020204" pitchFamily="66" charset="0"/>
            </a:endParaRPr>
          </a:p>
        </p:txBody>
      </p:sp>
      <p:sp>
        <p:nvSpPr>
          <p:cNvPr id="21" name="TextBox 20"/>
          <p:cNvSpPr txBox="1"/>
          <p:nvPr/>
        </p:nvSpPr>
        <p:spPr>
          <a:xfrm>
            <a:off x="10189871" y="6021879"/>
            <a:ext cx="853119" cy="461665"/>
          </a:xfrm>
          <a:prstGeom prst="rect">
            <a:avLst/>
          </a:prstGeom>
          <a:noFill/>
        </p:spPr>
        <p:txBody>
          <a:bodyPr wrap="none" rtlCol="0">
            <a:spAutoFit/>
          </a:bodyPr>
          <a:lstStyle/>
          <a:p>
            <a:r>
              <a:rPr lang="fr-CA" sz="2400" dirty="0" smtClean="0">
                <a:latin typeface="Comic Sans MS" panose="030F0702030302020204" pitchFamily="66" charset="0"/>
              </a:rPr>
              <a:t>balai</a:t>
            </a:r>
            <a:endParaRPr lang="en-US" sz="2400" dirty="0">
              <a:latin typeface="Comic Sans MS" panose="030F0702030302020204" pitchFamily="66" charset="0"/>
            </a:endParaRPr>
          </a:p>
        </p:txBody>
      </p:sp>
      <p:pic>
        <p:nvPicPr>
          <p:cNvPr id="2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76550" y="391967"/>
            <a:ext cx="487363" cy="487363"/>
          </a:xfrm>
          <a:prstGeom prst="rect">
            <a:avLst/>
          </a:prstGeom>
        </p:spPr>
      </p:pic>
      <p:sp>
        <p:nvSpPr>
          <p:cNvPr id="25" name="TextBox 24"/>
          <p:cNvSpPr txBox="1"/>
          <p:nvPr/>
        </p:nvSpPr>
        <p:spPr>
          <a:xfrm>
            <a:off x="6680016" y="5227974"/>
            <a:ext cx="982961" cy="461665"/>
          </a:xfrm>
          <a:prstGeom prst="rect">
            <a:avLst/>
          </a:prstGeom>
          <a:noFill/>
        </p:spPr>
        <p:txBody>
          <a:bodyPr wrap="none" rtlCol="0">
            <a:spAutoFit/>
          </a:bodyPr>
          <a:lstStyle/>
          <a:p>
            <a:r>
              <a:rPr lang="fr-CA" sz="2400" dirty="0" smtClean="0">
                <a:latin typeface="Comic Sans MS" panose="030F0702030302020204" pitchFamily="66" charset="0"/>
              </a:rPr>
              <a:t>nager</a:t>
            </a:r>
            <a:endParaRPr lang="en-US" sz="2400" dirty="0">
              <a:latin typeface="Comic Sans MS" panose="030F0702030302020204" pitchFamily="66" charset="0"/>
            </a:endParaRPr>
          </a:p>
        </p:txBody>
      </p:sp>
      <p:sp>
        <p:nvSpPr>
          <p:cNvPr id="26" name="TextBox 25"/>
          <p:cNvSpPr txBox="1"/>
          <p:nvPr/>
        </p:nvSpPr>
        <p:spPr>
          <a:xfrm>
            <a:off x="1015351" y="5061872"/>
            <a:ext cx="679994" cy="461665"/>
          </a:xfrm>
          <a:prstGeom prst="rect">
            <a:avLst/>
          </a:prstGeom>
          <a:noFill/>
        </p:spPr>
        <p:txBody>
          <a:bodyPr wrap="none" rtlCol="0">
            <a:spAutoFit/>
          </a:bodyPr>
          <a:lstStyle/>
          <a:p>
            <a:r>
              <a:rPr lang="fr-CA" sz="2400" dirty="0" smtClean="0">
                <a:latin typeface="Comic Sans MS" panose="030F0702030302020204" pitchFamily="66" charset="0"/>
              </a:rPr>
              <a:t>nez</a:t>
            </a:r>
            <a:endParaRPr lang="en-US" sz="2400" dirty="0">
              <a:latin typeface="Comic Sans MS" panose="030F0702030302020204" pitchFamily="66" charset="0"/>
            </a:endParaRPr>
          </a:p>
        </p:txBody>
      </p:sp>
      <p:sp>
        <p:nvSpPr>
          <p:cNvPr id="27" name="TextBox 26"/>
          <p:cNvSpPr txBox="1"/>
          <p:nvPr/>
        </p:nvSpPr>
        <p:spPr>
          <a:xfrm>
            <a:off x="4482805" y="6021879"/>
            <a:ext cx="1173719" cy="461665"/>
          </a:xfrm>
          <a:prstGeom prst="rect">
            <a:avLst/>
          </a:prstGeom>
          <a:noFill/>
        </p:spPr>
        <p:txBody>
          <a:bodyPr wrap="none" rtlCol="0">
            <a:spAutoFit/>
          </a:bodyPr>
          <a:lstStyle/>
          <a:p>
            <a:r>
              <a:rPr lang="fr-CA" sz="2400" dirty="0" smtClean="0">
                <a:latin typeface="Comic Sans MS" panose="030F0702030302020204" pitchFamily="66" charset="0"/>
              </a:rPr>
              <a:t>poupée</a:t>
            </a:r>
            <a:endParaRPr lang="en-US" sz="2400" dirty="0">
              <a:latin typeface="Comic Sans MS" panose="030F0702030302020204" pitchFamily="66" charset="0"/>
            </a:endParaRPr>
          </a:p>
        </p:txBody>
      </p:sp>
      <p:sp>
        <p:nvSpPr>
          <p:cNvPr id="24" name="TextBox 23"/>
          <p:cNvSpPr txBox="1"/>
          <p:nvPr/>
        </p:nvSpPr>
        <p:spPr>
          <a:xfrm>
            <a:off x="4492489" y="5144577"/>
            <a:ext cx="1154483" cy="461665"/>
          </a:xfrm>
          <a:prstGeom prst="rect">
            <a:avLst/>
          </a:prstGeom>
          <a:noFill/>
        </p:spPr>
        <p:txBody>
          <a:bodyPr wrap="none" rtlCol="0">
            <a:spAutoFit/>
          </a:bodyPr>
          <a:lstStyle/>
          <a:p>
            <a:r>
              <a:rPr lang="fr-CA" sz="2400" dirty="0" smtClean="0">
                <a:latin typeface="Comic Sans MS" panose="030F0702030302020204" pitchFamily="66" charset="0"/>
              </a:rPr>
              <a:t>chèvre</a:t>
            </a:r>
            <a:endParaRPr lang="en-US" sz="2400" dirty="0">
              <a:latin typeface="Comic Sans MS" panose="030F0702030302020204" pitchFamily="66" charset="0"/>
            </a:endParaRPr>
          </a:p>
        </p:txBody>
      </p:sp>
      <p:sp>
        <p:nvSpPr>
          <p:cNvPr id="28" name="TextBox 27"/>
          <p:cNvSpPr txBox="1"/>
          <p:nvPr/>
        </p:nvSpPr>
        <p:spPr>
          <a:xfrm>
            <a:off x="3024876" y="4951791"/>
            <a:ext cx="886781" cy="461665"/>
          </a:xfrm>
          <a:prstGeom prst="rect">
            <a:avLst/>
          </a:prstGeom>
          <a:noFill/>
        </p:spPr>
        <p:txBody>
          <a:bodyPr wrap="none" rtlCol="0">
            <a:spAutoFit/>
          </a:bodyPr>
          <a:lstStyle/>
          <a:p>
            <a:r>
              <a:rPr lang="fr-CA" sz="2400" dirty="0" smtClean="0">
                <a:latin typeface="Comic Sans MS" panose="030F0702030302020204" pitchFamily="66" charset="0"/>
              </a:rPr>
              <a:t>bébé</a:t>
            </a:r>
            <a:endParaRPr lang="en-US" sz="2400" dirty="0">
              <a:latin typeface="Comic Sans MS" panose="030F0702030302020204" pitchFamily="66" charset="0"/>
            </a:endParaRPr>
          </a:p>
        </p:txBody>
      </p:sp>
      <p:sp>
        <p:nvSpPr>
          <p:cNvPr id="29" name="TextBox 28"/>
          <p:cNvSpPr txBox="1"/>
          <p:nvPr/>
        </p:nvSpPr>
        <p:spPr>
          <a:xfrm>
            <a:off x="8786349" y="5137140"/>
            <a:ext cx="1099981" cy="461665"/>
          </a:xfrm>
          <a:prstGeom prst="rect">
            <a:avLst/>
          </a:prstGeom>
          <a:noFill/>
        </p:spPr>
        <p:txBody>
          <a:bodyPr wrap="none" rtlCol="0">
            <a:spAutoFit/>
          </a:bodyPr>
          <a:lstStyle/>
          <a:p>
            <a:r>
              <a:rPr lang="fr-CA" sz="2400" dirty="0" smtClean="0">
                <a:latin typeface="Comic Sans MS" panose="030F0702030302020204" pitchFamily="66" charset="0"/>
              </a:rPr>
              <a:t>flèche</a:t>
            </a:r>
            <a:endParaRPr lang="en-US" sz="2400" dirty="0">
              <a:latin typeface="Comic Sans MS" panose="030F0702030302020204" pitchFamily="66" charset="0"/>
            </a:endParaRPr>
          </a:p>
        </p:txBody>
      </p:sp>
    </p:spTree>
    <p:extLst>
      <p:ext uri="{BB962C8B-B14F-4D97-AF65-F5344CB8AC3E}">
        <p14:creationId xmlns:p14="http://schemas.microsoft.com/office/powerpoint/2010/main" val="5141649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919" fill="hold"/>
                                        <p:tgtEl>
                                          <p:spTgt spid="23"/>
                                        </p:tgtEl>
                                      </p:cBhvr>
                                    </p:cmd>
                                  </p:childTnLst>
                                </p:cTn>
                              </p:par>
                            </p:childTnLst>
                          </p:cTn>
                        </p:par>
                      </p:childTnLst>
                    </p:cTn>
                  </p:par>
                </p:childTnLst>
              </p:cTn>
              <p:nextCondLst>
                <p:cond evt="onClick" delay="0">
                  <p:tgtEl>
                    <p:spTgt spid="23"/>
                  </p:tgtEl>
                </p:cond>
              </p:nextCondLst>
            </p:seq>
            <p:audio>
              <p:cMediaNode vol="80000">
                <p:cTn id="7" fill="hold" display="0">
                  <p:stCondLst>
                    <p:cond delay="indefinite"/>
                  </p:stCondLst>
                  <p:endCondLst>
                    <p:cond evt="onStopAudio" delay="0">
                      <p:tgtEl>
                        <p:sldTgt/>
                      </p:tgtEl>
                    </p:cond>
                  </p:endCondLst>
                </p:cTn>
                <p:tgtEl>
                  <p:spTgt spid="2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3572" y="-114159"/>
            <a:ext cx="8786428" cy="1499616"/>
          </a:xfrm>
        </p:spPr>
        <p:txBody>
          <a:bodyPr>
            <a:normAutofit/>
          </a:bodyPr>
          <a:lstStyle/>
          <a:p>
            <a:pPr algn="ctr"/>
            <a:r>
              <a:rPr lang="en-US" sz="2800" dirty="0" err="1" smtClean="0"/>
              <a:t>Voici</a:t>
            </a:r>
            <a:r>
              <a:rPr lang="en-US" sz="2800" dirty="0" smtClean="0"/>
              <a:t> les </a:t>
            </a:r>
            <a:r>
              <a:rPr lang="en-US" sz="2800" dirty="0" err="1" smtClean="0"/>
              <a:t>réponses</a:t>
            </a:r>
            <a:endParaRPr lang="en-US" sz="2800" dirty="0"/>
          </a:p>
        </p:txBody>
      </p:sp>
      <p:sp>
        <p:nvSpPr>
          <p:cNvPr id="3" name="Content Placeholder 2"/>
          <p:cNvSpPr>
            <a:spLocks noGrp="1"/>
          </p:cNvSpPr>
          <p:nvPr>
            <p:ph idx="1"/>
          </p:nvPr>
        </p:nvSpPr>
        <p:spPr>
          <a:xfrm>
            <a:off x="1089891" y="1173020"/>
            <a:ext cx="4508454" cy="563418"/>
          </a:xfrm>
        </p:spPr>
        <p:txBody>
          <a:bodyPr/>
          <a:lstStyle/>
          <a:p>
            <a:pPr algn="ctr"/>
            <a:r>
              <a:rPr lang="en-US" sz="2800" dirty="0" smtClean="0">
                <a:latin typeface="Comic Sans MS" panose="030F0702030302020204" pitchFamily="66" charset="0"/>
              </a:rPr>
              <a:t>é</a:t>
            </a:r>
            <a:endParaRPr lang="en-US" sz="2800" dirty="0">
              <a:latin typeface="Comic Sans MS" panose="030F0702030302020204" pitchFamily="66" charset="0"/>
            </a:endParaRPr>
          </a:p>
        </p:txBody>
      </p:sp>
      <p:sp>
        <p:nvSpPr>
          <p:cNvPr id="4" name="Content Placeholder 2"/>
          <p:cNvSpPr txBox="1">
            <a:spLocks/>
          </p:cNvSpPr>
          <p:nvPr/>
        </p:nvSpPr>
        <p:spPr>
          <a:xfrm>
            <a:off x="5076029" y="1173020"/>
            <a:ext cx="4508454" cy="563418"/>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fr-CA" sz="2800" dirty="0">
                <a:latin typeface="Comic Sans MS" panose="030F0702030302020204" pitchFamily="66" charset="0"/>
              </a:rPr>
              <a:t>è</a:t>
            </a:r>
            <a:endParaRPr lang="en-US" sz="2800" dirty="0">
              <a:latin typeface="Comic Sans MS" panose="030F0702030302020204" pitchFamily="66" charset="0"/>
            </a:endParaRPr>
          </a:p>
        </p:txBody>
      </p:sp>
      <p:cxnSp>
        <p:nvCxnSpPr>
          <p:cNvPr id="6" name="Straight Connector 5"/>
          <p:cNvCxnSpPr/>
          <p:nvPr/>
        </p:nvCxnSpPr>
        <p:spPr>
          <a:xfrm>
            <a:off x="1099127" y="1653315"/>
            <a:ext cx="90608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5595342" y="1052945"/>
            <a:ext cx="3003" cy="500611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222795" y="3094258"/>
            <a:ext cx="825867" cy="461665"/>
          </a:xfrm>
          <a:prstGeom prst="rect">
            <a:avLst/>
          </a:prstGeom>
          <a:noFill/>
        </p:spPr>
        <p:txBody>
          <a:bodyPr wrap="none" rtlCol="0">
            <a:spAutoFit/>
          </a:bodyPr>
          <a:lstStyle/>
          <a:p>
            <a:r>
              <a:rPr lang="fr-CA" sz="2400" dirty="0" smtClean="0">
                <a:latin typeface="Comic Sans MS" panose="030F0702030302020204" pitchFamily="66" charset="0"/>
              </a:rPr>
              <a:t>filet</a:t>
            </a:r>
            <a:endParaRPr lang="en-US" sz="2400" dirty="0">
              <a:latin typeface="Comic Sans MS" panose="030F0702030302020204" pitchFamily="66" charset="0"/>
            </a:endParaRPr>
          </a:p>
        </p:txBody>
      </p:sp>
      <p:sp>
        <p:nvSpPr>
          <p:cNvPr id="10" name="TextBox 9"/>
          <p:cNvSpPr txBox="1"/>
          <p:nvPr/>
        </p:nvSpPr>
        <p:spPr>
          <a:xfrm>
            <a:off x="1312426" y="2210971"/>
            <a:ext cx="1071127" cy="461665"/>
          </a:xfrm>
          <a:prstGeom prst="rect">
            <a:avLst/>
          </a:prstGeom>
          <a:noFill/>
        </p:spPr>
        <p:txBody>
          <a:bodyPr wrap="none" rtlCol="0">
            <a:spAutoFit/>
          </a:bodyPr>
          <a:lstStyle/>
          <a:p>
            <a:r>
              <a:rPr lang="fr-CA" sz="2400" dirty="0" smtClean="0">
                <a:latin typeface="Comic Sans MS" panose="030F0702030302020204" pitchFamily="66" charset="0"/>
              </a:rPr>
              <a:t>panier</a:t>
            </a:r>
            <a:endParaRPr lang="en-US" sz="2400" dirty="0">
              <a:latin typeface="Comic Sans MS" panose="030F0702030302020204" pitchFamily="66" charset="0"/>
            </a:endParaRPr>
          </a:p>
        </p:txBody>
      </p:sp>
      <p:sp>
        <p:nvSpPr>
          <p:cNvPr id="11" name="TextBox 10"/>
          <p:cNvSpPr txBox="1"/>
          <p:nvPr/>
        </p:nvSpPr>
        <p:spPr>
          <a:xfrm>
            <a:off x="6565458" y="3539816"/>
            <a:ext cx="822661" cy="461665"/>
          </a:xfrm>
          <a:prstGeom prst="rect">
            <a:avLst/>
          </a:prstGeom>
          <a:noFill/>
        </p:spPr>
        <p:txBody>
          <a:bodyPr wrap="none" rtlCol="0">
            <a:spAutoFit/>
          </a:bodyPr>
          <a:lstStyle/>
          <a:p>
            <a:r>
              <a:rPr lang="fr-CA" sz="2400" dirty="0" smtClean="0">
                <a:latin typeface="Comic Sans MS" panose="030F0702030302020204" pitchFamily="66" charset="0"/>
              </a:rPr>
              <a:t>fête</a:t>
            </a:r>
            <a:endParaRPr lang="en-US" sz="2400" dirty="0">
              <a:latin typeface="Comic Sans MS" panose="030F0702030302020204" pitchFamily="66" charset="0"/>
            </a:endParaRPr>
          </a:p>
        </p:txBody>
      </p:sp>
      <p:sp>
        <p:nvSpPr>
          <p:cNvPr id="12" name="TextBox 11"/>
          <p:cNvSpPr txBox="1"/>
          <p:nvPr/>
        </p:nvSpPr>
        <p:spPr>
          <a:xfrm>
            <a:off x="848999" y="3176693"/>
            <a:ext cx="998991" cy="461665"/>
          </a:xfrm>
          <a:prstGeom prst="rect">
            <a:avLst/>
          </a:prstGeom>
          <a:noFill/>
        </p:spPr>
        <p:txBody>
          <a:bodyPr wrap="none" rtlCol="0">
            <a:spAutoFit/>
          </a:bodyPr>
          <a:lstStyle/>
          <a:p>
            <a:r>
              <a:rPr lang="fr-CA" sz="2400" dirty="0" smtClean="0">
                <a:latin typeface="Comic Sans MS" panose="030F0702030302020204" pitchFamily="66" charset="0"/>
              </a:rPr>
              <a:t>étoile</a:t>
            </a:r>
            <a:endParaRPr lang="en-US" sz="2400" dirty="0">
              <a:latin typeface="Comic Sans MS" panose="030F0702030302020204" pitchFamily="66" charset="0"/>
            </a:endParaRPr>
          </a:p>
        </p:txBody>
      </p:sp>
      <p:sp>
        <p:nvSpPr>
          <p:cNvPr id="13" name="TextBox 12"/>
          <p:cNvSpPr txBox="1"/>
          <p:nvPr/>
        </p:nvSpPr>
        <p:spPr>
          <a:xfrm>
            <a:off x="3273333" y="2684805"/>
            <a:ext cx="854721" cy="461665"/>
          </a:xfrm>
          <a:prstGeom prst="rect">
            <a:avLst/>
          </a:prstGeom>
          <a:noFill/>
        </p:spPr>
        <p:txBody>
          <a:bodyPr wrap="none" rtlCol="0">
            <a:spAutoFit/>
          </a:bodyPr>
          <a:lstStyle/>
          <a:p>
            <a:r>
              <a:rPr lang="fr-CA" sz="2400" dirty="0" smtClean="0">
                <a:latin typeface="Comic Sans MS" panose="030F0702030302020204" pitchFamily="66" charset="0"/>
              </a:rPr>
              <a:t>chez</a:t>
            </a:r>
            <a:endParaRPr lang="en-US" sz="2400" dirty="0">
              <a:latin typeface="Comic Sans MS" panose="030F0702030302020204" pitchFamily="66" charset="0"/>
            </a:endParaRPr>
          </a:p>
        </p:txBody>
      </p:sp>
      <p:sp>
        <p:nvSpPr>
          <p:cNvPr id="14" name="TextBox 13"/>
          <p:cNvSpPr txBox="1"/>
          <p:nvPr/>
        </p:nvSpPr>
        <p:spPr>
          <a:xfrm>
            <a:off x="2938476" y="3955600"/>
            <a:ext cx="891591" cy="461665"/>
          </a:xfrm>
          <a:prstGeom prst="rect">
            <a:avLst/>
          </a:prstGeom>
          <a:noFill/>
        </p:spPr>
        <p:txBody>
          <a:bodyPr wrap="none" rtlCol="0">
            <a:spAutoFit/>
          </a:bodyPr>
          <a:lstStyle/>
          <a:p>
            <a:r>
              <a:rPr lang="fr-CA" sz="2400" dirty="0" smtClean="0">
                <a:latin typeface="Comic Sans MS" panose="030F0702030302020204" pitchFamily="66" charset="0"/>
              </a:rPr>
              <a:t>laver</a:t>
            </a:r>
            <a:endParaRPr lang="en-US" sz="2400" dirty="0">
              <a:latin typeface="Comic Sans MS" panose="030F0702030302020204" pitchFamily="66" charset="0"/>
            </a:endParaRPr>
          </a:p>
        </p:txBody>
      </p:sp>
      <p:sp>
        <p:nvSpPr>
          <p:cNvPr id="15" name="TextBox 14"/>
          <p:cNvSpPr txBox="1"/>
          <p:nvPr/>
        </p:nvSpPr>
        <p:spPr>
          <a:xfrm>
            <a:off x="9370682" y="3146470"/>
            <a:ext cx="963725" cy="461665"/>
          </a:xfrm>
          <a:prstGeom prst="rect">
            <a:avLst/>
          </a:prstGeom>
          <a:noFill/>
        </p:spPr>
        <p:txBody>
          <a:bodyPr wrap="none" rtlCol="0">
            <a:spAutoFit/>
          </a:bodyPr>
          <a:lstStyle/>
          <a:p>
            <a:r>
              <a:rPr lang="fr-CA" sz="2400" dirty="0" smtClean="0">
                <a:latin typeface="Comic Sans MS" panose="030F0702030302020204" pitchFamily="66" charset="0"/>
              </a:rPr>
              <a:t>forêt</a:t>
            </a:r>
            <a:endParaRPr lang="en-US" sz="2400" dirty="0">
              <a:latin typeface="Comic Sans MS" panose="030F0702030302020204" pitchFamily="66" charset="0"/>
            </a:endParaRPr>
          </a:p>
        </p:txBody>
      </p:sp>
      <p:sp>
        <p:nvSpPr>
          <p:cNvPr id="16" name="TextBox 15"/>
          <p:cNvSpPr txBox="1"/>
          <p:nvPr/>
        </p:nvSpPr>
        <p:spPr>
          <a:xfrm>
            <a:off x="6048173" y="2021349"/>
            <a:ext cx="657552" cy="461665"/>
          </a:xfrm>
          <a:prstGeom prst="rect">
            <a:avLst/>
          </a:prstGeom>
          <a:noFill/>
        </p:spPr>
        <p:txBody>
          <a:bodyPr wrap="none" rtlCol="0">
            <a:spAutoFit/>
          </a:bodyPr>
          <a:lstStyle/>
          <a:p>
            <a:r>
              <a:rPr lang="fr-CA" sz="2400" dirty="0" smtClean="0">
                <a:latin typeface="Comic Sans MS" panose="030F0702030302020204" pitchFamily="66" charset="0"/>
              </a:rPr>
              <a:t>lait</a:t>
            </a:r>
            <a:endParaRPr lang="en-US" sz="2400" dirty="0">
              <a:latin typeface="Comic Sans MS" panose="030F0702030302020204" pitchFamily="66" charset="0"/>
            </a:endParaRPr>
          </a:p>
        </p:txBody>
      </p:sp>
      <p:sp>
        <p:nvSpPr>
          <p:cNvPr id="17" name="TextBox 16"/>
          <p:cNvSpPr txBox="1"/>
          <p:nvPr/>
        </p:nvSpPr>
        <p:spPr>
          <a:xfrm>
            <a:off x="7457561" y="4036858"/>
            <a:ext cx="1194558" cy="461665"/>
          </a:xfrm>
          <a:prstGeom prst="rect">
            <a:avLst/>
          </a:prstGeom>
          <a:noFill/>
        </p:spPr>
        <p:txBody>
          <a:bodyPr wrap="none" rtlCol="0">
            <a:spAutoFit/>
          </a:bodyPr>
          <a:lstStyle/>
          <a:p>
            <a:r>
              <a:rPr lang="fr-CA" sz="2400" dirty="0" smtClean="0">
                <a:latin typeface="Comic Sans MS" panose="030F0702030302020204" pitchFamily="66" charset="0"/>
              </a:rPr>
              <a:t>baleine</a:t>
            </a:r>
            <a:endParaRPr lang="en-US" sz="2400" dirty="0">
              <a:latin typeface="Comic Sans MS" panose="030F0702030302020204" pitchFamily="66" charset="0"/>
            </a:endParaRPr>
          </a:p>
        </p:txBody>
      </p:sp>
      <p:sp>
        <p:nvSpPr>
          <p:cNvPr id="18" name="TextBox 17"/>
          <p:cNvSpPr txBox="1"/>
          <p:nvPr/>
        </p:nvSpPr>
        <p:spPr>
          <a:xfrm>
            <a:off x="8368484" y="2060974"/>
            <a:ext cx="933269" cy="461665"/>
          </a:xfrm>
          <a:prstGeom prst="rect">
            <a:avLst/>
          </a:prstGeom>
          <a:noFill/>
        </p:spPr>
        <p:txBody>
          <a:bodyPr wrap="none" rtlCol="0">
            <a:spAutoFit/>
          </a:bodyPr>
          <a:lstStyle/>
          <a:p>
            <a:r>
              <a:rPr lang="fr-CA" sz="2400" dirty="0" smtClean="0">
                <a:latin typeface="Comic Sans MS" panose="030F0702030302020204" pitchFamily="66" charset="0"/>
              </a:rPr>
              <a:t>neige</a:t>
            </a:r>
            <a:endParaRPr lang="en-US" sz="2400" dirty="0">
              <a:latin typeface="Comic Sans MS" panose="030F0702030302020204" pitchFamily="66" charset="0"/>
            </a:endParaRPr>
          </a:p>
        </p:txBody>
      </p:sp>
      <p:sp>
        <p:nvSpPr>
          <p:cNvPr id="20" name="TextBox 19"/>
          <p:cNvSpPr txBox="1"/>
          <p:nvPr/>
        </p:nvSpPr>
        <p:spPr>
          <a:xfrm>
            <a:off x="8899239" y="4276926"/>
            <a:ext cx="942887" cy="461665"/>
          </a:xfrm>
          <a:prstGeom prst="rect">
            <a:avLst/>
          </a:prstGeom>
          <a:noFill/>
        </p:spPr>
        <p:txBody>
          <a:bodyPr wrap="none" rtlCol="0">
            <a:spAutoFit/>
          </a:bodyPr>
          <a:lstStyle/>
          <a:p>
            <a:r>
              <a:rPr lang="fr-CA" sz="2400" dirty="0" smtClean="0">
                <a:latin typeface="Comic Sans MS" panose="030F0702030302020204" pitchFamily="66" charset="0"/>
              </a:rPr>
              <a:t>jouet</a:t>
            </a:r>
            <a:endParaRPr lang="en-US" sz="2400" dirty="0">
              <a:latin typeface="Comic Sans MS" panose="030F0702030302020204" pitchFamily="66" charset="0"/>
            </a:endParaRPr>
          </a:p>
        </p:txBody>
      </p:sp>
      <p:sp>
        <p:nvSpPr>
          <p:cNvPr id="21" name="TextBox 20"/>
          <p:cNvSpPr txBox="1"/>
          <p:nvPr/>
        </p:nvSpPr>
        <p:spPr>
          <a:xfrm>
            <a:off x="6798594" y="2705870"/>
            <a:ext cx="853119" cy="461665"/>
          </a:xfrm>
          <a:prstGeom prst="rect">
            <a:avLst/>
          </a:prstGeom>
          <a:noFill/>
        </p:spPr>
        <p:txBody>
          <a:bodyPr wrap="none" rtlCol="0">
            <a:spAutoFit/>
          </a:bodyPr>
          <a:lstStyle/>
          <a:p>
            <a:r>
              <a:rPr lang="fr-CA" sz="2400" dirty="0" smtClean="0">
                <a:latin typeface="Comic Sans MS" panose="030F0702030302020204" pitchFamily="66" charset="0"/>
              </a:rPr>
              <a:t>balai</a:t>
            </a:r>
            <a:endParaRPr lang="en-US" sz="2400" dirty="0">
              <a:latin typeface="Comic Sans MS" panose="030F0702030302020204" pitchFamily="66" charset="0"/>
            </a:endParaRPr>
          </a:p>
        </p:txBody>
      </p:sp>
      <p:sp>
        <p:nvSpPr>
          <p:cNvPr id="22" name="TextBox 21"/>
          <p:cNvSpPr txBox="1"/>
          <p:nvPr/>
        </p:nvSpPr>
        <p:spPr>
          <a:xfrm>
            <a:off x="1312426" y="4267690"/>
            <a:ext cx="982961" cy="461665"/>
          </a:xfrm>
          <a:prstGeom prst="rect">
            <a:avLst/>
          </a:prstGeom>
          <a:noFill/>
        </p:spPr>
        <p:txBody>
          <a:bodyPr wrap="none" rtlCol="0">
            <a:spAutoFit/>
          </a:bodyPr>
          <a:lstStyle/>
          <a:p>
            <a:r>
              <a:rPr lang="fr-CA" sz="2400" dirty="0" smtClean="0">
                <a:latin typeface="Comic Sans MS" panose="030F0702030302020204" pitchFamily="66" charset="0"/>
              </a:rPr>
              <a:t>nager</a:t>
            </a:r>
            <a:endParaRPr lang="en-US" sz="2400" dirty="0">
              <a:latin typeface="Comic Sans MS" panose="030F0702030302020204" pitchFamily="66" charset="0"/>
            </a:endParaRPr>
          </a:p>
        </p:txBody>
      </p:sp>
      <p:sp>
        <p:nvSpPr>
          <p:cNvPr id="24" name="TextBox 23"/>
          <p:cNvSpPr txBox="1"/>
          <p:nvPr/>
        </p:nvSpPr>
        <p:spPr>
          <a:xfrm>
            <a:off x="4374209" y="3325090"/>
            <a:ext cx="679994" cy="461665"/>
          </a:xfrm>
          <a:prstGeom prst="rect">
            <a:avLst/>
          </a:prstGeom>
          <a:noFill/>
        </p:spPr>
        <p:txBody>
          <a:bodyPr wrap="none" rtlCol="0">
            <a:spAutoFit/>
          </a:bodyPr>
          <a:lstStyle/>
          <a:p>
            <a:r>
              <a:rPr lang="fr-CA" sz="2400" dirty="0" smtClean="0">
                <a:latin typeface="Comic Sans MS" panose="030F0702030302020204" pitchFamily="66" charset="0"/>
              </a:rPr>
              <a:t>nez</a:t>
            </a:r>
            <a:endParaRPr lang="en-US" sz="2400" dirty="0">
              <a:latin typeface="Comic Sans MS" panose="030F0702030302020204" pitchFamily="66" charset="0"/>
            </a:endParaRPr>
          </a:p>
        </p:txBody>
      </p:sp>
      <p:sp>
        <p:nvSpPr>
          <p:cNvPr id="25" name="TextBox 24"/>
          <p:cNvSpPr txBox="1"/>
          <p:nvPr/>
        </p:nvSpPr>
        <p:spPr>
          <a:xfrm>
            <a:off x="4063665" y="4276926"/>
            <a:ext cx="1173719" cy="461665"/>
          </a:xfrm>
          <a:prstGeom prst="rect">
            <a:avLst/>
          </a:prstGeom>
          <a:noFill/>
        </p:spPr>
        <p:txBody>
          <a:bodyPr wrap="none" rtlCol="0">
            <a:spAutoFit/>
          </a:bodyPr>
          <a:lstStyle/>
          <a:p>
            <a:r>
              <a:rPr lang="fr-CA" sz="2400" dirty="0" smtClean="0">
                <a:latin typeface="Comic Sans MS" panose="030F0702030302020204" pitchFamily="66" charset="0"/>
              </a:rPr>
              <a:t>poupée</a:t>
            </a:r>
            <a:endParaRPr lang="en-US" sz="2400" dirty="0">
              <a:latin typeface="Comic Sans MS" panose="030F0702030302020204" pitchFamily="66" charset="0"/>
            </a:endParaRPr>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916318" y="391967"/>
            <a:ext cx="487363" cy="487363"/>
          </a:xfrm>
          <a:prstGeom prst="rect">
            <a:avLst/>
          </a:prstGeom>
        </p:spPr>
      </p:pic>
      <p:sp>
        <p:nvSpPr>
          <p:cNvPr id="23" name="TextBox 22"/>
          <p:cNvSpPr txBox="1"/>
          <p:nvPr/>
        </p:nvSpPr>
        <p:spPr>
          <a:xfrm>
            <a:off x="5828931" y="4596618"/>
            <a:ext cx="1154483" cy="461665"/>
          </a:xfrm>
          <a:prstGeom prst="rect">
            <a:avLst/>
          </a:prstGeom>
          <a:noFill/>
        </p:spPr>
        <p:txBody>
          <a:bodyPr wrap="none" rtlCol="0">
            <a:spAutoFit/>
          </a:bodyPr>
          <a:lstStyle/>
          <a:p>
            <a:r>
              <a:rPr lang="fr-CA" sz="2400" dirty="0" smtClean="0">
                <a:latin typeface="Comic Sans MS" panose="030F0702030302020204" pitchFamily="66" charset="0"/>
              </a:rPr>
              <a:t>chèvre</a:t>
            </a:r>
            <a:endParaRPr lang="en-US" sz="2400" dirty="0">
              <a:latin typeface="Comic Sans MS" panose="030F0702030302020204" pitchFamily="66" charset="0"/>
            </a:endParaRPr>
          </a:p>
        </p:txBody>
      </p:sp>
      <p:sp>
        <p:nvSpPr>
          <p:cNvPr id="26" name="TextBox 25"/>
          <p:cNvSpPr txBox="1"/>
          <p:nvPr/>
        </p:nvSpPr>
        <p:spPr>
          <a:xfrm>
            <a:off x="7948681" y="4906181"/>
            <a:ext cx="1099981" cy="461665"/>
          </a:xfrm>
          <a:prstGeom prst="rect">
            <a:avLst/>
          </a:prstGeom>
          <a:noFill/>
        </p:spPr>
        <p:txBody>
          <a:bodyPr wrap="none" rtlCol="0">
            <a:spAutoFit/>
          </a:bodyPr>
          <a:lstStyle/>
          <a:p>
            <a:r>
              <a:rPr lang="fr-CA" sz="2400" dirty="0" smtClean="0">
                <a:latin typeface="Comic Sans MS" panose="030F0702030302020204" pitchFamily="66" charset="0"/>
              </a:rPr>
              <a:t>flèche</a:t>
            </a:r>
            <a:endParaRPr lang="en-US" sz="2400" dirty="0">
              <a:latin typeface="Comic Sans MS" panose="030F0702030302020204" pitchFamily="66" charset="0"/>
            </a:endParaRPr>
          </a:p>
        </p:txBody>
      </p:sp>
      <p:sp>
        <p:nvSpPr>
          <p:cNvPr id="27" name="TextBox 26"/>
          <p:cNvSpPr txBox="1"/>
          <p:nvPr/>
        </p:nvSpPr>
        <p:spPr>
          <a:xfrm>
            <a:off x="2659276" y="4787013"/>
            <a:ext cx="886781" cy="461665"/>
          </a:xfrm>
          <a:prstGeom prst="rect">
            <a:avLst/>
          </a:prstGeom>
          <a:noFill/>
        </p:spPr>
        <p:txBody>
          <a:bodyPr wrap="none" rtlCol="0">
            <a:spAutoFit/>
          </a:bodyPr>
          <a:lstStyle/>
          <a:p>
            <a:r>
              <a:rPr lang="fr-CA" sz="2400" dirty="0" smtClean="0">
                <a:latin typeface="Comic Sans MS" panose="030F0702030302020204" pitchFamily="66" charset="0"/>
              </a:rPr>
              <a:t>bébé</a:t>
            </a:r>
            <a:endParaRPr lang="en-US" sz="2400" dirty="0">
              <a:latin typeface="Comic Sans MS" panose="030F0702030302020204" pitchFamily="66" charset="0"/>
            </a:endParaRPr>
          </a:p>
        </p:txBody>
      </p:sp>
    </p:spTree>
    <p:extLst>
      <p:ext uri="{BB962C8B-B14F-4D97-AF65-F5344CB8AC3E}">
        <p14:creationId xmlns:p14="http://schemas.microsoft.com/office/powerpoint/2010/main" val="28885640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146"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Aujourd’hui</a:t>
            </a:r>
            <a:r>
              <a:rPr lang="en-US" dirty="0" smtClean="0"/>
              <a:t> et Autrefois</a:t>
            </a:r>
            <a:endParaRPr lang="en-US" dirty="0"/>
          </a:p>
        </p:txBody>
      </p:sp>
      <p:sp>
        <p:nvSpPr>
          <p:cNvPr id="3" name="Content Placeholder 2"/>
          <p:cNvSpPr>
            <a:spLocks noGrp="1"/>
          </p:cNvSpPr>
          <p:nvPr>
            <p:ph idx="1"/>
          </p:nvPr>
        </p:nvSpPr>
        <p:spPr>
          <a:xfrm>
            <a:off x="1024128" y="1828800"/>
            <a:ext cx="9720073" cy="4480560"/>
          </a:xfrm>
        </p:spPr>
        <p:txBody>
          <a:bodyPr/>
          <a:lstStyle/>
          <a:p>
            <a:pPr marL="0" indent="0">
              <a:buNone/>
            </a:pPr>
            <a:r>
              <a:rPr lang="fr-CA" dirty="0" smtClean="0">
                <a:latin typeface="Comic Sans MS" panose="030F0702030302020204" pitchFamily="66" charset="0"/>
              </a:rPr>
              <a:t>Aller sur notre site web de classe et cliquer sur “les thèmes” et après sur “Autrefois et aujourd’hui ”. Il y a une autre PowerPoint/vidéo là qui s’appelle “Autrefois et aujourd’hui.” Écouter ou lire cette présentation avant de faire votre mini projet.</a:t>
            </a:r>
            <a:endParaRPr lang="fr-CA" dirty="0">
              <a:latin typeface="Comic Sans MS" panose="030F0702030302020204" pitchFamily="66" charset="0"/>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71816" y="4540135"/>
            <a:ext cx="487363" cy="48736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9848" y="3713891"/>
            <a:ext cx="3793632" cy="2139850"/>
          </a:xfrm>
          <a:prstGeom prst="rect">
            <a:avLst/>
          </a:prstGeom>
        </p:spPr>
      </p:pic>
    </p:spTree>
    <p:extLst>
      <p:ext uri="{BB962C8B-B14F-4D97-AF65-F5344CB8AC3E}">
        <p14:creationId xmlns:p14="http://schemas.microsoft.com/office/powerpoint/2010/main" val="40315747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50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9401" y="64656"/>
            <a:ext cx="9720073" cy="674254"/>
          </a:xfrm>
        </p:spPr>
        <p:txBody>
          <a:bodyPr>
            <a:normAutofit/>
          </a:bodyPr>
          <a:lstStyle/>
          <a:p>
            <a:pPr marL="0" indent="0" algn="ctr">
              <a:buNone/>
            </a:pPr>
            <a:r>
              <a:rPr lang="en-US" sz="3600" dirty="0" smtClean="0"/>
              <a:t>Mini </a:t>
            </a:r>
            <a:r>
              <a:rPr lang="en-US" sz="3600" dirty="0" err="1" smtClean="0"/>
              <a:t>Projet</a:t>
            </a:r>
            <a:r>
              <a:rPr lang="en-US" sz="3600" dirty="0" smtClean="0"/>
              <a:t>- </a:t>
            </a:r>
            <a:r>
              <a:rPr lang="en-US" sz="3600" dirty="0" err="1" smtClean="0"/>
              <a:t>brouillon</a:t>
            </a:r>
            <a:r>
              <a:rPr lang="en-US" sz="3600" dirty="0" smtClean="0"/>
              <a:t> (rough copy)</a:t>
            </a:r>
            <a:endParaRPr lang="en-US" sz="3600" dirty="0"/>
          </a:p>
        </p:txBody>
      </p:sp>
      <p:pic>
        <p:nvPicPr>
          <p:cNvPr id="1026" name="Picture 2" descr="https://attachments.office.net/owa/Morgan.Chopin%40nbed.nb.ca/service.svc/s/GetAttachmentThumbnail?id=AQMkAGU5ZTEwYzA3LTkzZmEtNDNlYi05ODcxLWVhMzQxZTQ4MWM4MgBGAAADWSthU%2FP3wEq1NNuhk21KKAcA7pydZoHqDUKq3YYpgo%2BvXQAAAgEMAAAA7pydZoHqDUKq3YYpgo%2BvXQABKi3xpwAAAAESABAAv1h7iAkkFEujn%2F4aGBocDA%3D%3D&amp;thumbnailType=2&amp;owa=outlook.office.com&amp;scriptVer=2020040403.07&amp;X-OWA-CANARY=sODgT-VNiUCqYOZ5y3den1DhLi_73tcY6i4eYDeei_-9BOc7DklZmWVQgLDYiM4fth8nlPCSYq8.&amp;token=eyJhbGciOiJSUzI1NiIsImtpZCI6IjU2MzU4ODUyMzRCOTI1MkRERTAwNTc2NkQ5RDlGMjc2NTY1RjYzRTIiLCJ4NXQiOiJWaldJVWpTNUpTM2VBRmRtMmRueWRsWmZZLUkiLCJ0eXAiOiJKV1QifQ.eyJvcmlnaW4iOiJodHRwczovL291dGxvb2sub2ZmaWNlLmNvbSIsInZlciI6IkV4Y2hhbmdlLkNhbGxiYWNrLlYxIiwiYXBwY3R4c2VuZGVyIjoiT3dhRG93bmxvYWRANGQyYjVmZGYtYzRkMi00OTExLTg3MDktNjhjYzJmNDY1YzlmIiwiaXNzcmluZyI6IldXIiwiYXBwY3R4Ijoie1wibXNleGNocHJvdFwiOlwib3dhXCIsXCJwcmltYXJ5c2lkXCI6XCJTLTEtNS0yMS0yOTczMzkwMDk3LTE1MjAxNjk0MC0yNTE4ODczNTQwLTEwMzk1NzIyXCIsXCJwdWlkXCI6XCIxMTUzODAxMTE0Nzg0MTM3ODIyXCIsXCJvaWRcIjpcImU2YWU0NDllLTI2NjktNGVmZS1hNDJmLTUxOTdiZjQxNzhkZFwiLFwic2NvcGVcIjpcIk93YURvd25sb2FkXCJ9IiwibmJmIjoxNTg2NzA3MjE3LCJleHAiOjE1ODY3MDc4MTcsImlzcyI6IjAwMDAwMDAyLTAwMDAtMGZmMS1jZTAwLTAwMDAwMDAwMDAwMEA0ZDJiNWZkZi1jNGQyLTQ5MTEtODcwOS02OGNjMmY0NjVjOWYiLCJhdWQiOiIwMDAwMDAwMi0wMDAwLTBmZjEtY2UwMC0wMDAwMDAwMDAwMDAvYXR0YWNobWVudHMub2ZmaWNlLm5ldEA0ZDJiNWZkZi1jNGQyLTQ5MTEtODcwOS02OGNjMmY0NjVjOWYiLCJoYXBwIjoib3dhIn0.qmJVbpMxIrRK9TRloVLl2MYJmiRZS7sq8wEi7QZtzNjBtOJ5f9hmLBTQKAyPKX53z9P3GtzNin4OUfS5LP_GIEBos-FQC-hVJs0q8irpK0Vo562rlpy-qVZ-nBrXx-Ioy1S9_ZAdA7YMvoNdPtwhKNMDJEaWna2kKWDZdXduwh9v7FnQ00t5M18HDlIrWC8NVxPCUCx6W7K7Twvs0f8cjyazSXhsqRqPr4fX4_KS-PEBuwGMmourq4Wh6Ewriu-lcCHBd6ui167GXWnReZLK8-lRNULqhLFxJc7p7yE8MaRxAS_qTJg24O5x05k7Mi0PPqSQ_qyLN1Tl8Kjt_kwrhA&amp;animation=tru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8207" y="655782"/>
            <a:ext cx="4544292" cy="6059056"/>
          </a:xfrm>
          <a:prstGeom prst="rect">
            <a:avLst/>
          </a:prstGeom>
          <a:noFill/>
          <a:extLst>
            <a:ext uri="{909E8E84-426E-40DD-AFC4-6F175D3DCCD1}">
              <a14:hiddenFill xmlns:a14="http://schemas.microsoft.com/office/drawing/2010/main">
                <a:solidFill>
                  <a:srgbClr val="FFFFFF"/>
                </a:solidFill>
              </a14:hiddenFill>
            </a:ext>
          </a:extLst>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377045" y="1681436"/>
            <a:ext cx="693492" cy="693492"/>
          </a:xfrm>
          <a:prstGeom prst="rect">
            <a:avLst/>
          </a:prstGeom>
        </p:spPr>
      </p:pic>
      <p:sp>
        <p:nvSpPr>
          <p:cNvPr id="7" name="TextBox 6"/>
          <p:cNvSpPr txBox="1"/>
          <p:nvPr/>
        </p:nvSpPr>
        <p:spPr>
          <a:xfrm>
            <a:off x="8575040" y="1198880"/>
            <a:ext cx="2614818" cy="369332"/>
          </a:xfrm>
          <a:prstGeom prst="rect">
            <a:avLst/>
          </a:prstGeom>
          <a:noFill/>
        </p:spPr>
        <p:txBody>
          <a:bodyPr wrap="none" rtlCol="0">
            <a:spAutoFit/>
          </a:bodyPr>
          <a:lstStyle/>
          <a:p>
            <a:r>
              <a:rPr lang="fr-CA" dirty="0" smtClean="0"/>
              <a:t>Écoute pour la description </a:t>
            </a:r>
            <a:endParaRPr lang="en-US" dirty="0"/>
          </a:p>
        </p:txBody>
      </p:sp>
      <p:sp>
        <p:nvSpPr>
          <p:cNvPr id="8" name="TextBox 7"/>
          <p:cNvSpPr txBox="1"/>
          <p:nvPr/>
        </p:nvSpPr>
        <p:spPr>
          <a:xfrm>
            <a:off x="6456646" y="2488152"/>
            <a:ext cx="5450874" cy="4257769"/>
          </a:xfrm>
          <a:prstGeom prst="rect">
            <a:avLst/>
          </a:prstGeom>
          <a:noFill/>
        </p:spPr>
        <p:txBody>
          <a:bodyPr wrap="square" rtlCol="0">
            <a:spAutoFit/>
          </a:bodyPr>
          <a:lstStyle/>
          <a:p>
            <a:pPr>
              <a:lnSpc>
                <a:spcPct val="150000"/>
              </a:lnSpc>
            </a:pPr>
            <a:r>
              <a:rPr lang="en-US" sz="1400" dirty="0" smtClean="0">
                <a:latin typeface="Comic Sans MS" panose="030F0702030302020204" pitchFamily="66" charset="0"/>
              </a:rPr>
              <a:t>After watching the PowerPoint/video « Autrefois et </a:t>
            </a:r>
            <a:r>
              <a:rPr lang="en-US" sz="1400" dirty="0" err="1" smtClean="0">
                <a:latin typeface="Comic Sans MS" panose="030F0702030302020204" pitchFamily="66" charset="0"/>
              </a:rPr>
              <a:t>Aujourd’hui</a:t>
            </a:r>
            <a:r>
              <a:rPr lang="en-US" sz="1400" dirty="0" smtClean="0">
                <a:latin typeface="Comic Sans MS" panose="030F0702030302020204" pitchFamily="66" charset="0"/>
              </a:rPr>
              <a:t> » it is time to start our mini project! Pick an </a:t>
            </a:r>
            <a:r>
              <a:rPr lang="en-US" sz="1400" dirty="0" err="1" smtClean="0">
                <a:latin typeface="Comic Sans MS" panose="030F0702030302020204" pitchFamily="66" charset="0"/>
              </a:rPr>
              <a:t>oject</a:t>
            </a:r>
            <a:r>
              <a:rPr lang="en-US" sz="1400" dirty="0" smtClean="0">
                <a:latin typeface="Comic Sans MS" panose="030F0702030302020204" pitchFamily="66" charset="0"/>
              </a:rPr>
              <a:t> that functioned or looked different in the past compared to today. You can use something that was or was not in the PowerPoint. If you pick something from the PowerPoint you will have to make sure to explain it in your own words. After you have picked your object, I would like you to write 3 or 4 sentences explaining that object in the past and 3 or 4 sentences explaining that object today. Don’t forget to use the words “autrefois (in the past) and “</a:t>
            </a:r>
            <a:r>
              <a:rPr lang="en-US" sz="1400" dirty="0" err="1" smtClean="0">
                <a:latin typeface="Comic Sans MS" panose="030F0702030302020204" pitchFamily="66" charset="0"/>
              </a:rPr>
              <a:t>aujourd’hui</a:t>
            </a:r>
            <a:r>
              <a:rPr lang="en-US" sz="1400" dirty="0" smtClean="0">
                <a:latin typeface="Comic Sans MS" panose="030F0702030302020204" pitchFamily="66" charset="0"/>
              </a:rPr>
              <a:t>” (today). Once you have finished writing, don’t forget to correct your work! Use a green pencil crayon for your uppercases and a red pencil crayon for your periods.</a:t>
            </a:r>
            <a:endParaRPr lang="en-US" sz="1400" dirty="0">
              <a:latin typeface="Comic Sans MS" panose="030F0702030302020204" pitchFamily="66" charset="0"/>
            </a:endParaRPr>
          </a:p>
        </p:txBody>
      </p:sp>
    </p:spTree>
    <p:extLst>
      <p:ext uri="{BB962C8B-B14F-4D97-AF65-F5344CB8AC3E}">
        <p14:creationId xmlns:p14="http://schemas.microsoft.com/office/powerpoint/2010/main" val="2519844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9769"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C1C93EF2-4785-427F-84A5-F1666490E9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1039</TotalTime>
  <Words>925</Words>
  <Application>Microsoft Office PowerPoint</Application>
  <PresentationFormat>Widescreen</PresentationFormat>
  <Paragraphs>96</Paragraphs>
  <Slides>13</Slides>
  <Notes>4</Notes>
  <HiddenSlides>0</HiddenSlides>
  <MMClips>14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Calibri</vt:lpstr>
      <vt:lpstr>Comic Sans MS</vt:lpstr>
      <vt:lpstr>Tw Cen MT</vt:lpstr>
      <vt:lpstr>Tw Cen MT Condensed</vt:lpstr>
      <vt:lpstr>Wingdings 3</vt:lpstr>
      <vt:lpstr>Integral</vt:lpstr>
      <vt:lpstr>Semaine 1</vt:lpstr>
      <vt:lpstr>Mots de la semaine: </vt:lpstr>
      <vt:lpstr>Message:</vt:lpstr>
      <vt:lpstr>Les sons:</vt:lpstr>
      <vt:lpstr>PowerPoint Presentation</vt:lpstr>
      <vt:lpstr>Sur un feuille Peux tu organiser les mots dependent sûr leurs son?</vt:lpstr>
      <vt:lpstr>Voici les réponses</vt:lpstr>
      <vt:lpstr>Aujourd’hui et Autrefois</vt:lpstr>
      <vt:lpstr>PowerPoint Presentation</vt:lpstr>
      <vt:lpstr>PowerPoint Presentation</vt:lpstr>
      <vt:lpstr>PowerPoint Presentation</vt:lpstr>
      <vt:lpstr>Message Extra</vt:lpstr>
      <vt:lpstr>Message Extra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Semaine 1</dc:title>
  <dc:creator>Chopin, Morgan (ASD-S)</dc:creator>
  <cp:lastModifiedBy>Chopin, Morgan (ASD-S)</cp:lastModifiedBy>
  <cp:revision>51</cp:revision>
  <dcterms:created xsi:type="dcterms:W3CDTF">2020-04-09T16:44:20Z</dcterms:created>
  <dcterms:modified xsi:type="dcterms:W3CDTF">2020-04-14T20:30:32Z</dcterms:modified>
</cp:coreProperties>
</file>