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8" r:id="rId2"/>
    <p:sldId id="260" r:id="rId3"/>
    <p:sldId id="270" r:id="rId4"/>
    <p:sldId id="271" r:id="rId5"/>
    <p:sldId id="272" r:id="rId6"/>
    <p:sldId id="273" r:id="rId7"/>
    <p:sldId id="274" r:id="rId8"/>
    <p:sldId id="279" r:id="rId9"/>
    <p:sldId id="275" r:id="rId10"/>
    <p:sldId id="278" r:id="rId11"/>
    <p:sldId id="277" r:id="rId12"/>
    <p:sldId id="276" r:id="rId13"/>
    <p:sldId id="265" r:id="rId14"/>
    <p:sldId id="280" r:id="rId15"/>
    <p:sldId id="266" r:id="rId16"/>
    <p:sldId id="281" r:id="rId17"/>
    <p:sldId id="283" r:id="rId18"/>
    <p:sldId id="282" r:id="rId19"/>
    <p:sldId id="284" r:id="rId20"/>
    <p:sldId id="28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mble, Rebecca (ASD-S)" initials="GR(" lastIdx="1" clrIdx="0">
    <p:extLst>
      <p:ext uri="{19B8F6BF-5375-455C-9EA6-DF929625EA0E}">
        <p15:presenceInfo xmlns:p15="http://schemas.microsoft.com/office/powerpoint/2012/main" userId="S-1-5-21-1466307912-141363381-619646970-9708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DFB1"/>
    <a:srgbClr val="1BA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8T21:38:24.860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8T21:38:24.860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4/15/2020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4/15/2020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8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95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9478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61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36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61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6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8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6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7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2.m4a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6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hyperlink" Target="mailto:morgan.chopin@nbed.nb.ca" TargetMode="External"/><Relationship Id="rId4" Type="http://schemas.openxmlformats.org/officeDocument/2006/relationships/hyperlink" Target="mailto:rebecca.gamble@nbed.nb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comments" Target="../comments/commen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10131354" cy="1513114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 </a:t>
            </a:r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Maths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Semaine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3" y="4049486"/>
            <a:ext cx="10566783" cy="1227908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CA" sz="2400" dirty="0" smtClean="0"/>
              <a:t>Révision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CA" sz="2400" dirty="0" smtClean="0"/>
              <a:t>Les centres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1" y="2960915"/>
            <a:ext cx="9814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le </a:t>
            </a:r>
            <a:r>
              <a:rPr lang="en-US" sz="2600" dirty="0" err="1" smtClean="0"/>
              <a:t>lundi</a:t>
            </a:r>
            <a:r>
              <a:rPr lang="en-US" sz="2600" dirty="0" smtClean="0"/>
              <a:t> 13 </a:t>
            </a:r>
            <a:r>
              <a:rPr lang="en-US" sz="2600" dirty="0" err="1" smtClean="0"/>
              <a:t>avril</a:t>
            </a:r>
            <a:r>
              <a:rPr lang="en-US" sz="2600" dirty="0" smtClean="0"/>
              <a:t> 2020 – le </a:t>
            </a:r>
            <a:r>
              <a:rPr lang="en-US" sz="2600" dirty="0" err="1" smtClean="0"/>
              <a:t>vendredi</a:t>
            </a:r>
            <a:r>
              <a:rPr lang="en-US" sz="2600" dirty="0" smtClean="0"/>
              <a:t> 17 </a:t>
            </a:r>
            <a:r>
              <a:rPr lang="en-US" sz="2600" dirty="0" err="1" smtClean="0"/>
              <a:t>avril</a:t>
            </a:r>
            <a:r>
              <a:rPr lang="en-US" sz="2600" dirty="0" smtClean="0"/>
              <a:t> 2020</a:t>
            </a:r>
            <a:endParaRPr lang="en-US" sz="26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9693"/>
          </a:xfrm>
        </p:spPr>
        <p:txBody>
          <a:bodyPr/>
          <a:lstStyle/>
          <a:p>
            <a:r>
              <a:rPr lang="en-US" u="sng" dirty="0" smtClean="0"/>
              <a:t>Centre 1 – Mots de la </a:t>
            </a:r>
            <a:r>
              <a:rPr lang="en-US" u="sng" dirty="0" err="1" smtClean="0"/>
              <a:t>semaine</a:t>
            </a:r>
            <a:r>
              <a:rPr lang="en-US" u="sng" dirty="0" smtClean="0"/>
              <a:t>!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46111" y="1332411"/>
            <a:ext cx="1089274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dirty="0" smtClean="0"/>
              <a:t>Exemple:  </a:t>
            </a:r>
            <a:r>
              <a:rPr lang="fr-CA" sz="3700" dirty="0" smtClean="0"/>
              <a:t>MADAME</a:t>
            </a:r>
            <a:r>
              <a:rPr lang="fr-CA" sz="2500" dirty="0" smtClean="0"/>
              <a:t> </a:t>
            </a:r>
            <a:endParaRPr lang="en-US" sz="2500" dirty="0"/>
          </a:p>
        </p:txBody>
      </p:sp>
      <p:pic>
        <p:nvPicPr>
          <p:cNvPr id="3" name="Picture 2" descr="Quarter (Canadian coin)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423" y="2130347"/>
            <a:ext cx="879693" cy="879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103" y="2154471"/>
            <a:ext cx="10824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M –			A – 			D – 		A – 			M – 		E – </a:t>
            </a:r>
          </a:p>
          <a:p>
            <a:endParaRPr lang="fr-CA" sz="4000" dirty="0" smtClean="0"/>
          </a:p>
          <a:p>
            <a:r>
              <a:rPr lang="fr-CA" sz="4000" dirty="0"/>
              <a:t> </a:t>
            </a:r>
            <a:endParaRPr lang="fr-CA" sz="4000" dirty="0" smtClean="0"/>
          </a:p>
          <a:p>
            <a:r>
              <a:rPr lang="fr-CA" sz="4000" dirty="0" smtClean="0">
                <a:solidFill>
                  <a:schemeClr val="accent1"/>
                </a:solidFill>
              </a:rPr>
              <a:t>25</a:t>
            </a:r>
            <a:r>
              <a:rPr lang="fr-CA" sz="4000" dirty="0" smtClean="0"/>
              <a:t> + </a:t>
            </a:r>
            <a:r>
              <a:rPr lang="fr-CA" sz="4000" dirty="0" smtClean="0">
                <a:solidFill>
                  <a:schemeClr val="accent1"/>
                </a:solidFill>
              </a:rPr>
              <a:t>25</a:t>
            </a:r>
            <a:r>
              <a:rPr lang="fr-CA" sz="4000" dirty="0" smtClean="0"/>
              <a:t> = 50								50 + 35 = 85</a:t>
            </a:r>
          </a:p>
          <a:p>
            <a:r>
              <a:rPr lang="fr-CA" sz="4000" dirty="0" smtClean="0">
                <a:solidFill>
                  <a:srgbClr val="FFC000"/>
                </a:solidFill>
              </a:rPr>
              <a:t>10</a:t>
            </a:r>
            <a:r>
              <a:rPr lang="fr-CA" sz="4000" dirty="0" smtClean="0"/>
              <a:t> + </a:t>
            </a:r>
            <a:r>
              <a:rPr lang="fr-CA" sz="4000" dirty="0" smtClean="0">
                <a:solidFill>
                  <a:srgbClr val="FFC000"/>
                </a:solidFill>
              </a:rPr>
              <a:t>10</a:t>
            </a:r>
            <a:r>
              <a:rPr lang="fr-CA" sz="4000" dirty="0" smtClean="0"/>
              <a:t> + </a:t>
            </a:r>
            <a:r>
              <a:rPr lang="fr-CA" sz="4000" dirty="0" smtClean="0">
                <a:solidFill>
                  <a:srgbClr val="FFC000"/>
                </a:solidFill>
              </a:rPr>
              <a:t>10</a:t>
            </a:r>
            <a:r>
              <a:rPr lang="fr-CA" sz="4000" dirty="0" smtClean="0"/>
              <a:t> + </a:t>
            </a:r>
            <a:r>
              <a:rPr lang="fr-CA" sz="4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5</a:t>
            </a:r>
            <a:r>
              <a:rPr lang="fr-CA" sz="4000" dirty="0" smtClean="0"/>
              <a:t> = 35			MADAME = 85</a:t>
            </a:r>
          </a:p>
          <a:p>
            <a:endParaRPr lang="fr-CA" sz="4000" dirty="0"/>
          </a:p>
        </p:txBody>
      </p:sp>
      <p:pic>
        <p:nvPicPr>
          <p:cNvPr id="5" name="Picture 4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527" y="2260302"/>
            <a:ext cx="637453" cy="637453"/>
          </a:xfrm>
          <a:prstGeom prst="rect">
            <a:avLst/>
          </a:prstGeom>
        </p:spPr>
      </p:pic>
      <p:pic>
        <p:nvPicPr>
          <p:cNvPr id="6" name="Picture 5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762" y="2199514"/>
            <a:ext cx="755594" cy="759028"/>
          </a:xfrm>
          <a:prstGeom prst="rect">
            <a:avLst/>
          </a:prstGeom>
        </p:spPr>
      </p:pic>
      <p:pic>
        <p:nvPicPr>
          <p:cNvPr id="8" name="Picture 7" descr="Quarter (Canadian coin)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85" y="2130349"/>
            <a:ext cx="879693" cy="879693"/>
          </a:xfrm>
          <a:prstGeom prst="rect">
            <a:avLst/>
          </a:prstGeom>
        </p:spPr>
      </p:pic>
      <p:pic>
        <p:nvPicPr>
          <p:cNvPr id="9" name="Picture 8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99" y="2251468"/>
            <a:ext cx="637453" cy="637453"/>
          </a:xfrm>
          <a:prstGeom prst="rect">
            <a:avLst/>
          </a:prstGeom>
        </p:spPr>
      </p:pic>
      <p:pic>
        <p:nvPicPr>
          <p:cNvPr id="10" name="Picture 9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151" y="2260303"/>
            <a:ext cx="637453" cy="6374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25985" y="3117669"/>
            <a:ext cx="87969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052422" y="3094809"/>
            <a:ext cx="879693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92099" y="3010040"/>
            <a:ext cx="53997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26542" y="2987180"/>
            <a:ext cx="53997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03268" y="3016859"/>
            <a:ext cx="53997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822574" y="3094809"/>
            <a:ext cx="539970" cy="4571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859" y="398550"/>
            <a:ext cx="9404723" cy="752168"/>
          </a:xfrm>
        </p:spPr>
        <p:txBody>
          <a:bodyPr/>
          <a:lstStyle/>
          <a:p>
            <a:r>
              <a:rPr lang="en-US" u="sng" dirty="0" smtClean="0"/>
              <a:t>Centre 1 – Mots de la </a:t>
            </a:r>
            <a:r>
              <a:rPr lang="en-US" u="sng" dirty="0" err="1" smtClean="0"/>
              <a:t>semaine</a:t>
            </a:r>
            <a:r>
              <a:rPr lang="en-US" u="sng" dirty="0" smtClean="0"/>
              <a:t>!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54820" y="1370047"/>
            <a:ext cx="10892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Voici les mots de la semaine:</a:t>
            </a:r>
            <a:endParaRPr lang="en-US" sz="4000" dirty="0"/>
          </a:p>
        </p:txBody>
      </p:sp>
      <p:pic>
        <p:nvPicPr>
          <p:cNvPr id="3" name="Picture 2" descr="Quarter (Canadian coin) - Wiki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551" y="360128"/>
            <a:ext cx="972283" cy="972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4820" y="2115569"/>
            <a:ext cx="1032836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5000" dirty="0" smtClean="0">
                <a:solidFill>
                  <a:srgbClr val="00B0F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1.oeuf =</a:t>
            </a:r>
            <a:endParaRPr lang="fr-CA" sz="5000" dirty="0">
              <a:solidFill>
                <a:srgbClr val="00B0F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fr-CA" sz="5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CA" sz="5000" dirty="0">
                <a:solidFill>
                  <a:srgbClr val="FFC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2. v</a:t>
            </a:r>
            <a:r>
              <a:rPr lang="fr-CA" sz="5000" dirty="0" smtClean="0">
                <a:solidFill>
                  <a:srgbClr val="FFC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oilà =</a:t>
            </a:r>
            <a:endParaRPr lang="fr-CA" sz="5000" dirty="0">
              <a:solidFill>
                <a:srgbClr val="FFC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fr-CA" sz="5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fr-CA" sz="5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3. o</a:t>
            </a:r>
            <a:r>
              <a:rPr lang="fr-CA" sz="5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uvrir =</a:t>
            </a:r>
            <a:endParaRPr lang="fr-CA" sz="5000" dirty="0">
              <a:solidFill>
                <a:schemeClr val="accent6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95702" y="2115569"/>
            <a:ext cx="449362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5000" dirty="0">
                <a:solidFill>
                  <a:srgbClr val="FF3399"/>
                </a:solidFill>
                <a:latin typeface="Century Gothic" panose="020B0502020202020204" pitchFamily="34" charset="0"/>
              </a:rPr>
              <a:t>4. </a:t>
            </a:r>
            <a:r>
              <a:rPr lang="fr-CA" sz="5000" dirty="0" smtClean="0">
                <a:solidFill>
                  <a:srgbClr val="FF3399"/>
                </a:solidFill>
                <a:latin typeface="Century Gothic" panose="020B0502020202020204" pitchFamily="34" charset="0"/>
              </a:rPr>
              <a:t>peut-être =</a:t>
            </a:r>
            <a:endParaRPr lang="fr-CA" sz="5000" dirty="0">
              <a:solidFill>
                <a:srgbClr val="FF3399"/>
              </a:solidFill>
              <a:latin typeface="Century Gothic" panose="020B0502020202020204" pitchFamily="34" charset="0"/>
            </a:endParaRPr>
          </a:p>
          <a:p>
            <a:endParaRPr lang="fr-CA" sz="5000" dirty="0">
              <a:latin typeface="Century Gothic" panose="020B0502020202020204" pitchFamily="34" charset="0"/>
            </a:endParaRPr>
          </a:p>
          <a:p>
            <a:r>
              <a:rPr lang="fr-CA" sz="5000" dirty="0">
                <a:solidFill>
                  <a:srgbClr val="00B050"/>
                </a:solidFill>
                <a:latin typeface="Century Gothic" panose="020B0502020202020204" pitchFamily="34" charset="0"/>
              </a:rPr>
              <a:t>5. d</a:t>
            </a:r>
            <a:r>
              <a:rPr lang="fr-CA" sz="50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éjà =</a:t>
            </a:r>
            <a:endParaRPr lang="fr-CA" sz="50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endParaRPr lang="fr-CA" sz="5000" dirty="0">
              <a:latin typeface="Century Gothic" panose="020B0502020202020204" pitchFamily="34" charset="0"/>
            </a:endParaRPr>
          </a:p>
          <a:p>
            <a:r>
              <a:rPr lang="fr-CA" sz="5000" dirty="0">
                <a:solidFill>
                  <a:schemeClr val="accent1"/>
                </a:solidFill>
                <a:latin typeface="Century Gothic" panose="020B0502020202020204" pitchFamily="34" charset="0"/>
              </a:rPr>
              <a:t>6. p</a:t>
            </a:r>
            <a:r>
              <a:rPr lang="fr-CA" sz="5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artout =</a:t>
            </a:r>
            <a:endParaRPr lang="fr-CA" sz="5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820" y="6205248"/>
            <a:ext cx="10273966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700" dirty="0"/>
              <a:t>Défi: Peux-tu trouver </a:t>
            </a:r>
            <a:r>
              <a:rPr lang="fr-CA" sz="3700" dirty="0" smtClean="0"/>
              <a:t>des mots </a:t>
            </a:r>
            <a:r>
              <a:rPr lang="fr-CA" sz="3700" dirty="0"/>
              <a:t>qui coûte 55?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Picture 8" descr="Dime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98" y="1327977"/>
            <a:ext cx="637453" cy="637453"/>
          </a:xfrm>
          <a:prstGeom prst="rect">
            <a:avLst/>
          </a:prstGeom>
        </p:spPr>
      </p:pic>
      <p:pic>
        <p:nvPicPr>
          <p:cNvPr id="10" name="Picture 9" descr="Nickel (Canadian coin) - Wikipe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4" y="274920"/>
            <a:ext cx="755594" cy="75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9693"/>
          </a:xfrm>
        </p:spPr>
        <p:txBody>
          <a:bodyPr/>
          <a:lstStyle/>
          <a:p>
            <a:r>
              <a:rPr lang="en-US" u="sng" dirty="0" smtClean="0"/>
              <a:t>Centre 2 – </a:t>
            </a:r>
            <a:r>
              <a:rPr lang="en-US" u="sng" dirty="0" err="1" smtClean="0"/>
              <a:t>Jeu</a:t>
            </a:r>
            <a:r>
              <a:rPr lang="en-US" u="sng" dirty="0" smtClean="0"/>
              <a:t> de </a:t>
            </a:r>
            <a:r>
              <a:rPr lang="en-US" u="sng" dirty="0" err="1" smtClean="0"/>
              <a:t>cartes</a:t>
            </a:r>
            <a:r>
              <a:rPr lang="en-US" u="sng" dirty="0" smtClean="0"/>
              <a:t>: Fait 11!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332410"/>
            <a:ext cx="9692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 </a:t>
            </a:r>
            <a:r>
              <a:rPr lang="en-US" dirty="0" err="1" smtClean="0"/>
              <a:t>jeu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jouer</a:t>
            </a:r>
            <a:r>
              <a:rPr lang="en-US" dirty="0" smtClean="0"/>
              <a:t> de la m</a:t>
            </a:r>
            <a:r>
              <a:rPr lang="fr-CA" dirty="0"/>
              <a:t>ê</a:t>
            </a:r>
            <a:r>
              <a:rPr lang="en-US" dirty="0" smtClean="0"/>
              <a:t>me </a:t>
            </a:r>
            <a:r>
              <a:rPr lang="en-US" dirty="0" err="1" smtClean="0"/>
              <a:t>façon</a:t>
            </a:r>
            <a:r>
              <a:rPr lang="en-US" dirty="0" smtClean="0"/>
              <a:t> que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avez</a:t>
            </a:r>
            <a:r>
              <a:rPr lang="en-US" dirty="0" smtClean="0"/>
              <a:t> déjà </a:t>
            </a:r>
            <a:r>
              <a:rPr lang="en-US" dirty="0" err="1" smtClean="0"/>
              <a:t>jouer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classe</a:t>
            </a:r>
            <a:r>
              <a:rPr lang="en-US" dirty="0" smtClean="0"/>
              <a:t>,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fois</a:t>
            </a:r>
            <a:r>
              <a:rPr lang="en-US" dirty="0" smtClean="0"/>
              <a:t> on </a:t>
            </a:r>
            <a:r>
              <a:rPr lang="en-US" dirty="0" err="1" smtClean="0"/>
              <a:t>additionne</a:t>
            </a:r>
            <a:r>
              <a:rPr lang="en-US" dirty="0" smtClean="0"/>
              <a:t> pour faire 11! </a:t>
            </a:r>
            <a:r>
              <a:rPr lang="en-US" dirty="0" err="1" smtClean="0"/>
              <a:t>Enlève</a:t>
            </a:r>
            <a:r>
              <a:rPr lang="en-US" dirty="0" smtClean="0"/>
              <a:t> les </a:t>
            </a:r>
            <a:r>
              <a:rPr lang="en-US" dirty="0" err="1" smtClean="0"/>
              <a:t>cartes</a:t>
            </a:r>
            <a:r>
              <a:rPr lang="en-US" dirty="0" smtClean="0"/>
              <a:t> qui </a:t>
            </a:r>
            <a:r>
              <a:rPr lang="en-US" dirty="0" err="1" smtClean="0"/>
              <a:t>additionne</a:t>
            </a:r>
            <a:r>
              <a:rPr lang="en-US" dirty="0" smtClean="0"/>
              <a:t> ensemble pour faire 11. </a:t>
            </a:r>
            <a:r>
              <a:rPr lang="en-US" dirty="0" err="1" smtClean="0"/>
              <a:t>S’il</a:t>
            </a:r>
            <a:r>
              <a:rPr lang="en-US" dirty="0" smtClean="0"/>
              <a:t> ne </a:t>
            </a:r>
            <a:r>
              <a:rPr lang="en-US" dirty="0" err="1" smtClean="0"/>
              <a:t>reste</a:t>
            </a:r>
            <a:r>
              <a:rPr lang="en-US" dirty="0" smtClean="0"/>
              <a:t> </a:t>
            </a:r>
            <a:r>
              <a:rPr lang="en-US" dirty="0" err="1" smtClean="0"/>
              <a:t>aucun</a:t>
            </a:r>
            <a:r>
              <a:rPr lang="en-US" dirty="0" smtClean="0"/>
              <a:t> carte à la fin,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gagnes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26" name="Picture 25" descr="File:Playing card heart 2.svg - Wiktionar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027823" y="5708126"/>
            <a:ext cx="750713" cy="939002"/>
          </a:xfrm>
          <a:prstGeom prst="rect">
            <a:avLst/>
          </a:prstGeom>
        </p:spPr>
      </p:pic>
      <p:pic>
        <p:nvPicPr>
          <p:cNvPr id="32" name="Picture 31" descr="Category:Individual playing cards - Wikimedia Comm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55" y="5620484"/>
            <a:ext cx="704468" cy="1022337"/>
          </a:xfrm>
          <a:prstGeom prst="rect">
            <a:avLst/>
          </a:prstGeom>
        </p:spPr>
      </p:pic>
      <p:pic>
        <p:nvPicPr>
          <p:cNvPr id="6" name="Picture 5" descr="Original file ‎ (SVG file, nominally 200 × 250 pixels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23" y="2275918"/>
            <a:ext cx="793485" cy="1012297"/>
          </a:xfrm>
          <a:prstGeom prst="rect">
            <a:avLst/>
          </a:prstGeom>
        </p:spPr>
      </p:pic>
      <p:pic>
        <p:nvPicPr>
          <p:cNvPr id="9" name="Picture 8" descr="Original file ‎ (SVG file, nominally 200 × 250 pixels ..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1" y="2275931"/>
            <a:ext cx="839423" cy="1041715"/>
          </a:xfrm>
          <a:prstGeom prst="rect">
            <a:avLst/>
          </a:prstGeom>
        </p:spPr>
      </p:pic>
      <p:pic>
        <p:nvPicPr>
          <p:cNvPr id="10" name="Picture 9" descr="Original file ‎ (SVG file, nominally 200 × 250 pixel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36" y="4563085"/>
            <a:ext cx="836741" cy="1038387"/>
          </a:xfrm>
          <a:prstGeom prst="rect">
            <a:avLst/>
          </a:prstGeom>
        </p:spPr>
      </p:pic>
      <p:pic>
        <p:nvPicPr>
          <p:cNvPr id="11" name="Picture 10" descr="Original file ‎ (SVG file, nominally 200 × 250 pixels ...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83" y="3383946"/>
            <a:ext cx="781260" cy="1061532"/>
          </a:xfrm>
          <a:prstGeom prst="rect">
            <a:avLst/>
          </a:prstGeom>
        </p:spPr>
      </p:pic>
      <p:pic>
        <p:nvPicPr>
          <p:cNvPr id="12" name="Picture 11" descr="Ace of hearts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078" y="3411287"/>
            <a:ext cx="839638" cy="1041728"/>
          </a:xfrm>
          <a:prstGeom prst="rect">
            <a:avLst/>
          </a:prstGeom>
        </p:spPr>
      </p:pic>
      <p:pic>
        <p:nvPicPr>
          <p:cNvPr id="13" name="Picture 12" descr="File:Playing card heart 5.svg - Wikipedi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80" y="4593680"/>
            <a:ext cx="827609" cy="1026804"/>
          </a:xfrm>
          <a:prstGeom prst="rect">
            <a:avLst/>
          </a:prstGeom>
        </p:spPr>
      </p:pic>
      <p:pic>
        <p:nvPicPr>
          <p:cNvPr id="14" name="Picture 13" descr="File:Playing card heart 10.svg - Wikimedia Common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82" y="4535798"/>
            <a:ext cx="792848" cy="983677"/>
          </a:xfrm>
          <a:prstGeom prst="rect">
            <a:avLst/>
          </a:prstGeom>
        </p:spPr>
      </p:pic>
      <p:pic>
        <p:nvPicPr>
          <p:cNvPr id="15" name="Picture 14" descr="Ficheiro:Playing card spade 4.svg - Wikilivro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46" y="3352363"/>
            <a:ext cx="867876" cy="1076761"/>
          </a:xfrm>
          <a:prstGeom prst="rect">
            <a:avLst/>
          </a:prstGeom>
        </p:spPr>
      </p:pic>
      <p:pic>
        <p:nvPicPr>
          <p:cNvPr id="16" name="Picture 15" descr="File:Poker-sm-21A-5s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83" y="2275918"/>
            <a:ext cx="749677" cy="1041728"/>
          </a:xfrm>
          <a:prstGeom prst="rect">
            <a:avLst/>
          </a:prstGeom>
        </p:spPr>
      </p:pic>
      <p:pic>
        <p:nvPicPr>
          <p:cNvPr id="17" name="Picture 16" descr="Original file ‎ (SVG file, nominally 200 × 250 pixels ...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95" y="3393770"/>
            <a:ext cx="880542" cy="1093189"/>
          </a:xfrm>
          <a:prstGeom prst="rect">
            <a:avLst/>
          </a:prstGeom>
        </p:spPr>
      </p:pic>
      <p:pic>
        <p:nvPicPr>
          <p:cNvPr id="19" name="Picture 18" descr="Aceofspades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12" y="4500847"/>
            <a:ext cx="775011" cy="1018628"/>
          </a:xfrm>
          <a:prstGeom prst="rect">
            <a:avLst/>
          </a:prstGeom>
        </p:spPr>
      </p:pic>
      <p:pic>
        <p:nvPicPr>
          <p:cNvPr id="21" name="Picture 20" descr="Category:Individual playing cards - Wikimedia Common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15" y="5595420"/>
            <a:ext cx="730145" cy="1051708"/>
          </a:xfrm>
          <a:prstGeom prst="rect">
            <a:avLst/>
          </a:prstGeom>
        </p:spPr>
      </p:pic>
      <p:pic>
        <p:nvPicPr>
          <p:cNvPr id="5" name="Picture 4" descr="File:Playing card spade 9.svg - Wikimedia Common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2" y="2255740"/>
            <a:ext cx="821573" cy="1014882"/>
          </a:xfrm>
          <a:prstGeom prst="rect">
            <a:avLst/>
          </a:prstGeom>
        </p:spPr>
      </p:pic>
      <p:pic>
        <p:nvPicPr>
          <p:cNvPr id="24" name="Picture 23" descr="File:Playing card heart 9.svg - Wikimedia Commons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04941" y="5715875"/>
            <a:ext cx="756087" cy="933760"/>
          </a:xfrm>
          <a:prstGeom prst="rect">
            <a:avLst/>
          </a:prstGeom>
        </p:spPr>
      </p:pic>
      <p:pic>
        <p:nvPicPr>
          <p:cNvPr id="29" name="Picture 28" descr="Category:Individual playing cards - Wikimedia Commons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03" y="3408807"/>
            <a:ext cx="705688" cy="1011810"/>
          </a:xfrm>
          <a:prstGeom prst="rect">
            <a:avLst/>
          </a:prstGeom>
        </p:spPr>
      </p:pic>
      <p:pic>
        <p:nvPicPr>
          <p:cNvPr id="30" name="Picture 29" descr="Category:Individual playing cards - Wikimedia Commons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40" y="2275918"/>
            <a:ext cx="745813" cy="1069341"/>
          </a:xfrm>
          <a:prstGeom prst="rect">
            <a:avLst/>
          </a:prstGeom>
        </p:spPr>
      </p:pic>
      <p:pic>
        <p:nvPicPr>
          <p:cNvPr id="35" name="Picture 34" descr="File:7 of clubs.svg - Wikimedia Commons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40" y="5611745"/>
            <a:ext cx="732266" cy="1048354"/>
          </a:xfrm>
          <a:prstGeom prst="rect">
            <a:avLst/>
          </a:prstGeom>
        </p:spPr>
      </p:pic>
      <p:pic>
        <p:nvPicPr>
          <p:cNvPr id="37" name="Picture 36" descr="Skeda:Playing card diamond 10.svg - Wikipedia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73" y="4503164"/>
            <a:ext cx="849147" cy="1048943"/>
          </a:xfrm>
          <a:prstGeom prst="rect">
            <a:avLst/>
          </a:prstGeom>
        </p:spPr>
      </p:pic>
      <p:pic>
        <p:nvPicPr>
          <p:cNvPr id="41" name="Picture 40" descr="Skeda:Playing card diamond 10.svg - Wikipedia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138" y="2346825"/>
            <a:ext cx="849147" cy="1048943"/>
          </a:xfrm>
          <a:prstGeom prst="rect">
            <a:avLst/>
          </a:prstGeom>
        </p:spPr>
      </p:pic>
      <p:pic>
        <p:nvPicPr>
          <p:cNvPr id="42" name="Picture 41" descr="Original file ‎ (SVG file, nominally 200 × 250 pixels ...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83" y="2360469"/>
            <a:ext cx="781260" cy="1061532"/>
          </a:xfrm>
          <a:prstGeom prst="rect">
            <a:avLst/>
          </a:prstGeom>
        </p:spPr>
      </p:pic>
      <p:pic>
        <p:nvPicPr>
          <p:cNvPr id="43" name="Picture 42" descr="Ficheiro:Playing card spade 4.svg - Wikilivro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74" y="3748603"/>
            <a:ext cx="867876" cy="1076761"/>
          </a:xfrm>
          <a:prstGeom prst="rect">
            <a:avLst/>
          </a:prstGeom>
        </p:spPr>
      </p:pic>
      <p:pic>
        <p:nvPicPr>
          <p:cNvPr id="44" name="Picture 43" descr="Original file ‎ (SVG file, nominally 200 × 250 pixel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54" y="3802138"/>
            <a:ext cx="836741" cy="1038387"/>
          </a:xfrm>
          <a:prstGeom prst="rect">
            <a:avLst/>
          </a:prstGeom>
        </p:spPr>
      </p:pic>
      <p:pic>
        <p:nvPicPr>
          <p:cNvPr id="45" name="Picture 44" descr="Ace of hearts - Wikipedi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198" y="3859706"/>
            <a:ext cx="839638" cy="1041728"/>
          </a:xfrm>
          <a:prstGeom prst="rect">
            <a:avLst/>
          </a:prstGeom>
        </p:spPr>
      </p:pic>
      <p:pic>
        <p:nvPicPr>
          <p:cNvPr id="46" name="Picture 45" descr="File:7 of clubs.svg - Wikimedia Commons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53" y="5333726"/>
            <a:ext cx="732266" cy="1048354"/>
          </a:xfrm>
          <a:prstGeom prst="rect">
            <a:avLst/>
          </a:prstGeom>
        </p:spPr>
      </p:pic>
      <p:pic>
        <p:nvPicPr>
          <p:cNvPr id="47" name="Picture 46" descr="Original file ‎ (SVG file, nominally 200 × 250 pixels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640" y="5351755"/>
            <a:ext cx="793485" cy="101229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115300" y="255270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+</a:t>
            </a:r>
            <a:endParaRPr lang="en-US" sz="4000" dirty="0"/>
          </a:p>
        </p:txBody>
      </p:sp>
      <p:sp>
        <p:nvSpPr>
          <p:cNvPr id="50" name="Rectangle 49"/>
          <p:cNvSpPr/>
          <p:nvPr/>
        </p:nvSpPr>
        <p:spPr>
          <a:xfrm>
            <a:off x="7815233" y="5482429"/>
            <a:ext cx="495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000" dirty="0"/>
              <a:t>+</a:t>
            </a:r>
            <a:endParaRPr lang="en-US" sz="4000" dirty="0"/>
          </a:p>
        </p:txBody>
      </p:sp>
      <p:sp>
        <p:nvSpPr>
          <p:cNvPr id="51" name="Rectangle 50"/>
          <p:cNvSpPr/>
          <p:nvPr/>
        </p:nvSpPr>
        <p:spPr>
          <a:xfrm>
            <a:off x="9221713" y="4102317"/>
            <a:ext cx="495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000" dirty="0"/>
              <a:t>+</a:t>
            </a:r>
            <a:endParaRPr lang="en-US" sz="4000" dirty="0"/>
          </a:p>
        </p:txBody>
      </p:sp>
      <p:sp>
        <p:nvSpPr>
          <p:cNvPr id="52" name="Rectangle 51"/>
          <p:cNvSpPr/>
          <p:nvPr/>
        </p:nvSpPr>
        <p:spPr>
          <a:xfrm>
            <a:off x="7869991" y="4102317"/>
            <a:ext cx="495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000" dirty="0"/>
              <a:t>+</a:t>
            </a:r>
            <a:endParaRPr lang="en-US" sz="4000" dirty="0"/>
          </a:p>
        </p:txBody>
      </p:sp>
      <p:sp>
        <p:nvSpPr>
          <p:cNvPr id="53" name="Rectangle 52"/>
          <p:cNvSpPr/>
          <p:nvPr/>
        </p:nvSpPr>
        <p:spPr>
          <a:xfrm>
            <a:off x="9803009" y="2562736"/>
            <a:ext cx="13484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000" dirty="0" smtClean="0"/>
              <a:t>=  11</a:t>
            </a:r>
            <a:endParaRPr lang="en-US" sz="4000" dirty="0"/>
          </a:p>
        </p:txBody>
      </p:sp>
      <p:sp>
        <p:nvSpPr>
          <p:cNvPr id="54" name="Rectangle 53"/>
          <p:cNvSpPr/>
          <p:nvPr/>
        </p:nvSpPr>
        <p:spPr>
          <a:xfrm>
            <a:off x="9312588" y="5490519"/>
            <a:ext cx="13484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000" dirty="0"/>
              <a:t>=  11</a:t>
            </a:r>
            <a:endParaRPr lang="en-US" sz="4000" dirty="0"/>
          </a:p>
        </p:txBody>
      </p:sp>
      <p:sp>
        <p:nvSpPr>
          <p:cNvPr id="55" name="Rectangle 54"/>
          <p:cNvSpPr/>
          <p:nvPr/>
        </p:nvSpPr>
        <p:spPr>
          <a:xfrm>
            <a:off x="10674672" y="4072359"/>
            <a:ext cx="13484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000" dirty="0"/>
              <a:t>=  11</a:t>
            </a:r>
            <a:endParaRPr lang="en-US" sz="4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0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9693"/>
          </a:xfrm>
        </p:spPr>
        <p:txBody>
          <a:bodyPr/>
          <a:lstStyle/>
          <a:p>
            <a:r>
              <a:rPr lang="en-US" u="sng" dirty="0" smtClean="0"/>
              <a:t>Centre 3 – Addition!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46111" y="1332411"/>
            <a:ext cx="108927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dirty="0" smtClean="0"/>
              <a:t>Complète les questions suivantes en utilisant notre stratégie. </a:t>
            </a:r>
          </a:p>
          <a:p>
            <a:r>
              <a:rPr lang="fr-CA" sz="2500" dirty="0" smtClean="0"/>
              <a:t>(dizaines + dizaines et unités + unités).</a:t>
            </a:r>
            <a:endParaRPr lang="en-US" sz="2500" dirty="0"/>
          </a:p>
        </p:txBody>
      </p:sp>
      <p:sp>
        <p:nvSpPr>
          <p:cNvPr id="8" name="Rectangle 7"/>
          <p:cNvSpPr/>
          <p:nvPr/>
        </p:nvSpPr>
        <p:spPr>
          <a:xfrm>
            <a:off x="801189" y="2473234"/>
            <a:ext cx="1073766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5000" dirty="0" smtClean="0">
                <a:solidFill>
                  <a:srgbClr val="0070C0"/>
                </a:solidFill>
              </a:rPr>
              <a:t>16 </a:t>
            </a:r>
            <a:r>
              <a:rPr lang="fr-CA" sz="5000" dirty="0">
                <a:solidFill>
                  <a:srgbClr val="0070C0"/>
                </a:solidFill>
              </a:rPr>
              <a:t>+ 4</a:t>
            </a:r>
            <a:r>
              <a:rPr lang="fr-CA" sz="5000" dirty="0" smtClean="0">
                <a:solidFill>
                  <a:srgbClr val="0070C0"/>
                </a:solidFill>
              </a:rPr>
              <a:t>1 </a:t>
            </a:r>
            <a:r>
              <a:rPr lang="fr-CA" sz="5000" dirty="0">
                <a:solidFill>
                  <a:srgbClr val="0070C0"/>
                </a:solidFill>
              </a:rPr>
              <a:t>=	</a:t>
            </a:r>
            <a:r>
              <a:rPr lang="fr-CA" sz="5000" dirty="0">
                <a:solidFill>
                  <a:srgbClr val="FFFF00"/>
                </a:solidFill>
              </a:rPr>
              <a:t>						</a:t>
            </a:r>
            <a:r>
              <a:rPr lang="fr-CA" sz="5000" dirty="0" smtClean="0">
                <a:solidFill>
                  <a:schemeClr val="accent1"/>
                </a:solidFill>
              </a:rPr>
              <a:t>25 </a:t>
            </a:r>
            <a:r>
              <a:rPr lang="fr-CA" sz="5000" dirty="0">
                <a:solidFill>
                  <a:schemeClr val="accent1"/>
                </a:solidFill>
              </a:rPr>
              <a:t>+ </a:t>
            </a:r>
            <a:r>
              <a:rPr lang="fr-CA" sz="5000" dirty="0" smtClean="0">
                <a:solidFill>
                  <a:schemeClr val="accent1"/>
                </a:solidFill>
              </a:rPr>
              <a:t>55 </a:t>
            </a:r>
            <a:r>
              <a:rPr lang="fr-CA" sz="5000" dirty="0">
                <a:solidFill>
                  <a:schemeClr val="accent1"/>
                </a:solidFill>
              </a:rPr>
              <a:t>=</a:t>
            </a:r>
          </a:p>
          <a:p>
            <a:endParaRPr lang="fr-CA" sz="5000" dirty="0">
              <a:solidFill>
                <a:srgbClr val="FFFF00"/>
              </a:solidFill>
            </a:endParaRPr>
          </a:p>
          <a:p>
            <a:r>
              <a:rPr lang="fr-CA" sz="5000" dirty="0" smtClean="0">
                <a:solidFill>
                  <a:srgbClr val="FFC000"/>
                </a:solidFill>
              </a:rPr>
              <a:t>60 </a:t>
            </a:r>
            <a:r>
              <a:rPr lang="fr-CA" sz="5000" dirty="0">
                <a:solidFill>
                  <a:srgbClr val="FFC000"/>
                </a:solidFill>
              </a:rPr>
              <a:t>+ </a:t>
            </a:r>
            <a:r>
              <a:rPr lang="fr-CA" sz="5000" dirty="0" smtClean="0">
                <a:solidFill>
                  <a:srgbClr val="FFC000"/>
                </a:solidFill>
              </a:rPr>
              <a:t>14 </a:t>
            </a:r>
            <a:r>
              <a:rPr lang="fr-CA" sz="5000" dirty="0">
                <a:solidFill>
                  <a:srgbClr val="FFC000"/>
                </a:solidFill>
              </a:rPr>
              <a:t>= </a:t>
            </a:r>
            <a:r>
              <a:rPr lang="fr-CA" sz="5000" dirty="0">
                <a:solidFill>
                  <a:srgbClr val="00B0F0"/>
                </a:solidFill>
              </a:rPr>
              <a:t>						</a:t>
            </a:r>
            <a:r>
              <a:rPr lang="fr-CA" sz="5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53 </a:t>
            </a:r>
            <a:r>
              <a:rPr lang="fr-CA" sz="5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+ </a:t>
            </a:r>
            <a:r>
              <a:rPr lang="fr-CA" sz="5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29 =</a:t>
            </a:r>
          </a:p>
          <a:p>
            <a:endParaRPr lang="fr-CA" sz="5000" dirty="0">
              <a:solidFill>
                <a:schemeClr val="accent1"/>
              </a:solidFill>
            </a:endParaRPr>
          </a:p>
          <a:p>
            <a:r>
              <a:rPr lang="fr-CA" sz="5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77 + 18 = </a:t>
            </a:r>
            <a:r>
              <a:rPr lang="fr-CA" sz="5000" dirty="0" smtClean="0">
                <a:solidFill>
                  <a:schemeClr val="accent1"/>
                </a:solidFill>
              </a:rPr>
              <a:t>				</a:t>
            </a:r>
            <a:r>
              <a:rPr lang="fr-CA" sz="5000" dirty="0" smtClean="0">
                <a:solidFill>
                  <a:srgbClr val="1BA91B"/>
                </a:solidFill>
              </a:rPr>
              <a:t>Défi:</a:t>
            </a:r>
            <a:r>
              <a:rPr lang="fr-CA" sz="5000" dirty="0" smtClean="0">
                <a:solidFill>
                  <a:schemeClr val="accent1"/>
                </a:solidFill>
              </a:rPr>
              <a:t>	</a:t>
            </a:r>
            <a:r>
              <a:rPr lang="fr-CA" sz="5000" dirty="0">
                <a:solidFill>
                  <a:srgbClr val="1BA91B"/>
                </a:solidFill>
              </a:rPr>
              <a:t>3</a:t>
            </a:r>
            <a:r>
              <a:rPr lang="fr-CA" sz="5000" dirty="0" smtClean="0">
                <a:solidFill>
                  <a:srgbClr val="1BA91B"/>
                </a:solidFill>
              </a:rPr>
              <a:t>2 + </a:t>
            </a:r>
            <a:r>
              <a:rPr lang="fr-CA" sz="5000" dirty="0">
                <a:solidFill>
                  <a:srgbClr val="1BA91B"/>
                </a:solidFill>
              </a:rPr>
              <a:t>4</a:t>
            </a:r>
            <a:r>
              <a:rPr lang="fr-CA" sz="5000" dirty="0" smtClean="0">
                <a:solidFill>
                  <a:srgbClr val="1BA91B"/>
                </a:solidFill>
              </a:rPr>
              <a:t>4 + 16 = </a:t>
            </a:r>
            <a:endParaRPr lang="fr-CA" sz="5000" dirty="0">
              <a:solidFill>
                <a:srgbClr val="1BA91B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892746" cy="879693"/>
          </a:xfrm>
        </p:spPr>
        <p:txBody>
          <a:bodyPr/>
          <a:lstStyle/>
          <a:p>
            <a:r>
              <a:rPr lang="en-US" u="sng" dirty="0" smtClean="0"/>
              <a:t>Centre 3 – Addition (</a:t>
            </a:r>
            <a:r>
              <a:rPr lang="en-US" u="sng" dirty="0" err="1" smtClean="0"/>
              <a:t>équations</a:t>
            </a:r>
            <a:r>
              <a:rPr lang="en-US" u="sng" dirty="0" smtClean="0"/>
              <a:t> </a:t>
            </a:r>
            <a:r>
              <a:rPr lang="en-US" u="sng" dirty="0" err="1" smtClean="0"/>
              <a:t>d’extra</a:t>
            </a:r>
            <a:r>
              <a:rPr lang="en-US" u="sng" dirty="0" smtClean="0"/>
              <a:t>!)!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46111" y="1332411"/>
            <a:ext cx="108927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dirty="0" smtClean="0"/>
              <a:t>Si vous voulez continuer a pratiquer vous pouvez! </a:t>
            </a:r>
          </a:p>
          <a:p>
            <a:r>
              <a:rPr lang="fr-CA" sz="2500" dirty="0" smtClean="0"/>
              <a:t>(dizaines + dizaines et unités + unités).</a:t>
            </a:r>
            <a:endParaRPr lang="en-US" sz="2500" dirty="0"/>
          </a:p>
        </p:txBody>
      </p:sp>
      <p:sp>
        <p:nvSpPr>
          <p:cNvPr id="8" name="Rectangle 7"/>
          <p:cNvSpPr/>
          <p:nvPr/>
        </p:nvSpPr>
        <p:spPr>
          <a:xfrm>
            <a:off x="801189" y="2473234"/>
            <a:ext cx="1073766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5000" dirty="0" smtClean="0">
                <a:solidFill>
                  <a:schemeClr val="accent6"/>
                </a:solidFill>
              </a:rPr>
              <a:t>72 </a:t>
            </a:r>
            <a:r>
              <a:rPr lang="fr-CA" sz="5000" dirty="0">
                <a:solidFill>
                  <a:schemeClr val="accent6"/>
                </a:solidFill>
              </a:rPr>
              <a:t>+ </a:t>
            </a:r>
            <a:r>
              <a:rPr lang="fr-CA" sz="5000" dirty="0" smtClean="0">
                <a:solidFill>
                  <a:schemeClr val="accent6"/>
                </a:solidFill>
              </a:rPr>
              <a:t>18 </a:t>
            </a:r>
            <a:r>
              <a:rPr lang="fr-CA" sz="5000" dirty="0">
                <a:solidFill>
                  <a:schemeClr val="accent6"/>
                </a:solidFill>
              </a:rPr>
              <a:t>=	</a:t>
            </a:r>
            <a:r>
              <a:rPr lang="fr-CA" sz="5000" dirty="0">
                <a:solidFill>
                  <a:srgbClr val="FFFF00"/>
                </a:solidFill>
              </a:rPr>
              <a:t>						</a:t>
            </a:r>
            <a:r>
              <a:rPr lang="fr-CA" sz="5000" dirty="0" smtClean="0">
                <a:solidFill>
                  <a:schemeClr val="accent2"/>
                </a:solidFill>
              </a:rPr>
              <a:t>54 </a:t>
            </a:r>
            <a:r>
              <a:rPr lang="fr-CA" sz="5000" dirty="0">
                <a:solidFill>
                  <a:schemeClr val="accent2"/>
                </a:solidFill>
              </a:rPr>
              <a:t>+ </a:t>
            </a:r>
            <a:r>
              <a:rPr lang="fr-CA" sz="5000" dirty="0" smtClean="0">
                <a:solidFill>
                  <a:schemeClr val="accent2"/>
                </a:solidFill>
              </a:rPr>
              <a:t>28 </a:t>
            </a:r>
            <a:r>
              <a:rPr lang="fr-CA" sz="5000" dirty="0">
                <a:solidFill>
                  <a:schemeClr val="accent2"/>
                </a:solidFill>
              </a:rPr>
              <a:t>=</a:t>
            </a:r>
          </a:p>
          <a:p>
            <a:endParaRPr lang="fr-CA" sz="5000" dirty="0">
              <a:solidFill>
                <a:srgbClr val="FFFF00"/>
              </a:solidFill>
            </a:endParaRPr>
          </a:p>
          <a:p>
            <a:r>
              <a:rPr lang="fr-CA" sz="5000" dirty="0" smtClean="0">
                <a:solidFill>
                  <a:srgbClr val="1DDFB1"/>
                </a:solidFill>
              </a:rPr>
              <a:t>Défi: 57+ 55 </a:t>
            </a:r>
            <a:r>
              <a:rPr lang="fr-CA" sz="5000" dirty="0">
                <a:solidFill>
                  <a:srgbClr val="1DDFB1"/>
                </a:solidFill>
              </a:rPr>
              <a:t>= </a:t>
            </a:r>
            <a:r>
              <a:rPr lang="fr-CA" sz="5000" dirty="0">
                <a:solidFill>
                  <a:srgbClr val="00B0F0"/>
                </a:solidFill>
              </a:rPr>
              <a:t>			</a:t>
            </a:r>
            <a:r>
              <a:rPr lang="fr-CA" sz="5000" dirty="0" smtClean="0">
                <a:solidFill>
                  <a:schemeClr val="accent3"/>
                </a:solidFill>
              </a:rPr>
              <a:t>Défi: 66 </a:t>
            </a:r>
            <a:r>
              <a:rPr lang="fr-CA" sz="5000" dirty="0">
                <a:solidFill>
                  <a:schemeClr val="accent3"/>
                </a:solidFill>
              </a:rPr>
              <a:t>+ 4</a:t>
            </a:r>
            <a:r>
              <a:rPr lang="fr-CA" sz="5000" dirty="0" smtClean="0">
                <a:solidFill>
                  <a:schemeClr val="accent3"/>
                </a:solidFill>
              </a:rPr>
              <a:t>9 =</a:t>
            </a:r>
          </a:p>
          <a:p>
            <a:endParaRPr lang="fr-CA" sz="50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fr-CA" sz="5000" dirty="0" smtClean="0">
                <a:solidFill>
                  <a:schemeClr val="tx2">
                    <a:lumMod val="10000"/>
                  </a:schemeClr>
                </a:solidFill>
              </a:rPr>
              <a:t>Défi:	</a:t>
            </a:r>
            <a:r>
              <a:rPr lang="fr-CA" sz="5000" dirty="0">
                <a:solidFill>
                  <a:schemeClr val="tx2">
                    <a:lumMod val="10000"/>
                  </a:schemeClr>
                </a:solidFill>
              </a:rPr>
              <a:t>3</a:t>
            </a:r>
            <a:r>
              <a:rPr lang="fr-CA" sz="5000" dirty="0" smtClean="0">
                <a:solidFill>
                  <a:schemeClr val="tx2">
                    <a:lumMod val="10000"/>
                  </a:schemeClr>
                </a:solidFill>
              </a:rPr>
              <a:t>2 + </a:t>
            </a:r>
            <a:r>
              <a:rPr lang="fr-CA" sz="5000" dirty="0">
                <a:solidFill>
                  <a:schemeClr val="tx2">
                    <a:lumMod val="10000"/>
                  </a:schemeClr>
                </a:solidFill>
              </a:rPr>
              <a:t>4</a:t>
            </a:r>
            <a:r>
              <a:rPr lang="fr-CA" sz="5000" dirty="0" smtClean="0">
                <a:solidFill>
                  <a:schemeClr val="tx2">
                    <a:lumMod val="10000"/>
                  </a:schemeClr>
                </a:solidFill>
              </a:rPr>
              <a:t>4 + 16 = </a:t>
            </a:r>
            <a:endParaRPr lang="fr-CA" sz="5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4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6151"/>
          </a:xfrm>
        </p:spPr>
        <p:txBody>
          <a:bodyPr/>
          <a:lstStyle/>
          <a:p>
            <a:r>
              <a:rPr lang="en-US" u="sng" dirty="0" smtClean="0"/>
              <a:t>Centre 4 – Les </a:t>
            </a:r>
            <a:r>
              <a:rPr lang="en-US" u="sng" dirty="0" err="1" smtClean="0"/>
              <a:t>problèms</a:t>
            </a:r>
            <a:r>
              <a:rPr lang="en-US" u="sng" dirty="0" smtClean="0"/>
              <a:t> de mots! 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801190" y="1576251"/>
            <a:ext cx="10345782" cy="449353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CA" sz="2500" dirty="0" smtClean="0"/>
              <a:t>***N’oublie pas: Quel deux choses avez-vous besoin dans une problème de mots? </a:t>
            </a:r>
            <a:r>
              <a:rPr lang="fr-CA" sz="2500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Une équation et une phrase!</a:t>
            </a:r>
          </a:p>
          <a:p>
            <a:endParaRPr lang="fr-CA" sz="4000" dirty="0"/>
          </a:p>
          <a:p>
            <a:r>
              <a:rPr lang="fr-CA" sz="4000" dirty="0" smtClean="0"/>
              <a:t>1. </a:t>
            </a:r>
            <a:r>
              <a:rPr lang="fr-CA" sz="4000" dirty="0" err="1" smtClean="0"/>
              <a:t>Rowan</a:t>
            </a:r>
            <a:r>
              <a:rPr lang="fr-CA" sz="4000" dirty="0" smtClean="0"/>
              <a:t> a écrit 25 phrases dans son histoire. Charlie a écrit 32 phrases dans son histoire. Combien de phrases est-ce que les garçons on écrit en tout? </a:t>
            </a:r>
          </a:p>
          <a:p>
            <a:r>
              <a:rPr lang="fr-CA" dirty="0" smtClean="0"/>
              <a:t>(</a:t>
            </a:r>
            <a:r>
              <a:rPr lang="fr-CA" dirty="0" err="1" smtClean="0"/>
              <a:t>Rowan</a:t>
            </a:r>
            <a:r>
              <a:rPr lang="fr-CA" dirty="0" smtClean="0"/>
              <a:t> </a:t>
            </a:r>
            <a:r>
              <a:rPr lang="fr-CA" dirty="0" err="1" smtClean="0"/>
              <a:t>wrote</a:t>
            </a:r>
            <a:r>
              <a:rPr lang="fr-CA" dirty="0" smtClean="0"/>
              <a:t> 25 sentences in </a:t>
            </a:r>
            <a:r>
              <a:rPr lang="fr-CA" dirty="0" err="1" smtClean="0"/>
              <a:t>his</a:t>
            </a:r>
            <a:r>
              <a:rPr lang="fr-CA" dirty="0" smtClean="0"/>
              <a:t> story. Charlie </a:t>
            </a:r>
            <a:r>
              <a:rPr lang="fr-CA" dirty="0" err="1" smtClean="0"/>
              <a:t>wrote</a:t>
            </a:r>
            <a:r>
              <a:rPr lang="fr-CA" dirty="0" smtClean="0"/>
              <a:t> 32 sentences in </a:t>
            </a:r>
            <a:r>
              <a:rPr lang="fr-CA" dirty="0" err="1" smtClean="0"/>
              <a:t>his</a:t>
            </a:r>
            <a:r>
              <a:rPr lang="fr-CA" dirty="0" smtClean="0"/>
              <a:t> story. How </a:t>
            </a:r>
            <a:r>
              <a:rPr lang="fr-CA" dirty="0" err="1" smtClean="0"/>
              <a:t>many</a:t>
            </a:r>
            <a:r>
              <a:rPr lang="fr-CA" dirty="0" smtClean="0"/>
              <a:t> sentences </a:t>
            </a:r>
            <a:r>
              <a:rPr lang="fr-CA" dirty="0" err="1" smtClean="0"/>
              <a:t>did</a:t>
            </a:r>
            <a:r>
              <a:rPr lang="fr-CA" dirty="0" smtClean="0"/>
              <a:t> the boys </a:t>
            </a:r>
            <a:r>
              <a:rPr lang="fr-CA" dirty="0" err="1" smtClean="0"/>
              <a:t>write</a:t>
            </a:r>
            <a:r>
              <a:rPr lang="fr-CA" dirty="0" smtClean="0"/>
              <a:t> in all?)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Centre 4 – Les </a:t>
            </a:r>
            <a:r>
              <a:rPr lang="en-US" u="sng" dirty="0" err="1" smtClean="0"/>
              <a:t>problèms</a:t>
            </a:r>
            <a:r>
              <a:rPr lang="en-US" u="sng" dirty="0" smtClean="0"/>
              <a:t> de mots! 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827314" y="1853248"/>
            <a:ext cx="1031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>
                <a:solidFill>
                  <a:schemeClr val="accent3"/>
                </a:solidFill>
              </a:rPr>
              <a:t>2. Logan a trouvé 56 œufs de Pâques</a:t>
            </a:r>
            <a:r>
              <a:rPr lang="fr-CA" sz="3000" dirty="0" smtClean="0">
                <a:solidFill>
                  <a:schemeClr val="accent3"/>
                </a:solidFill>
              </a:rPr>
              <a:t>! </a:t>
            </a:r>
            <a:r>
              <a:rPr lang="fr-CA" sz="4000" dirty="0" smtClean="0">
                <a:solidFill>
                  <a:schemeClr val="accent3"/>
                </a:solidFill>
              </a:rPr>
              <a:t>Oh no!!!! Son petit frère Leo a mangé 13 de ses œufs. Combien d’œufs a Logan qui reste? </a:t>
            </a:r>
            <a:r>
              <a:rPr lang="fr-CA" sz="2000" dirty="0" smtClean="0">
                <a:solidFill>
                  <a:schemeClr val="accent3"/>
                </a:solidFill>
              </a:rPr>
              <a:t>(Logan </a:t>
            </a:r>
            <a:r>
              <a:rPr lang="fr-CA" sz="2000" dirty="0" err="1" smtClean="0">
                <a:solidFill>
                  <a:schemeClr val="accent3"/>
                </a:solidFill>
              </a:rPr>
              <a:t>found</a:t>
            </a:r>
            <a:r>
              <a:rPr lang="fr-CA" sz="2000" dirty="0" smtClean="0">
                <a:solidFill>
                  <a:schemeClr val="accent3"/>
                </a:solidFill>
              </a:rPr>
              <a:t> 56 </a:t>
            </a:r>
            <a:r>
              <a:rPr lang="fr-CA" sz="2000" dirty="0" err="1" smtClean="0">
                <a:solidFill>
                  <a:schemeClr val="accent3"/>
                </a:solidFill>
              </a:rPr>
              <a:t>Easter</a:t>
            </a:r>
            <a:r>
              <a:rPr lang="fr-CA" sz="2000" dirty="0" smtClean="0">
                <a:solidFill>
                  <a:schemeClr val="accent3"/>
                </a:solidFill>
              </a:rPr>
              <a:t> </a:t>
            </a:r>
            <a:r>
              <a:rPr lang="fr-CA" sz="2000" dirty="0" err="1" smtClean="0">
                <a:solidFill>
                  <a:schemeClr val="accent3"/>
                </a:solidFill>
              </a:rPr>
              <a:t>eggs</a:t>
            </a:r>
            <a:r>
              <a:rPr lang="fr-CA" sz="2000" dirty="0" smtClean="0">
                <a:solidFill>
                  <a:schemeClr val="accent3"/>
                </a:solidFill>
              </a:rPr>
              <a:t>. Oh no! </a:t>
            </a:r>
            <a:r>
              <a:rPr lang="fr-CA" sz="2000" dirty="0" err="1" smtClean="0">
                <a:solidFill>
                  <a:schemeClr val="accent3"/>
                </a:solidFill>
              </a:rPr>
              <a:t>His</a:t>
            </a:r>
            <a:r>
              <a:rPr lang="fr-CA" sz="2000" dirty="0" smtClean="0">
                <a:solidFill>
                  <a:schemeClr val="accent3"/>
                </a:solidFill>
              </a:rPr>
              <a:t> </a:t>
            </a:r>
            <a:r>
              <a:rPr lang="fr-CA" sz="2000" dirty="0" err="1" smtClean="0">
                <a:solidFill>
                  <a:schemeClr val="accent3"/>
                </a:solidFill>
              </a:rPr>
              <a:t>little</a:t>
            </a:r>
            <a:r>
              <a:rPr lang="fr-CA" sz="2000" dirty="0" smtClean="0">
                <a:solidFill>
                  <a:schemeClr val="accent3"/>
                </a:solidFill>
              </a:rPr>
              <a:t> </a:t>
            </a:r>
            <a:r>
              <a:rPr lang="fr-CA" sz="2000" dirty="0" err="1" smtClean="0">
                <a:solidFill>
                  <a:schemeClr val="accent3"/>
                </a:solidFill>
              </a:rPr>
              <a:t>brother</a:t>
            </a:r>
            <a:r>
              <a:rPr lang="fr-CA" sz="2000" dirty="0" smtClean="0">
                <a:solidFill>
                  <a:schemeClr val="accent3"/>
                </a:solidFill>
              </a:rPr>
              <a:t> Leo </a:t>
            </a:r>
            <a:r>
              <a:rPr lang="fr-CA" sz="2000" dirty="0" err="1" smtClean="0">
                <a:solidFill>
                  <a:schemeClr val="accent3"/>
                </a:solidFill>
              </a:rPr>
              <a:t>ate</a:t>
            </a:r>
            <a:r>
              <a:rPr lang="fr-CA" sz="2000" dirty="0" smtClean="0">
                <a:solidFill>
                  <a:schemeClr val="accent3"/>
                </a:solidFill>
              </a:rPr>
              <a:t> 13 of </a:t>
            </a:r>
            <a:r>
              <a:rPr lang="fr-CA" sz="2000" dirty="0" err="1" smtClean="0">
                <a:solidFill>
                  <a:schemeClr val="accent3"/>
                </a:solidFill>
              </a:rPr>
              <a:t>his</a:t>
            </a:r>
            <a:r>
              <a:rPr lang="fr-CA" sz="2000" dirty="0" smtClean="0">
                <a:solidFill>
                  <a:schemeClr val="accent3"/>
                </a:solidFill>
              </a:rPr>
              <a:t> </a:t>
            </a:r>
            <a:r>
              <a:rPr lang="fr-CA" sz="2000" dirty="0" err="1" smtClean="0">
                <a:solidFill>
                  <a:schemeClr val="accent3"/>
                </a:solidFill>
              </a:rPr>
              <a:t>eggs</a:t>
            </a:r>
            <a:r>
              <a:rPr lang="fr-CA" sz="2000" dirty="0" smtClean="0">
                <a:solidFill>
                  <a:schemeClr val="accent3"/>
                </a:solidFill>
              </a:rPr>
              <a:t>. How </a:t>
            </a:r>
            <a:r>
              <a:rPr lang="fr-CA" sz="2000" dirty="0" err="1" smtClean="0">
                <a:solidFill>
                  <a:schemeClr val="accent3"/>
                </a:solidFill>
              </a:rPr>
              <a:t>many</a:t>
            </a:r>
            <a:r>
              <a:rPr lang="fr-CA" sz="2000" dirty="0" smtClean="0">
                <a:solidFill>
                  <a:schemeClr val="accent3"/>
                </a:solidFill>
              </a:rPr>
              <a:t> </a:t>
            </a:r>
            <a:r>
              <a:rPr lang="fr-CA" sz="2000" dirty="0" err="1" smtClean="0">
                <a:solidFill>
                  <a:schemeClr val="accent3"/>
                </a:solidFill>
              </a:rPr>
              <a:t>eggs</a:t>
            </a:r>
            <a:r>
              <a:rPr lang="fr-CA" sz="2000" dirty="0" smtClean="0">
                <a:solidFill>
                  <a:schemeClr val="accent3"/>
                </a:solidFill>
              </a:rPr>
              <a:t> </a:t>
            </a:r>
            <a:r>
              <a:rPr lang="fr-CA" sz="2000" dirty="0" err="1" smtClean="0">
                <a:solidFill>
                  <a:schemeClr val="accent3"/>
                </a:solidFill>
              </a:rPr>
              <a:t>does</a:t>
            </a:r>
            <a:r>
              <a:rPr lang="fr-CA" sz="2000" dirty="0" smtClean="0">
                <a:solidFill>
                  <a:schemeClr val="accent3"/>
                </a:solidFill>
              </a:rPr>
              <a:t> Logan have </a:t>
            </a:r>
            <a:r>
              <a:rPr lang="fr-CA" sz="2000" dirty="0" err="1" smtClean="0">
                <a:solidFill>
                  <a:schemeClr val="accent3"/>
                </a:solidFill>
              </a:rPr>
              <a:t>left</a:t>
            </a:r>
            <a:r>
              <a:rPr lang="fr-CA" sz="2000" dirty="0">
                <a:solidFill>
                  <a:schemeClr val="accent3"/>
                </a:solidFill>
              </a:rPr>
              <a:t>?</a:t>
            </a:r>
            <a:r>
              <a:rPr lang="fr-CA" sz="2000" dirty="0" smtClean="0">
                <a:solidFill>
                  <a:schemeClr val="accent3"/>
                </a:solidFill>
              </a:rPr>
              <a:t>)</a:t>
            </a:r>
            <a:endParaRPr lang="en-US" sz="2000" dirty="0">
              <a:solidFill>
                <a:schemeClr val="accent3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Centre 4 – Les </a:t>
            </a:r>
            <a:r>
              <a:rPr lang="en-US" u="sng" dirty="0" err="1" smtClean="0"/>
              <a:t>problèms</a:t>
            </a:r>
            <a:r>
              <a:rPr lang="en-US" u="sng" dirty="0" smtClean="0"/>
              <a:t> de mots! 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827314" y="1853248"/>
            <a:ext cx="103196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3. Aria a jouer dehors pendant 45 minutes. Melody a jouer dehors pendant 47 minutes. Combien de minutes les filles </a:t>
            </a:r>
            <a:r>
              <a:rPr lang="fr-CA" sz="40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ont-elles</a:t>
            </a:r>
            <a:r>
              <a:rPr lang="fr-CA" sz="4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joué dehors en total? </a:t>
            </a:r>
          </a:p>
          <a:p>
            <a:r>
              <a:rPr lang="fr-C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(Aria </a:t>
            </a:r>
            <a:r>
              <a:rPr lang="fr-CA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played</a:t>
            </a:r>
            <a:r>
              <a:rPr lang="fr-C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outside</a:t>
            </a:r>
            <a:r>
              <a:rPr lang="fr-C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for 45 minutes. Melody </a:t>
            </a:r>
            <a:r>
              <a:rPr lang="fr-CA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played</a:t>
            </a:r>
            <a:r>
              <a:rPr lang="fr-C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outside</a:t>
            </a:r>
            <a:r>
              <a:rPr lang="fr-C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for 47 minutes. How </a:t>
            </a:r>
            <a:r>
              <a:rPr lang="fr-CA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many</a:t>
            </a:r>
            <a:r>
              <a:rPr lang="fr-C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minutes </a:t>
            </a:r>
            <a:r>
              <a:rPr lang="fr-CA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were</a:t>
            </a:r>
            <a:r>
              <a:rPr lang="fr-C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the girls </a:t>
            </a:r>
            <a:r>
              <a:rPr lang="fr-CA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outside</a:t>
            </a:r>
            <a:r>
              <a:rPr lang="fr-C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in total?)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Centre 4 – Les </a:t>
            </a:r>
            <a:r>
              <a:rPr lang="en-US" u="sng" dirty="0" err="1" smtClean="0"/>
              <a:t>problèms</a:t>
            </a:r>
            <a:r>
              <a:rPr lang="en-US" u="sng" dirty="0" smtClean="0"/>
              <a:t> de mots! 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827314" y="1853248"/>
            <a:ext cx="1031965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>
                <a:solidFill>
                  <a:srgbClr val="1DDFB1"/>
                </a:solidFill>
              </a:rPr>
              <a:t>4. Julia a cuit 56 biscuits lundi. Elle a oublié de compter combien elle a cuit mardi, mais elle avait 88 biscuits en tout à la fin. Combien de biscuits Julia a-t-elle cuisiné mardi? </a:t>
            </a:r>
          </a:p>
          <a:p>
            <a:r>
              <a:rPr lang="fr-CA" dirty="0" smtClean="0">
                <a:solidFill>
                  <a:srgbClr val="1DDFB1"/>
                </a:solidFill>
              </a:rPr>
              <a:t>(Julia </a:t>
            </a:r>
            <a:r>
              <a:rPr lang="fr-CA" dirty="0" err="1" smtClean="0">
                <a:solidFill>
                  <a:srgbClr val="1DDFB1"/>
                </a:solidFill>
              </a:rPr>
              <a:t>baked</a:t>
            </a:r>
            <a:r>
              <a:rPr lang="fr-CA" dirty="0" smtClean="0">
                <a:solidFill>
                  <a:srgbClr val="1DDFB1"/>
                </a:solidFill>
              </a:rPr>
              <a:t> 56 cookies on </a:t>
            </a:r>
            <a:r>
              <a:rPr lang="fr-CA" dirty="0" err="1" smtClean="0">
                <a:solidFill>
                  <a:srgbClr val="1DDFB1"/>
                </a:solidFill>
              </a:rPr>
              <a:t>Monday</a:t>
            </a:r>
            <a:r>
              <a:rPr lang="fr-CA" dirty="0" smtClean="0">
                <a:solidFill>
                  <a:srgbClr val="1DDFB1"/>
                </a:solidFill>
              </a:rPr>
              <a:t>. </a:t>
            </a:r>
            <a:r>
              <a:rPr lang="fr-CA" dirty="0" err="1" smtClean="0">
                <a:solidFill>
                  <a:srgbClr val="1DDFB1"/>
                </a:solidFill>
              </a:rPr>
              <a:t>She</a:t>
            </a:r>
            <a:r>
              <a:rPr lang="fr-CA" dirty="0" smtClean="0">
                <a:solidFill>
                  <a:srgbClr val="1DDFB1"/>
                </a:solidFill>
              </a:rPr>
              <a:t> </a:t>
            </a:r>
            <a:r>
              <a:rPr lang="fr-CA" dirty="0" err="1" smtClean="0">
                <a:solidFill>
                  <a:srgbClr val="1DDFB1"/>
                </a:solidFill>
              </a:rPr>
              <a:t>forgot</a:t>
            </a:r>
            <a:r>
              <a:rPr lang="fr-CA" dirty="0" smtClean="0">
                <a:solidFill>
                  <a:srgbClr val="1DDFB1"/>
                </a:solidFill>
              </a:rPr>
              <a:t> to count how </a:t>
            </a:r>
            <a:r>
              <a:rPr lang="fr-CA" dirty="0" err="1" smtClean="0">
                <a:solidFill>
                  <a:srgbClr val="1DDFB1"/>
                </a:solidFill>
              </a:rPr>
              <a:t>many</a:t>
            </a:r>
            <a:r>
              <a:rPr lang="fr-CA" dirty="0" smtClean="0">
                <a:solidFill>
                  <a:srgbClr val="1DDFB1"/>
                </a:solidFill>
              </a:rPr>
              <a:t> </a:t>
            </a:r>
            <a:r>
              <a:rPr lang="fr-CA" dirty="0" err="1" smtClean="0">
                <a:solidFill>
                  <a:srgbClr val="1DDFB1"/>
                </a:solidFill>
              </a:rPr>
              <a:t>she</a:t>
            </a:r>
            <a:r>
              <a:rPr lang="fr-CA" dirty="0" smtClean="0">
                <a:solidFill>
                  <a:srgbClr val="1DDFB1"/>
                </a:solidFill>
              </a:rPr>
              <a:t> </a:t>
            </a:r>
            <a:r>
              <a:rPr lang="fr-CA" dirty="0" err="1" smtClean="0">
                <a:solidFill>
                  <a:srgbClr val="1DDFB1"/>
                </a:solidFill>
              </a:rPr>
              <a:t>cooked</a:t>
            </a:r>
            <a:r>
              <a:rPr lang="fr-CA" dirty="0" smtClean="0">
                <a:solidFill>
                  <a:srgbClr val="1DDFB1"/>
                </a:solidFill>
              </a:rPr>
              <a:t> on Tuesday but in the end </a:t>
            </a:r>
            <a:r>
              <a:rPr lang="fr-CA" dirty="0" err="1" smtClean="0">
                <a:solidFill>
                  <a:srgbClr val="1DDFB1"/>
                </a:solidFill>
              </a:rPr>
              <a:t>she</a:t>
            </a:r>
            <a:r>
              <a:rPr lang="fr-CA" dirty="0" smtClean="0">
                <a:solidFill>
                  <a:srgbClr val="1DDFB1"/>
                </a:solidFill>
              </a:rPr>
              <a:t> </a:t>
            </a:r>
            <a:r>
              <a:rPr lang="fr-CA" dirty="0" err="1" smtClean="0">
                <a:solidFill>
                  <a:srgbClr val="1DDFB1"/>
                </a:solidFill>
              </a:rPr>
              <a:t>had</a:t>
            </a:r>
            <a:r>
              <a:rPr lang="fr-CA" dirty="0" smtClean="0">
                <a:solidFill>
                  <a:srgbClr val="1DDFB1"/>
                </a:solidFill>
              </a:rPr>
              <a:t> 88 cookies in all. How </a:t>
            </a:r>
            <a:r>
              <a:rPr lang="fr-CA" dirty="0" err="1" smtClean="0">
                <a:solidFill>
                  <a:srgbClr val="1DDFB1"/>
                </a:solidFill>
              </a:rPr>
              <a:t>many</a:t>
            </a:r>
            <a:r>
              <a:rPr lang="fr-CA" dirty="0" smtClean="0">
                <a:solidFill>
                  <a:srgbClr val="1DDFB1"/>
                </a:solidFill>
              </a:rPr>
              <a:t> cookies </a:t>
            </a:r>
            <a:r>
              <a:rPr lang="fr-CA" dirty="0" err="1" smtClean="0">
                <a:solidFill>
                  <a:srgbClr val="1DDFB1"/>
                </a:solidFill>
              </a:rPr>
              <a:t>did</a:t>
            </a:r>
            <a:r>
              <a:rPr lang="fr-CA" dirty="0" smtClean="0">
                <a:solidFill>
                  <a:srgbClr val="1DDFB1"/>
                </a:solidFill>
              </a:rPr>
              <a:t> Julia </a:t>
            </a:r>
            <a:r>
              <a:rPr lang="fr-CA" dirty="0" err="1" smtClean="0">
                <a:solidFill>
                  <a:srgbClr val="1DDFB1"/>
                </a:solidFill>
              </a:rPr>
              <a:t>bake</a:t>
            </a:r>
            <a:r>
              <a:rPr lang="fr-CA" dirty="0" smtClean="0">
                <a:solidFill>
                  <a:srgbClr val="1DDFB1"/>
                </a:solidFill>
              </a:rPr>
              <a:t> on Tuesday?) </a:t>
            </a:r>
            <a:endParaRPr lang="en-US" dirty="0">
              <a:solidFill>
                <a:srgbClr val="1DDFB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Centre 4 – Les </a:t>
            </a:r>
            <a:r>
              <a:rPr lang="en-US" u="sng" dirty="0" err="1" smtClean="0"/>
              <a:t>problèms</a:t>
            </a:r>
            <a:r>
              <a:rPr lang="en-US" u="sng" dirty="0" smtClean="0"/>
              <a:t> de mots! 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827314" y="1853248"/>
            <a:ext cx="103196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>
                <a:solidFill>
                  <a:schemeClr val="tx2">
                    <a:lumMod val="10000"/>
                  </a:schemeClr>
                </a:solidFill>
              </a:rPr>
              <a:t>5. Sammy a 70   dans sa poche. Quel combinaison de pièces d’argent </a:t>
            </a:r>
            <a:r>
              <a:rPr lang="fr-CA" sz="4000" dirty="0" err="1" smtClean="0">
                <a:solidFill>
                  <a:schemeClr val="tx2">
                    <a:lumMod val="10000"/>
                  </a:schemeClr>
                </a:solidFill>
              </a:rPr>
              <a:t>a-t-il</a:t>
            </a:r>
            <a:r>
              <a:rPr lang="fr-CA" sz="4000" dirty="0" smtClean="0">
                <a:solidFill>
                  <a:schemeClr val="tx2">
                    <a:lumMod val="10000"/>
                  </a:schemeClr>
                </a:solidFill>
              </a:rPr>
              <a:t> dans sa poche pour lui donner 70  ? Dessine au moins </a:t>
            </a:r>
            <a:r>
              <a:rPr lang="fr-CA" sz="4000" dirty="0">
                <a:solidFill>
                  <a:schemeClr val="tx2">
                    <a:lumMod val="10000"/>
                  </a:schemeClr>
                </a:solidFill>
              </a:rPr>
              <a:t>4</a:t>
            </a:r>
            <a:r>
              <a:rPr lang="fr-CA" sz="4000" dirty="0" smtClean="0">
                <a:solidFill>
                  <a:schemeClr val="tx2">
                    <a:lumMod val="10000"/>
                  </a:schemeClr>
                </a:solidFill>
              </a:rPr>
              <a:t> possibilité</a:t>
            </a:r>
            <a:r>
              <a:rPr lang="fr-CA" sz="3000" dirty="0" smtClean="0">
                <a:solidFill>
                  <a:schemeClr val="tx2">
                    <a:lumMod val="10000"/>
                  </a:schemeClr>
                </a:solidFill>
              </a:rPr>
              <a:t>. </a:t>
            </a:r>
          </a:p>
          <a:p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(Sammy has    70 in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his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pocket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What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combination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of coins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could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he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have in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his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pocket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to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give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him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  70?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Draw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at least 4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possibilities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)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Picture 3" descr="File:Allabreve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29" y="2004275"/>
            <a:ext cx="255395" cy="425520"/>
          </a:xfrm>
          <a:prstGeom prst="rect">
            <a:avLst/>
          </a:prstGeom>
        </p:spPr>
      </p:pic>
      <p:pic>
        <p:nvPicPr>
          <p:cNvPr id="6" name="Picture 5" descr="File:Allabreve.svg - Wikimedia Comm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30" y="4379602"/>
            <a:ext cx="129219" cy="2152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6736" y="5438991"/>
            <a:ext cx="1119559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700" dirty="0" smtClean="0">
                <a:solidFill>
                  <a:schemeClr val="tx2">
                    <a:lumMod val="10000"/>
                  </a:schemeClr>
                </a:solidFill>
              </a:rPr>
              <a:t>Défi: Combien de possibilité peux-tu trouver?</a:t>
            </a:r>
          </a:p>
          <a:p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Challenge: How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many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possibilities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can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you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2">
                    <a:lumMod val="10000"/>
                  </a:schemeClr>
                </a:solidFill>
              </a:rPr>
              <a:t>find</a:t>
            </a:r>
            <a:r>
              <a:rPr lang="fr-CA" sz="2000" dirty="0" smtClean="0">
                <a:solidFill>
                  <a:schemeClr val="tx2">
                    <a:lumMod val="10000"/>
                  </a:schemeClr>
                </a:solidFill>
              </a:rPr>
              <a:t>?</a:t>
            </a:r>
            <a:endParaRPr lang="en-US" sz="2000" dirty="0"/>
          </a:p>
        </p:txBody>
      </p:sp>
      <p:pic>
        <p:nvPicPr>
          <p:cNvPr id="7" name="Picture 6" descr="File:Allabreve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343" y="3225537"/>
            <a:ext cx="255395" cy="425520"/>
          </a:xfrm>
          <a:prstGeom prst="rect">
            <a:avLst/>
          </a:prstGeom>
        </p:spPr>
      </p:pic>
      <p:pic>
        <p:nvPicPr>
          <p:cNvPr id="8" name="Picture 7" descr="File:Allabreve.svg - Wikimedia Comm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21" y="4697464"/>
            <a:ext cx="129219" cy="21529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5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Voici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r</a:t>
            </a:r>
            <a:r>
              <a:rPr lang="fr-CA" dirty="0" err="1" smtClean="0"/>
              <a:t>évision</a:t>
            </a:r>
            <a:r>
              <a:rPr lang="fr-CA" dirty="0" smtClean="0"/>
              <a:t> de c</a:t>
            </a:r>
            <a:r>
              <a:rPr lang="en-US" dirty="0" smtClean="0"/>
              <a:t>e </a:t>
            </a:r>
            <a:r>
              <a:rPr lang="en-US" dirty="0" err="1" smtClean="0"/>
              <a:t>qu’on</a:t>
            </a:r>
            <a:r>
              <a:rPr lang="en-US" dirty="0" smtClean="0"/>
              <a:t> a fait </a:t>
            </a:r>
            <a:r>
              <a:rPr lang="en-US" dirty="0" err="1" smtClean="0"/>
              <a:t>quand</a:t>
            </a:r>
            <a:r>
              <a:rPr lang="en-US" dirty="0" smtClean="0"/>
              <a:t> on </a:t>
            </a:r>
            <a:r>
              <a:rPr lang="en-US" dirty="0" err="1" smtClean="0"/>
              <a:t>était</a:t>
            </a:r>
            <a:r>
              <a:rPr lang="en-US" dirty="0" smtClean="0"/>
              <a:t> ensemble!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46111" y="2052918"/>
            <a:ext cx="11363009" cy="41954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CA" sz="5800" dirty="0" smtClean="0">
                <a:solidFill>
                  <a:srgbClr val="FFFF00"/>
                </a:solidFill>
              </a:rPr>
              <a:t>25 + 32 =</a:t>
            </a:r>
          </a:p>
          <a:p>
            <a:pPr marL="0" indent="0">
              <a:buNone/>
            </a:pPr>
            <a:r>
              <a:rPr lang="fr-CA" sz="4500" dirty="0" err="1" smtClean="0"/>
              <a:t>Pssssssstttttt</a:t>
            </a:r>
            <a:r>
              <a:rPr lang="fr-CA" sz="4500" dirty="0" smtClean="0"/>
              <a:t>……Pense….</a:t>
            </a:r>
          </a:p>
          <a:p>
            <a:pPr marL="0" indent="0">
              <a:buNone/>
            </a:pPr>
            <a:r>
              <a:rPr lang="fr-CA" sz="4500" dirty="0" smtClean="0"/>
              <a:t>dizaines  +  dizaines =</a:t>
            </a:r>
          </a:p>
          <a:p>
            <a:pPr marL="0" indent="0">
              <a:buNone/>
            </a:pPr>
            <a:r>
              <a:rPr lang="fr-CA" sz="4500" dirty="0"/>
              <a:t>u</a:t>
            </a:r>
            <a:r>
              <a:rPr lang="fr-CA" sz="4500" dirty="0" smtClean="0"/>
              <a:t>nités  +  unités  =</a:t>
            </a:r>
          </a:p>
          <a:p>
            <a:pPr marL="0" indent="0">
              <a:buNone/>
            </a:pPr>
            <a:r>
              <a:rPr lang="fr-CA" sz="3600" dirty="0" smtClean="0"/>
              <a:t>réponse des dizaines  +  réponse des unités = RÉPONSE</a:t>
            </a:r>
            <a:endParaRPr lang="en-US" sz="3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882" y="1619667"/>
            <a:ext cx="9404723" cy="1400530"/>
          </a:xfrm>
        </p:spPr>
        <p:txBody>
          <a:bodyPr/>
          <a:lstStyle/>
          <a:p>
            <a:pPr algn="ctr"/>
            <a:r>
              <a:rPr lang="en-US" sz="7000" u="sng" dirty="0" smtClean="0"/>
              <a:t>La fin des </a:t>
            </a:r>
            <a:r>
              <a:rPr lang="en-US" sz="7000" u="sng" dirty="0" err="1" smtClean="0"/>
              <a:t>maths</a:t>
            </a:r>
            <a:r>
              <a:rPr lang="en-US" sz="7000" u="sng" dirty="0" smtClean="0"/>
              <a:t>!</a:t>
            </a:r>
            <a:br>
              <a:rPr lang="en-US" sz="7000" u="sng" dirty="0" smtClean="0"/>
            </a:br>
            <a:r>
              <a:rPr lang="en-US" sz="7000" u="sng" dirty="0"/>
              <a:t/>
            </a:r>
            <a:br>
              <a:rPr lang="en-US" sz="7000" u="sng" dirty="0"/>
            </a:br>
            <a:r>
              <a:rPr lang="en-US" sz="7000" u="sng" dirty="0" smtClean="0"/>
              <a:t> </a:t>
            </a:r>
            <a:endParaRPr lang="en-US" sz="7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506583" y="3779520"/>
            <a:ext cx="9274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dirty="0" smtClean="0">
                <a:hlinkClick r:id="rId4"/>
              </a:rPr>
              <a:t>rebecca.gamble@nbed.nb.ca</a:t>
            </a:r>
            <a:endParaRPr lang="fr-CA" sz="3000" dirty="0" smtClean="0"/>
          </a:p>
          <a:p>
            <a:pPr algn="ctr"/>
            <a:endParaRPr lang="fr-CA" sz="3000" dirty="0">
              <a:hlinkClick r:id="rId5"/>
            </a:endParaRPr>
          </a:p>
          <a:p>
            <a:pPr algn="ctr"/>
            <a:r>
              <a:rPr lang="fr-CA" sz="3000" dirty="0" smtClean="0">
                <a:hlinkClick r:id="rId5"/>
              </a:rPr>
              <a:t>morgan.chopin@nbed.nb.ca</a:t>
            </a:r>
            <a:r>
              <a:rPr lang="fr-CA" sz="3000" dirty="0" smtClean="0"/>
              <a:t> </a:t>
            </a:r>
            <a:endParaRPr lang="en-US" sz="3000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4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3312" y="1304926"/>
            <a:ext cx="10726738" cy="4943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5800" dirty="0" smtClean="0">
                <a:solidFill>
                  <a:srgbClr val="FFFF00"/>
                </a:solidFill>
              </a:rPr>
              <a:t>25 + 32 =</a:t>
            </a:r>
          </a:p>
          <a:p>
            <a:pPr marL="0" indent="0">
              <a:buNone/>
            </a:pPr>
            <a:r>
              <a:rPr lang="fr-CA" sz="5800" dirty="0" smtClean="0"/>
              <a:t>20 + 30 = 50  </a:t>
            </a:r>
            <a:r>
              <a:rPr lang="fr-CA" sz="3500" dirty="0" smtClean="0"/>
              <a:t>(additionne les dizaines)</a:t>
            </a:r>
          </a:p>
          <a:p>
            <a:pPr marL="0" indent="0">
              <a:buNone/>
            </a:pPr>
            <a:r>
              <a:rPr lang="fr-CA" sz="5800" dirty="0" smtClean="0"/>
              <a:t>5 + 2 = 7				</a:t>
            </a:r>
            <a:r>
              <a:rPr lang="fr-CA" sz="3500" dirty="0" smtClean="0"/>
              <a:t>(additionne les unités)	</a:t>
            </a:r>
            <a:r>
              <a:rPr lang="fr-CA" sz="5800" dirty="0" smtClean="0"/>
              <a:t>	</a:t>
            </a:r>
          </a:p>
          <a:p>
            <a:pPr marL="0" indent="0">
              <a:buNone/>
            </a:pPr>
            <a:r>
              <a:rPr lang="fr-CA" sz="5800" dirty="0" smtClean="0"/>
              <a:t>50 + 7 = 57		</a:t>
            </a:r>
            <a:r>
              <a:rPr lang="fr-CA" sz="3500" dirty="0" smtClean="0"/>
              <a:t>(additionne les réponses)</a:t>
            </a:r>
            <a:endParaRPr lang="en-US" sz="3500" dirty="0"/>
          </a:p>
        </p:txBody>
      </p:sp>
      <p:sp>
        <p:nvSpPr>
          <p:cNvPr id="6" name="Minus 5"/>
          <p:cNvSpPr/>
          <p:nvPr/>
        </p:nvSpPr>
        <p:spPr>
          <a:xfrm>
            <a:off x="2821576" y="2171701"/>
            <a:ext cx="522514" cy="15675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2821576" y="3131439"/>
            <a:ext cx="923109" cy="20465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9"/>
          <p:cNvSpPr/>
          <p:nvPr/>
        </p:nvSpPr>
        <p:spPr>
          <a:xfrm>
            <a:off x="1073105" y="3131439"/>
            <a:ext cx="1004162" cy="18070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1123745" y="2184982"/>
            <a:ext cx="522514" cy="15675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1595619" y="2171701"/>
            <a:ext cx="481648" cy="18331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>
            <a:off x="3301884" y="2150800"/>
            <a:ext cx="481648" cy="18331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>
            <a:off x="1144178" y="4105437"/>
            <a:ext cx="481648" cy="18331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>
            <a:off x="2435452" y="4126772"/>
            <a:ext cx="481648" cy="18331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4178" y="505096"/>
            <a:ext cx="4768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Exemple:</a:t>
            </a:r>
            <a:endParaRPr lang="en-US" sz="4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3312" y="1647824"/>
            <a:ext cx="10726738" cy="4600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5800" dirty="0" smtClean="0">
                <a:solidFill>
                  <a:schemeClr val="accent2"/>
                </a:solidFill>
              </a:rPr>
              <a:t>56 + 27 =</a:t>
            </a:r>
          </a:p>
          <a:p>
            <a:pPr marL="0" indent="0">
              <a:buNone/>
            </a:pPr>
            <a:r>
              <a:rPr lang="fr-CA" sz="5800" dirty="0"/>
              <a:t>5</a:t>
            </a:r>
            <a:r>
              <a:rPr lang="fr-CA" sz="5800" dirty="0" smtClean="0"/>
              <a:t>0 + 20 = 70  </a:t>
            </a:r>
            <a:r>
              <a:rPr lang="fr-CA" sz="3500" dirty="0" smtClean="0"/>
              <a:t>(additionne les dizaines)</a:t>
            </a:r>
          </a:p>
          <a:p>
            <a:pPr marL="0" indent="0">
              <a:buNone/>
            </a:pPr>
            <a:r>
              <a:rPr lang="fr-CA" sz="5800" dirty="0"/>
              <a:t>6</a:t>
            </a:r>
            <a:r>
              <a:rPr lang="fr-CA" sz="5800" dirty="0" smtClean="0"/>
              <a:t> + 7 = 13				</a:t>
            </a:r>
            <a:r>
              <a:rPr lang="fr-CA" sz="3500" dirty="0" smtClean="0"/>
              <a:t>(additionne les unités)	</a:t>
            </a:r>
            <a:r>
              <a:rPr lang="fr-CA" sz="5800" dirty="0" smtClean="0"/>
              <a:t>	</a:t>
            </a:r>
          </a:p>
          <a:p>
            <a:pPr marL="0" indent="0">
              <a:buNone/>
            </a:pPr>
            <a:r>
              <a:rPr lang="fr-CA" sz="5800" dirty="0"/>
              <a:t>7</a:t>
            </a:r>
            <a:r>
              <a:rPr lang="fr-CA" sz="5800" dirty="0" smtClean="0"/>
              <a:t>0 + 13 = 83		</a:t>
            </a:r>
            <a:r>
              <a:rPr lang="fr-CA" sz="3500" dirty="0" smtClean="0"/>
              <a:t>(additionne les réponses)</a:t>
            </a:r>
            <a:endParaRPr lang="en-US" sz="3500" dirty="0"/>
          </a:p>
        </p:txBody>
      </p:sp>
      <p:sp>
        <p:nvSpPr>
          <p:cNvPr id="6" name="Minus 5"/>
          <p:cNvSpPr/>
          <p:nvPr/>
        </p:nvSpPr>
        <p:spPr>
          <a:xfrm>
            <a:off x="2821576" y="2464176"/>
            <a:ext cx="522514" cy="15675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2821576" y="3436955"/>
            <a:ext cx="923109" cy="20465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9"/>
          <p:cNvSpPr/>
          <p:nvPr/>
        </p:nvSpPr>
        <p:spPr>
          <a:xfrm>
            <a:off x="1093538" y="3460251"/>
            <a:ext cx="1004162" cy="18070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1123745" y="2477293"/>
            <a:ext cx="522514" cy="15675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1595619" y="2464176"/>
            <a:ext cx="481648" cy="18331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>
            <a:off x="3283130" y="2450732"/>
            <a:ext cx="481648" cy="18331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>
            <a:off x="1134925" y="4467159"/>
            <a:ext cx="481648" cy="18331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>
            <a:off x="2416402" y="4494588"/>
            <a:ext cx="481648" cy="18331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4179" y="866775"/>
            <a:ext cx="9314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/>
              <a:t>Un autre exemple: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48641" y="452718"/>
            <a:ext cx="9997439" cy="2177272"/>
          </a:xfrm>
        </p:spPr>
        <p:txBody>
          <a:bodyPr/>
          <a:lstStyle/>
          <a:p>
            <a:r>
              <a:rPr lang="en-US" sz="4000" dirty="0" err="1" smtClean="0"/>
              <a:t>Essaie</a:t>
            </a:r>
            <a:r>
              <a:rPr lang="en-US" sz="4000" dirty="0" smtClean="0"/>
              <a:t> les questions </a:t>
            </a:r>
            <a:r>
              <a:rPr lang="en-US" sz="4000" dirty="0" err="1" smtClean="0"/>
              <a:t>suivantes</a:t>
            </a:r>
            <a:r>
              <a:rPr lang="en-US" sz="4000" dirty="0" smtClean="0"/>
              <a:t> </a:t>
            </a:r>
            <a:r>
              <a:rPr lang="en-US" sz="4000" dirty="0" err="1" smtClean="0"/>
              <a:t>en</a:t>
            </a:r>
            <a:r>
              <a:rPr lang="en-US" sz="4000" dirty="0" smtClean="0"/>
              <a:t> </a:t>
            </a:r>
            <a:r>
              <a:rPr lang="en-US" sz="4000" dirty="0" err="1" smtClean="0"/>
              <a:t>utilisant</a:t>
            </a:r>
            <a:r>
              <a:rPr lang="en-US" sz="4000" dirty="0" smtClean="0"/>
              <a:t> la </a:t>
            </a:r>
            <a:r>
              <a:rPr lang="en-US" sz="4000" dirty="0" err="1" smtClean="0"/>
              <a:t>stratégie</a:t>
            </a:r>
            <a:r>
              <a:rPr lang="en-US" sz="4000" dirty="0" smtClean="0"/>
              <a:t> </a:t>
            </a:r>
            <a:r>
              <a:rPr lang="en-US" sz="4000" dirty="0" err="1" smtClean="0"/>
              <a:t>qu’on</a:t>
            </a:r>
            <a:r>
              <a:rPr lang="en-US" sz="4000" dirty="0" smtClean="0"/>
              <a:t> </a:t>
            </a:r>
            <a:r>
              <a:rPr lang="en-US" sz="4000" dirty="0" err="1" smtClean="0"/>
              <a:t>vient</a:t>
            </a:r>
            <a:r>
              <a:rPr lang="en-US" sz="4000" dirty="0" smtClean="0"/>
              <a:t> de </a:t>
            </a:r>
            <a:r>
              <a:rPr lang="en-US" sz="4000" dirty="0" err="1" smtClean="0"/>
              <a:t>réviser</a:t>
            </a:r>
            <a:r>
              <a:rPr lang="en-US" sz="4000" dirty="0" smtClean="0"/>
              <a:t>. </a:t>
            </a:r>
            <a:r>
              <a:rPr lang="en-US" sz="4000" dirty="0" err="1" smtClean="0"/>
              <a:t>Arrête</a:t>
            </a:r>
            <a:r>
              <a:rPr lang="en-US" sz="4000" dirty="0" smtClean="0"/>
              <a:t> la </a:t>
            </a:r>
            <a:r>
              <a:rPr lang="en-US" sz="4000" dirty="0" err="1" smtClean="0"/>
              <a:t>vidéo</a:t>
            </a:r>
            <a:r>
              <a:rPr lang="en-US" sz="4000" dirty="0" smtClean="0"/>
              <a:t> pour faire ton travail.</a:t>
            </a:r>
            <a:endParaRPr lang="en-US" sz="40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46111" y="2533650"/>
            <a:ext cx="11363009" cy="4057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5800" dirty="0" smtClean="0">
                <a:solidFill>
                  <a:srgbClr val="FFFF00"/>
                </a:solidFill>
              </a:rPr>
              <a:t>45 + 2</a:t>
            </a:r>
            <a:r>
              <a:rPr lang="fr-CA" sz="5800" dirty="0">
                <a:solidFill>
                  <a:srgbClr val="FFFF00"/>
                </a:solidFill>
              </a:rPr>
              <a:t>3</a:t>
            </a:r>
            <a:r>
              <a:rPr lang="fr-CA" sz="5800" dirty="0" smtClean="0">
                <a:solidFill>
                  <a:srgbClr val="FFFF00"/>
                </a:solidFill>
              </a:rPr>
              <a:t> =							</a:t>
            </a:r>
            <a:r>
              <a:rPr lang="fr-CA" sz="5800" dirty="0" smtClean="0">
                <a:solidFill>
                  <a:srgbClr val="002060"/>
                </a:solidFill>
              </a:rPr>
              <a:t>37 + 31 =</a:t>
            </a:r>
          </a:p>
          <a:p>
            <a:pPr marL="0" indent="0">
              <a:buNone/>
            </a:pPr>
            <a:endParaRPr lang="fr-CA" sz="5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CA" sz="5800" dirty="0" smtClean="0">
                <a:solidFill>
                  <a:srgbClr val="00B0F0"/>
                </a:solidFill>
              </a:rPr>
              <a:t>56 + 16 = 						</a:t>
            </a:r>
            <a:r>
              <a:rPr lang="fr-CA" sz="5800" dirty="0" smtClean="0">
                <a:solidFill>
                  <a:schemeClr val="accent1"/>
                </a:solidFill>
              </a:rPr>
              <a:t>49 + </a:t>
            </a:r>
            <a:r>
              <a:rPr lang="fr-CA" sz="5800" dirty="0" smtClean="0">
                <a:solidFill>
                  <a:schemeClr val="accent1"/>
                </a:solidFill>
              </a:rPr>
              <a:t>44 </a:t>
            </a:r>
            <a:r>
              <a:rPr lang="fr-CA" sz="5800" dirty="0" smtClean="0">
                <a:solidFill>
                  <a:schemeClr val="accent1"/>
                </a:solidFill>
              </a:rPr>
              <a:t>=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046642"/>
          </a:xfrm>
        </p:spPr>
        <p:txBody>
          <a:bodyPr/>
          <a:lstStyle/>
          <a:p>
            <a:r>
              <a:rPr lang="en-US" dirty="0" err="1" smtClean="0"/>
              <a:t>Voici</a:t>
            </a:r>
            <a:r>
              <a:rPr lang="en-US" dirty="0" smtClean="0"/>
              <a:t> les </a:t>
            </a:r>
            <a:r>
              <a:rPr lang="en-US" dirty="0" err="1" smtClean="0"/>
              <a:t>deux</a:t>
            </a:r>
            <a:r>
              <a:rPr lang="en-US" dirty="0" smtClean="0"/>
              <a:t> premier questions. </a:t>
            </a:r>
            <a:r>
              <a:rPr lang="en-US" dirty="0" err="1" smtClean="0"/>
              <a:t>Avez-vous</a:t>
            </a:r>
            <a:r>
              <a:rPr lang="en-US" dirty="0" smtClean="0"/>
              <a:t> les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réponses</a:t>
            </a:r>
            <a:r>
              <a:rPr lang="en-US" dirty="0" smtClean="0"/>
              <a:t> que </a:t>
            </a:r>
            <a:r>
              <a:rPr lang="en-US" dirty="0" err="1" smtClean="0"/>
              <a:t>moi</a:t>
            </a:r>
            <a:r>
              <a:rPr lang="en-US" dirty="0"/>
              <a:t>?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46111" y="2708366"/>
            <a:ext cx="11363009" cy="3882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5000" dirty="0" smtClean="0">
                <a:solidFill>
                  <a:srgbClr val="FFFF00"/>
                </a:solidFill>
              </a:rPr>
              <a:t>45 + 2</a:t>
            </a:r>
            <a:r>
              <a:rPr lang="fr-CA" sz="5000" dirty="0">
                <a:solidFill>
                  <a:srgbClr val="FFFF00"/>
                </a:solidFill>
              </a:rPr>
              <a:t>3</a:t>
            </a:r>
            <a:r>
              <a:rPr lang="fr-CA" sz="5000" dirty="0" smtClean="0">
                <a:solidFill>
                  <a:srgbClr val="FFFF00"/>
                </a:solidFill>
              </a:rPr>
              <a:t> =	68						</a:t>
            </a:r>
            <a:r>
              <a:rPr lang="fr-CA" sz="5000" dirty="0" smtClean="0">
                <a:solidFill>
                  <a:srgbClr val="002060"/>
                </a:solidFill>
              </a:rPr>
              <a:t>34 </a:t>
            </a:r>
            <a:r>
              <a:rPr lang="fr-CA" sz="5000" dirty="0">
                <a:solidFill>
                  <a:srgbClr val="002060"/>
                </a:solidFill>
              </a:rPr>
              <a:t>+ </a:t>
            </a:r>
            <a:r>
              <a:rPr lang="fr-CA" sz="5000" dirty="0" smtClean="0">
                <a:solidFill>
                  <a:srgbClr val="002060"/>
                </a:solidFill>
              </a:rPr>
              <a:t>41 =75</a:t>
            </a:r>
            <a:endParaRPr lang="fr-CA" sz="5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CA" sz="5000" dirty="0" smtClean="0">
                <a:solidFill>
                  <a:srgbClr val="FFFF00"/>
                </a:solidFill>
              </a:rPr>
              <a:t>40 + 20 = 60						</a:t>
            </a:r>
            <a:r>
              <a:rPr lang="fr-CA" sz="5000" dirty="0" smtClean="0">
                <a:solidFill>
                  <a:srgbClr val="002060"/>
                </a:solidFill>
              </a:rPr>
              <a:t>30 + 40 = 70</a:t>
            </a:r>
          </a:p>
          <a:p>
            <a:pPr marL="0" indent="0">
              <a:buNone/>
            </a:pPr>
            <a:r>
              <a:rPr lang="fr-CA" sz="5000" dirty="0" smtClean="0">
                <a:solidFill>
                  <a:srgbClr val="FFFF00"/>
                </a:solidFill>
              </a:rPr>
              <a:t>5 + 3 =	8								</a:t>
            </a:r>
            <a:r>
              <a:rPr lang="fr-CA" sz="5000" dirty="0">
                <a:solidFill>
                  <a:srgbClr val="002060"/>
                </a:solidFill>
              </a:rPr>
              <a:t>4</a:t>
            </a:r>
            <a:r>
              <a:rPr lang="fr-CA" sz="5000" dirty="0" smtClean="0">
                <a:solidFill>
                  <a:srgbClr val="002060"/>
                </a:solidFill>
              </a:rPr>
              <a:t> + 1 = 5</a:t>
            </a:r>
          </a:p>
          <a:p>
            <a:pPr marL="0" indent="0">
              <a:buNone/>
            </a:pPr>
            <a:r>
              <a:rPr lang="fr-CA" sz="5000" dirty="0" smtClean="0">
                <a:solidFill>
                  <a:srgbClr val="FFFF00"/>
                </a:solidFill>
              </a:rPr>
              <a:t>60 + 8 = 68						</a:t>
            </a:r>
            <a:r>
              <a:rPr lang="fr-CA" sz="5000" dirty="0" smtClean="0">
                <a:solidFill>
                  <a:srgbClr val="002060"/>
                </a:solidFill>
              </a:rPr>
              <a:t>70 + 5 = 75</a:t>
            </a:r>
            <a:endParaRPr lang="fr-CA" sz="5000" dirty="0">
              <a:solidFill>
                <a:srgbClr val="00206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046642"/>
          </a:xfrm>
        </p:spPr>
        <p:txBody>
          <a:bodyPr/>
          <a:lstStyle/>
          <a:p>
            <a:r>
              <a:rPr lang="en-US" dirty="0" err="1" smtClean="0"/>
              <a:t>Voici</a:t>
            </a:r>
            <a:r>
              <a:rPr lang="en-US" dirty="0" smtClean="0"/>
              <a:t> les </a:t>
            </a:r>
            <a:r>
              <a:rPr lang="en-US" dirty="0" err="1" smtClean="0"/>
              <a:t>deux</a:t>
            </a:r>
            <a:r>
              <a:rPr lang="en-US" dirty="0" smtClean="0"/>
              <a:t> </a:t>
            </a:r>
            <a:r>
              <a:rPr lang="en-US" dirty="0" err="1" smtClean="0"/>
              <a:t>dernières</a:t>
            </a:r>
            <a:r>
              <a:rPr lang="en-US" dirty="0" smtClean="0"/>
              <a:t> questions. </a:t>
            </a:r>
            <a:r>
              <a:rPr lang="en-US" dirty="0" err="1" smtClean="0"/>
              <a:t>Avez-vous</a:t>
            </a:r>
            <a:r>
              <a:rPr lang="en-US" dirty="0" smtClean="0"/>
              <a:t> les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réponses</a:t>
            </a:r>
            <a:r>
              <a:rPr lang="en-US" dirty="0" smtClean="0"/>
              <a:t> que Madame?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46111" y="2708366"/>
            <a:ext cx="11363009" cy="3882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5400" dirty="0">
                <a:solidFill>
                  <a:srgbClr val="00B0F0"/>
                </a:solidFill>
              </a:rPr>
              <a:t>56 + 16 = 						</a:t>
            </a:r>
            <a:r>
              <a:rPr lang="fr-CA" sz="5400" dirty="0">
                <a:solidFill>
                  <a:schemeClr val="accent1"/>
                </a:solidFill>
              </a:rPr>
              <a:t>49 + </a:t>
            </a:r>
            <a:r>
              <a:rPr lang="fr-CA" sz="5400" dirty="0" smtClean="0">
                <a:solidFill>
                  <a:schemeClr val="accent1"/>
                </a:solidFill>
              </a:rPr>
              <a:t>44 </a:t>
            </a:r>
            <a:r>
              <a:rPr lang="fr-CA" sz="5400" dirty="0">
                <a:solidFill>
                  <a:schemeClr val="accent1"/>
                </a:solidFill>
              </a:rPr>
              <a:t>= </a:t>
            </a:r>
          </a:p>
          <a:p>
            <a:pPr marL="0" indent="0">
              <a:buNone/>
            </a:pPr>
            <a:r>
              <a:rPr lang="fr-CA" sz="5000" dirty="0" smtClean="0">
                <a:solidFill>
                  <a:srgbClr val="00B0F0"/>
                </a:solidFill>
              </a:rPr>
              <a:t>50 + 10 = 60	</a:t>
            </a:r>
            <a:r>
              <a:rPr lang="fr-CA" sz="5000" dirty="0" smtClean="0">
                <a:solidFill>
                  <a:srgbClr val="002060"/>
                </a:solidFill>
              </a:rPr>
              <a:t>			</a:t>
            </a:r>
            <a:r>
              <a:rPr lang="fr-CA" sz="5000" dirty="0" smtClean="0">
                <a:solidFill>
                  <a:srgbClr val="C00000"/>
                </a:solidFill>
              </a:rPr>
              <a:t>	40 + 40 = 80</a:t>
            </a:r>
          </a:p>
          <a:p>
            <a:pPr marL="0" indent="0">
              <a:buNone/>
            </a:pPr>
            <a:r>
              <a:rPr lang="fr-CA" sz="5000" dirty="0" smtClean="0">
                <a:solidFill>
                  <a:srgbClr val="00B0F0"/>
                </a:solidFill>
              </a:rPr>
              <a:t>6 + 6 = 12</a:t>
            </a:r>
            <a:r>
              <a:rPr lang="fr-CA" sz="5000" dirty="0" smtClean="0">
                <a:solidFill>
                  <a:srgbClr val="C00000"/>
                </a:solidFill>
              </a:rPr>
              <a:t>						9 + 4 = 13</a:t>
            </a:r>
          </a:p>
          <a:p>
            <a:pPr marL="0" indent="0">
              <a:buNone/>
            </a:pPr>
            <a:r>
              <a:rPr lang="fr-CA" sz="5000" dirty="0" smtClean="0">
                <a:solidFill>
                  <a:srgbClr val="00B0F0"/>
                </a:solidFill>
              </a:rPr>
              <a:t>60 + 12 = 72</a:t>
            </a:r>
            <a:r>
              <a:rPr lang="fr-CA" sz="5000" dirty="0" smtClean="0">
                <a:solidFill>
                  <a:srgbClr val="C00000"/>
                </a:solidFill>
              </a:rPr>
              <a:t>					80 + 13 = 93</a:t>
            </a:r>
            <a:endParaRPr lang="fr-CA" sz="5000" dirty="0">
              <a:solidFill>
                <a:srgbClr val="C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63662"/>
          </a:xfrm>
        </p:spPr>
        <p:txBody>
          <a:bodyPr/>
          <a:lstStyle/>
          <a:p>
            <a:pPr algn="ctr"/>
            <a:r>
              <a:rPr lang="fr-CA" sz="6000" u="sng" dirty="0" smtClean="0"/>
              <a:t>Les centres!</a:t>
            </a:r>
            <a:endParaRPr lang="en-US" sz="60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96240" y="1691640"/>
            <a:ext cx="1107948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700" dirty="0" smtClean="0"/>
              <a:t>Sur les pages suivantes, il y a quatre centres que vous pouvez essayer cette semaine. Vous pouvez choisir l’ordre que vous voulez pour faire tes centres. Il y a des exemples sur chaque pages, et je vais les expliquer maintenant.</a:t>
            </a:r>
            <a:endParaRPr lang="en-US" sz="37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7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9693"/>
          </a:xfrm>
        </p:spPr>
        <p:txBody>
          <a:bodyPr/>
          <a:lstStyle/>
          <a:p>
            <a:r>
              <a:rPr lang="en-US" u="sng" dirty="0" smtClean="0"/>
              <a:t>Centre 1 – Mots de la </a:t>
            </a:r>
            <a:r>
              <a:rPr lang="en-US" u="sng" dirty="0" err="1" smtClean="0"/>
              <a:t>semaine</a:t>
            </a:r>
            <a:r>
              <a:rPr lang="en-US" u="sng" dirty="0" smtClean="0"/>
              <a:t>!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46111" y="1332411"/>
            <a:ext cx="108927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dirty="0" smtClean="0"/>
              <a:t>Combien coûte chaque mots de la semaine?</a:t>
            </a:r>
            <a:endParaRPr lang="en-US" sz="2500" dirty="0"/>
          </a:p>
        </p:txBody>
      </p:sp>
      <p:pic>
        <p:nvPicPr>
          <p:cNvPr id="3" name="Picture 2" descr="Quarter (Canadian coin)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36" y="2736333"/>
            <a:ext cx="879693" cy="879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111" y="1933188"/>
            <a:ext cx="113543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/>
              <a:t>A – 			B –			C –			D –			E –			F –</a:t>
            </a:r>
          </a:p>
          <a:p>
            <a:endParaRPr lang="fr-CA" sz="3000" dirty="0" smtClean="0"/>
          </a:p>
          <a:p>
            <a:r>
              <a:rPr lang="fr-CA" sz="3000" dirty="0" smtClean="0"/>
              <a:t>G </a:t>
            </a:r>
            <a:r>
              <a:rPr lang="fr-CA" sz="3000" dirty="0"/>
              <a:t>– 			</a:t>
            </a:r>
            <a:r>
              <a:rPr lang="fr-CA" sz="3000" dirty="0" smtClean="0"/>
              <a:t>H </a:t>
            </a:r>
            <a:r>
              <a:rPr lang="fr-CA" sz="3000" dirty="0"/>
              <a:t>–			</a:t>
            </a:r>
            <a:r>
              <a:rPr lang="fr-CA" sz="3000" dirty="0" smtClean="0"/>
              <a:t>I </a:t>
            </a:r>
            <a:r>
              <a:rPr lang="fr-CA" sz="3000" dirty="0"/>
              <a:t>–			</a:t>
            </a:r>
            <a:r>
              <a:rPr lang="fr-CA" sz="3000" dirty="0" smtClean="0"/>
              <a:t>	J </a:t>
            </a:r>
            <a:r>
              <a:rPr lang="fr-CA" sz="3000" dirty="0"/>
              <a:t>–			</a:t>
            </a:r>
            <a:r>
              <a:rPr lang="fr-CA" sz="3000" dirty="0" smtClean="0"/>
              <a:t>K </a:t>
            </a:r>
            <a:r>
              <a:rPr lang="fr-CA" sz="3000" dirty="0"/>
              <a:t>–			</a:t>
            </a:r>
            <a:r>
              <a:rPr lang="fr-CA" sz="3000" dirty="0" smtClean="0"/>
              <a:t>L –</a:t>
            </a:r>
          </a:p>
          <a:p>
            <a:endParaRPr lang="fr-CA" sz="3000" dirty="0" smtClean="0"/>
          </a:p>
          <a:p>
            <a:r>
              <a:rPr lang="fr-CA" sz="3000" dirty="0" smtClean="0"/>
              <a:t>M </a:t>
            </a:r>
            <a:r>
              <a:rPr lang="fr-CA" sz="3000" dirty="0"/>
              <a:t>– 			</a:t>
            </a:r>
            <a:r>
              <a:rPr lang="fr-CA" sz="3000" dirty="0" smtClean="0"/>
              <a:t>N </a:t>
            </a:r>
            <a:r>
              <a:rPr lang="fr-CA" sz="3000" dirty="0"/>
              <a:t>–			</a:t>
            </a:r>
            <a:r>
              <a:rPr lang="fr-CA" sz="3000" dirty="0" smtClean="0"/>
              <a:t>O </a:t>
            </a:r>
            <a:r>
              <a:rPr lang="fr-CA" sz="3000" dirty="0"/>
              <a:t>–			</a:t>
            </a:r>
            <a:r>
              <a:rPr lang="fr-CA" sz="3000" dirty="0" smtClean="0"/>
              <a:t>P </a:t>
            </a:r>
            <a:r>
              <a:rPr lang="fr-CA" sz="3000" dirty="0"/>
              <a:t>–			</a:t>
            </a:r>
            <a:r>
              <a:rPr lang="fr-CA" sz="3000" dirty="0" smtClean="0"/>
              <a:t>Q </a:t>
            </a:r>
            <a:r>
              <a:rPr lang="fr-CA" sz="3000" dirty="0"/>
              <a:t>–			</a:t>
            </a:r>
            <a:r>
              <a:rPr lang="fr-CA" sz="3000" dirty="0" smtClean="0"/>
              <a:t>R </a:t>
            </a:r>
            <a:r>
              <a:rPr lang="fr-CA" sz="3000" dirty="0"/>
              <a:t>–</a:t>
            </a:r>
          </a:p>
          <a:p>
            <a:endParaRPr lang="fr-CA" sz="3000" dirty="0" smtClean="0"/>
          </a:p>
          <a:p>
            <a:r>
              <a:rPr lang="fr-CA" sz="3000" dirty="0" smtClean="0"/>
              <a:t>S </a:t>
            </a:r>
            <a:r>
              <a:rPr lang="fr-CA" sz="3000" dirty="0"/>
              <a:t>– 			</a:t>
            </a:r>
            <a:r>
              <a:rPr lang="fr-CA" sz="3000" dirty="0" smtClean="0"/>
              <a:t>T </a:t>
            </a:r>
            <a:r>
              <a:rPr lang="fr-CA" sz="3000" dirty="0"/>
              <a:t>–			</a:t>
            </a:r>
            <a:r>
              <a:rPr lang="fr-CA" sz="3000" dirty="0" smtClean="0"/>
              <a:t>U </a:t>
            </a:r>
            <a:r>
              <a:rPr lang="fr-CA" sz="3000" dirty="0"/>
              <a:t>–			</a:t>
            </a:r>
            <a:r>
              <a:rPr lang="fr-CA" sz="3000" dirty="0" smtClean="0"/>
              <a:t>V </a:t>
            </a:r>
            <a:r>
              <a:rPr lang="fr-CA" sz="3000" dirty="0"/>
              <a:t>–			</a:t>
            </a:r>
            <a:r>
              <a:rPr lang="fr-CA" sz="3000" dirty="0" smtClean="0"/>
              <a:t>W </a:t>
            </a:r>
            <a:r>
              <a:rPr lang="fr-CA" sz="3000" dirty="0"/>
              <a:t>–			</a:t>
            </a:r>
            <a:r>
              <a:rPr lang="fr-CA" sz="3000" dirty="0" smtClean="0"/>
              <a:t>X </a:t>
            </a:r>
            <a:r>
              <a:rPr lang="fr-CA" sz="3000" dirty="0"/>
              <a:t>–</a:t>
            </a:r>
          </a:p>
          <a:p>
            <a:endParaRPr lang="fr-CA" sz="3000" dirty="0" smtClean="0"/>
          </a:p>
          <a:p>
            <a:r>
              <a:rPr lang="fr-CA" sz="3000" dirty="0" smtClean="0"/>
              <a:t>Y </a:t>
            </a:r>
            <a:r>
              <a:rPr lang="fr-CA" sz="3000" dirty="0"/>
              <a:t>– 			</a:t>
            </a:r>
            <a:r>
              <a:rPr lang="fr-CA" sz="3000" dirty="0" smtClean="0"/>
              <a:t>Z </a:t>
            </a:r>
            <a:r>
              <a:rPr lang="fr-CA" sz="3000" dirty="0"/>
              <a:t>–			</a:t>
            </a:r>
            <a:r>
              <a:rPr lang="fr-CA" sz="3000" dirty="0" smtClean="0"/>
              <a:t>N’oublie pas		 = 5   	</a:t>
            </a:r>
            <a:r>
              <a:rPr lang="fr-CA" sz="3000" dirty="0"/>
              <a:t> </a:t>
            </a:r>
            <a:r>
              <a:rPr lang="fr-CA" sz="3000" dirty="0" smtClean="0"/>
              <a:t> = 10		</a:t>
            </a:r>
            <a:r>
              <a:rPr lang="fr-CA" sz="3000" dirty="0"/>
              <a:t> </a:t>
            </a:r>
            <a:r>
              <a:rPr lang="fr-CA" sz="3000" dirty="0" smtClean="0"/>
              <a:t>  = 25</a:t>
            </a:r>
            <a:endParaRPr lang="fr-CA" sz="3000" dirty="0"/>
          </a:p>
          <a:p>
            <a:endParaRPr lang="fr-CA" sz="3000" dirty="0" smtClean="0"/>
          </a:p>
          <a:p>
            <a:endParaRPr lang="fr-CA" sz="3000" dirty="0" smtClean="0"/>
          </a:p>
          <a:p>
            <a:endParaRPr lang="en-US" dirty="0"/>
          </a:p>
        </p:txBody>
      </p:sp>
      <p:pic>
        <p:nvPicPr>
          <p:cNvPr id="5" name="Picture 4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01" y="1931366"/>
            <a:ext cx="637453" cy="637453"/>
          </a:xfrm>
          <a:prstGeom prst="rect">
            <a:avLst/>
          </a:prstGeom>
        </p:spPr>
      </p:pic>
      <p:pic>
        <p:nvPicPr>
          <p:cNvPr id="6" name="Picture 5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08" y="4577687"/>
            <a:ext cx="755594" cy="759028"/>
          </a:xfrm>
          <a:prstGeom prst="rect">
            <a:avLst/>
          </a:prstGeom>
        </p:spPr>
      </p:pic>
      <p:pic>
        <p:nvPicPr>
          <p:cNvPr id="9" name="Picture 8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85" y="4577687"/>
            <a:ext cx="755594" cy="759028"/>
          </a:xfrm>
          <a:prstGeom prst="rect">
            <a:avLst/>
          </a:prstGeom>
        </p:spPr>
      </p:pic>
      <p:pic>
        <p:nvPicPr>
          <p:cNvPr id="10" name="Picture 9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82" y="3650224"/>
            <a:ext cx="755594" cy="759028"/>
          </a:xfrm>
          <a:prstGeom prst="rect">
            <a:avLst/>
          </a:prstGeom>
        </p:spPr>
      </p:pic>
      <p:pic>
        <p:nvPicPr>
          <p:cNvPr id="11" name="Picture 10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83" y="2783721"/>
            <a:ext cx="755594" cy="759028"/>
          </a:xfrm>
          <a:prstGeom prst="rect">
            <a:avLst/>
          </a:prstGeom>
        </p:spPr>
      </p:pic>
      <p:pic>
        <p:nvPicPr>
          <p:cNvPr id="12" name="Picture 11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83" y="5569885"/>
            <a:ext cx="755594" cy="759028"/>
          </a:xfrm>
          <a:prstGeom prst="rect">
            <a:avLst/>
          </a:prstGeom>
        </p:spPr>
      </p:pic>
      <p:pic>
        <p:nvPicPr>
          <p:cNvPr id="13" name="Picture 12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11" y="3644911"/>
            <a:ext cx="755594" cy="759028"/>
          </a:xfrm>
          <a:prstGeom prst="rect">
            <a:avLst/>
          </a:prstGeom>
        </p:spPr>
      </p:pic>
      <p:pic>
        <p:nvPicPr>
          <p:cNvPr id="14" name="Picture 13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82" y="5500679"/>
            <a:ext cx="755594" cy="759028"/>
          </a:xfrm>
          <a:prstGeom prst="rect">
            <a:avLst/>
          </a:prstGeom>
        </p:spPr>
      </p:pic>
      <p:pic>
        <p:nvPicPr>
          <p:cNvPr id="15" name="Picture 14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82" y="1848241"/>
            <a:ext cx="755594" cy="759028"/>
          </a:xfrm>
          <a:prstGeom prst="rect">
            <a:avLst/>
          </a:prstGeom>
        </p:spPr>
      </p:pic>
      <p:pic>
        <p:nvPicPr>
          <p:cNvPr id="16" name="Picture 15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08" y="3675564"/>
            <a:ext cx="755594" cy="759028"/>
          </a:xfrm>
          <a:prstGeom prst="rect">
            <a:avLst/>
          </a:prstGeom>
        </p:spPr>
      </p:pic>
      <p:pic>
        <p:nvPicPr>
          <p:cNvPr id="17" name="Picture 16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83" y="4656704"/>
            <a:ext cx="755594" cy="759028"/>
          </a:xfrm>
          <a:prstGeom prst="rect">
            <a:avLst/>
          </a:prstGeom>
        </p:spPr>
      </p:pic>
      <p:pic>
        <p:nvPicPr>
          <p:cNvPr id="18" name="Picture 17" descr="Quarter (Canadian coin)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41" y="3616026"/>
            <a:ext cx="879693" cy="879693"/>
          </a:xfrm>
          <a:prstGeom prst="rect">
            <a:avLst/>
          </a:prstGeom>
        </p:spPr>
      </p:pic>
      <p:pic>
        <p:nvPicPr>
          <p:cNvPr id="19" name="Picture 18" descr="Quarter (Canadian coin)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68" y="1842018"/>
            <a:ext cx="879693" cy="879693"/>
          </a:xfrm>
          <a:prstGeom prst="rect">
            <a:avLst/>
          </a:prstGeom>
        </p:spPr>
      </p:pic>
      <p:pic>
        <p:nvPicPr>
          <p:cNvPr id="20" name="Picture 19" descr="Quarter (Canadian coin)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75" y="4474913"/>
            <a:ext cx="879693" cy="879693"/>
          </a:xfrm>
          <a:prstGeom prst="rect">
            <a:avLst/>
          </a:prstGeom>
        </p:spPr>
      </p:pic>
      <p:pic>
        <p:nvPicPr>
          <p:cNvPr id="21" name="Picture 20" descr="Quarter (Canadian coin)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66" y="5452539"/>
            <a:ext cx="879693" cy="879693"/>
          </a:xfrm>
          <a:prstGeom prst="rect">
            <a:avLst/>
          </a:prstGeom>
        </p:spPr>
      </p:pic>
      <p:pic>
        <p:nvPicPr>
          <p:cNvPr id="22" name="Picture 21" descr="Quarter (Canadian coin)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08" y="4536039"/>
            <a:ext cx="879693" cy="879693"/>
          </a:xfrm>
          <a:prstGeom prst="rect">
            <a:avLst/>
          </a:prstGeom>
        </p:spPr>
      </p:pic>
      <p:pic>
        <p:nvPicPr>
          <p:cNvPr id="23" name="Picture 22" descr="Quarter (Canadian coin)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95" y="2632402"/>
            <a:ext cx="879693" cy="879693"/>
          </a:xfrm>
          <a:prstGeom prst="rect">
            <a:avLst/>
          </a:prstGeom>
        </p:spPr>
      </p:pic>
      <p:pic>
        <p:nvPicPr>
          <p:cNvPr id="24" name="Picture 23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81" y="2839119"/>
            <a:ext cx="637453" cy="637453"/>
          </a:xfrm>
          <a:prstGeom prst="rect">
            <a:avLst/>
          </a:prstGeom>
        </p:spPr>
      </p:pic>
      <p:pic>
        <p:nvPicPr>
          <p:cNvPr id="25" name="Picture 24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45" y="2810277"/>
            <a:ext cx="637453" cy="637453"/>
          </a:xfrm>
          <a:prstGeom prst="rect">
            <a:avLst/>
          </a:prstGeom>
        </p:spPr>
      </p:pic>
      <p:pic>
        <p:nvPicPr>
          <p:cNvPr id="26" name="Picture 25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716" y="3729209"/>
            <a:ext cx="637453" cy="637453"/>
          </a:xfrm>
          <a:prstGeom prst="rect">
            <a:avLst/>
          </a:prstGeom>
        </p:spPr>
      </p:pic>
      <p:pic>
        <p:nvPicPr>
          <p:cNvPr id="27" name="Picture 26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08" y="2839120"/>
            <a:ext cx="637453" cy="637453"/>
          </a:xfrm>
          <a:prstGeom prst="rect">
            <a:avLst/>
          </a:prstGeom>
        </p:spPr>
      </p:pic>
      <p:pic>
        <p:nvPicPr>
          <p:cNvPr id="28" name="Picture 27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42" y="4596032"/>
            <a:ext cx="637453" cy="637453"/>
          </a:xfrm>
          <a:prstGeom prst="rect">
            <a:avLst/>
          </a:prstGeom>
        </p:spPr>
      </p:pic>
      <p:pic>
        <p:nvPicPr>
          <p:cNvPr id="29" name="Picture 28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36" y="1896434"/>
            <a:ext cx="637453" cy="637453"/>
          </a:xfrm>
          <a:prstGeom prst="rect">
            <a:avLst/>
          </a:prstGeom>
        </p:spPr>
      </p:pic>
      <p:pic>
        <p:nvPicPr>
          <p:cNvPr id="30" name="Picture 29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374" y="1910304"/>
            <a:ext cx="637453" cy="637453"/>
          </a:xfrm>
          <a:prstGeom prst="rect">
            <a:avLst/>
          </a:prstGeom>
        </p:spPr>
      </p:pic>
      <p:pic>
        <p:nvPicPr>
          <p:cNvPr id="31" name="Picture 30" descr="Dime (Canadian coin)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868" y="5604433"/>
            <a:ext cx="637453" cy="637453"/>
          </a:xfrm>
          <a:prstGeom prst="rect">
            <a:avLst/>
          </a:prstGeom>
        </p:spPr>
      </p:pic>
      <p:pic>
        <p:nvPicPr>
          <p:cNvPr id="32" name="Picture 31" descr="Quarter (Canadian coin)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28" y="3678659"/>
            <a:ext cx="879693" cy="879693"/>
          </a:xfrm>
          <a:prstGeom prst="rect">
            <a:avLst/>
          </a:prstGeom>
        </p:spPr>
      </p:pic>
      <p:pic>
        <p:nvPicPr>
          <p:cNvPr id="33" name="Picture 32" descr="Quarter (Canadian coin)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870" y="5523207"/>
            <a:ext cx="879693" cy="879693"/>
          </a:xfrm>
          <a:prstGeom prst="rect">
            <a:avLst/>
          </a:prstGeom>
        </p:spPr>
      </p:pic>
      <p:pic>
        <p:nvPicPr>
          <p:cNvPr id="34" name="Picture 33" descr="Nickel (Canadian coin)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95" y="1774859"/>
            <a:ext cx="755594" cy="75902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163261" y="5480403"/>
            <a:ext cx="7837150" cy="9728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1462</TotalTime>
  <Words>1267</Words>
  <Application>Microsoft Office PowerPoint</Application>
  <PresentationFormat>Widescreen</PresentationFormat>
  <Paragraphs>115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Wingdings 3</vt:lpstr>
      <vt:lpstr>Ion</vt:lpstr>
      <vt:lpstr>Les Maths – Semaine 1</vt:lpstr>
      <vt:lpstr>Voici une révision de ce qu’on a fait quand on était ensemble!</vt:lpstr>
      <vt:lpstr>PowerPoint Presentation</vt:lpstr>
      <vt:lpstr>PowerPoint Presentation</vt:lpstr>
      <vt:lpstr>Essaie les questions suivantes en utilisant la stratégie qu’on vient de réviser. Arrête la vidéo pour faire ton travail.</vt:lpstr>
      <vt:lpstr>Voici les deux premier questions. Avez-vous les même réponses que moi?</vt:lpstr>
      <vt:lpstr>Voici les deux dernières questions. Avez-vous les même réponses que Madame?</vt:lpstr>
      <vt:lpstr>Les centres!</vt:lpstr>
      <vt:lpstr>Centre 1 – Mots de la semaine!</vt:lpstr>
      <vt:lpstr>Centre 1 – Mots de la semaine!</vt:lpstr>
      <vt:lpstr>Centre 1 – Mots de la semaine!</vt:lpstr>
      <vt:lpstr>Centre 2 – Jeu de cartes: Fait 11!</vt:lpstr>
      <vt:lpstr>Centre 3 – Addition!</vt:lpstr>
      <vt:lpstr>Centre 3 – Addition (équations d’extra!)!</vt:lpstr>
      <vt:lpstr>Centre 4 – Les problèms de mots! </vt:lpstr>
      <vt:lpstr>Centre 4 – Les problèms de mots! </vt:lpstr>
      <vt:lpstr>Centre 4 – Les problèms de mots! </vt:lpstr>
      <vt:lpstr>Centre 4 – Les problèms de mots! </vt:lpstr>
      <vt:lpstr>Centre 4 – Les problèms de mots! </vt:lpstr>
      <vt:lpstr>La fin des maths!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Addition!</dc:title>
  <dc:creator>Gamble, Rebecca (ASD-S)</dc:creator>
  <cp:lastModifiedBy>Chopin, Morgan (ASD-S)</cp:lastModifiedBy>
  <cp:revision>66</cp:revision>
  <dcterms:created xsi:type="dcterms:W3CDTF">2020-04-09T00:07:48Z</dcterms:created>
  <dcterms:modified xsi:type="dcterms:W3CDTF">2020-04-15T20:18:07Z</dcterms:modified>
</cp:coreProperties>
</file>