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58" r:id="rId5"/>
    <p:sldId id="269" r:id="rId6"/>
    <p:sldId id="260" r:id="rId7"/>
    <p:sldId id="270" r:id="rId8"/>
    <p:sldId id="262" r:id="rId9"/>
    <p:sldId id="271" r:id="rId10"/>
    <p:sldId id="261" r:id="rId11"/>
    <p:sldId id="259" r:id="rId12"/>
    <p:sldId id="263" r:id="rId13"/>
    <p:sldId id="264" r:id="rId14"/>
    <p:sldId id="265" r:id="rId15"/>
    <p:sldId id="266" r:id="rId16"/>
    <p:sldId id="26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hyperlink" Target="mailto:morgan.chopin@nbed.nb.ca" TargetMode="External"/><Relationship Id="rId4" Type="http://schemas.openxmlformats.org/officeDocument/2006/relationships/hyperlink" Target="mailto:rebecca.gamble@nbed.nb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1017936"/>
          </a:xfrm>
        </p:spPr>
        <p:txBody>
          <a:bodyPr/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Maths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Semaine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811382" y="4180114"/>
            <a:ext cx="8635637" cy="145868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CA" sz="2500" dirty="0" smtClean="0"/>
              <a:t>Introduction d’Une Ligne numérique ouverte </a:t>
            </a:r>
            <a:endParaRPr lang="fr-CA" sz="25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CA" sz="2500" dirty="0"/>
              <a:t>Les centres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11383" y="3344091"/>
            <a:ext cx="83079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le </a:t>
            </a:r>
            <a:r>
              <a:rPr lang="en-US" sz="2600" dirty="0" err="1">
                <a:solidFill>
                  <a:schemeClr val="bg1"/>
                </a:solidFill>
              </a:rPr>
              <a:t>lundi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20 </a:t>
            </a:r>
            <a:r>
              <a:rPr lang="en-US" sz="2600" dirty="0" err="1">
                <a:solidFill>
                  <a:schemeClr val="bg1"/>
                </a:solidFill>
              </a:rPr>
              <a:t>avril</a:t>
            </a:r>
            <a:r>
              <a:rPr lang="en-US" sz="2600" dirty="0">
                <a:solidFill>
                  <a:schemeClr val="bg1"/>
                </a:solidFill>
              </a:rPr>
              <a:t> 2020 – le </a:t>
            </a:r>
            <a:r>
              <a:rPr lang="en-US" sz="2600" dirty="0" err="1">
                <a:solidFill>
                  <a:schemeClr val="bg1"/>
                </a:solidFill>
              </a:rPr>
              <a:t>vendredi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24 </a:t>
            </a:r>
            <a:r>
              <a:rPr lang="en-US" sz="2600" dirty="0" err="1">
                <a:solidFill>
                  <a:schemeClr val="bg1"/>
                </a:solidFill>
              </a:rPr>
              <a:t>avril</a:t>
            </a:r>
            <a:r>
              <a:rPr lang="en-US" sz="2600" dirty="0">
                <a:solidFill>
                  <a:schemeClr val="bg1"/>
                </a:solidFill>
              </a:rPr>
              <a:t> 2020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3250" y="15124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9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36023"/>
            <a:ext cx="8825658" cy="853440"/>
          </a:xfrm>
        </p:spPr>
        <p:txBody>
          <a:bodyPr/>
          <a:lstStyle/>
          <a:p>
            <a:r>
              <a:rPr lang="en-US" sz="42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Centre 3 – </a:t>
            </a:r>
            <a:r>
              <a:rPr lang="en-US" sz="42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Égale</a:t>
            </a:r>
            <a:r>
              <a:rPr lang="en-US" sz="42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</a:t>
            </a:r>
            <a:r>
              <a:rPr lang="en-US" sz="42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2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inégale</a:t>
            </a:r>
            <a:r>
              <a:rPr lang="en-US" sz="42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4200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4955" y="2311985"/>
            <a:ext cx="802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u="sng" dirty="0" smtClean="0">
                <a:solidFill>
                  <a:schemeClr val="bg1"/>
                </a:solidFill>
              </a:rPr>
              <a:t>Exemple:  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8469" y="1940591"/>
            <a:ext cx="632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7</a:t>
            </a:r>
            <a:endParaRPr lang="fr-CA" sz="2400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95563" y="1952913"/>
            <a:ext cx="632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8</a:t>
            </a:r>
            <a:endParaRPr lang="fr-CA" sz="2400" dirty="0" smtClean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691857" y="2256145"/>
            <a:ext cx="3621504" cy="553998"/>
            <a:chOff x="2724280" y="2265818"/>
            <a:chExt cx="3621504" cy="553998"/>
          </a:xfrm>
        </p:grpSpPr>
        <p:sp>
          <p:nvSpPr>
            <p:cNvPr id="5" name="Rectangle 4"/>
            <p:cNvSpPr/>
            <p:nvPr/>
          </p:nvSpPr>
          <p:spPr>
            <a:xfrm>
              <a:off x="2724280" y="2265818"/>
              <a:ext cx="362150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000" dirty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</a:t>
              </a:r>
              <a:r>
                <a:rPr lang="fr-CA" sz="3000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10 </a:t>
              </a:r>
              <a:r>
                <a:rPr lang="fr-CA" sz="3000" dirty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-</a:t>
              </a:r>
              <a:r>
                <a:rPr lang="fr-CA" sz="3000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</a:t>
              </a:r>
              <a:r>
                <a:rPr lang="fr-CA" sz="3000" dirty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3</a:t>
              </a:r>
              <a:r>
                <a:rPr lang="fr-CA" sz="3000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           4 </a:t>
              </a:r>
              <a:r>
                <a:rPr lang="fr-CA" sz="3000" dirty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+ 4</a:t>
              </a:r>
              <a:r>
                <a:rPr lang="fr-CA" sz="3000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</a:t>
              </a:r>
              <a:endParaRPr lang="en-US" sz="3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291299" y="2318786"/>
              <a:ext cx="739665" cy="40070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Not Equal 8"/>
            <p:cNvSpPr/>
            <p:nvPr/>
          </p:nvSpPr>
          <p:spPr>
            <a:xfrm>
              <a:off x="4379017" y="2359907"/>
              <a:ext cx="548902" cy="342900"/>
            </a:xfrm>
            <a:prstGeom prst="mathNotEqual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177233" y="3281481"/>
            <a:ext cx="38154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6 </a:t>
            </a:r>
            <a:r>
              <a:rPr lang="fr-CA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+ 4	            3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fr-CA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+ 8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endParaRPr lang="en-US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56206" y="3327648"/>
            <a:ext cx="739665" cy="40070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28701" y="4224158"/>
            <a:ext cx="44668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7 </a:t>
            </a:r>
            <a:r>
              <a:rPr lang="fr-CA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+ 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3 + 2</a:t>
            </a:r>
            <a:r>
              <a:rPr lang="fr-CA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	        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14  - 2 </a:t>
            </a:r>
            <a:endParaRPr lang="en-US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97402" y="4270325"/>
            <a:ext cx="739665" cy="40070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77233" y="5243944"/>
            <a:ext cx="39244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7 </a:t>
            </a:r>
            <a:r>
              <a:rPr lang="fr-CA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+ 20	            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30 - 3 </a:t>
            </a:r>
            <a:endParaRPr lang="en-US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56206" y="5290111"/>
            <a:ext cx="739665" cy="40070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54140" y="3281481"/>
            <a:ext cx="39244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 12 - 3</a:t>
            </a:r>
            <a:r>
              <a:rPr lang="fr-CA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	            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14 - </a:t>
            </a:r>
            <a:r>
              <a:rPr lang="fr-CA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4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endParaRPr lang="en-US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133113" y="3327648"/>
            <a:ext cx="739665" cy="40070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454139" y="4224575"/>
            <a:ext cx="40286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 9 </a:t>
            </a:r>
            <a:r>
              <a:rPr lang="fr-CA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+ 9	            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15 </a:t>
            </a:r>
            <a:r>
              <a:rPr lang="fr-CA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+ 2</a:t>
            </a:r>
            <a:r>
              <a:rPr lang="fr-CA" sz="3000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endParaRPr lang="en-US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133112" y="4270742"/>
            <a:ext cx="739665" cy="40070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454139" y="5290111"/>
            <a:ext cx="3818674" cy="553998"/>
            <a:chOff x="2724280" y="2265818"/>
            <a:chExt cx="3818674" cy="553998"/>
          </a:xfrm>
        </p:grpSpPr>
        <p:sp>
          <p:nvSpPr>
            <p:cNvPr id="32" name="Rectangle 31"/>
            <p:cNvSpPr/>
            <p:nvPr/>
          </p:nvSpPr>
          <p:spPr>
            <a:xfrm>
              <a:off x="2724280" y="2265818"/>
              <a:ext cx="381867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000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19 - 11</a:t>
              </a:r>
              <a:r>
                <a:rPr lang="fr-CA" sz="3000" dirty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	            </a:t>
              </a:r>
              <a:r>
                <a:rPr lang="fr-CA" sz="3000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17 - 7</a:t>
              </a:r>
              <a:endParaRPr lang="en-US" sz="3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403253" y="2311985"/>
              <a:ext cx="739665" cy="40070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358318" y="2266235"/>
            <a:ext cx="3924472" cy="553998"/>
            <a:chOff x="2724280" y="2265818"/>
            <a:chExt cx="3924472" cy="553998"/>
          </a:xfrm>
        </p:grpSpPr>
        <p:sp>
          <p:nvSpPr>
            <p:cNvPr id="36" name="Rectangle 35"/>
            <p:cNvSpPr/>
            <p:nvPr/>
          </p:nvSpPr>
          <p:spPr>
            <a:xfrm>
              <a:off x="2724280" y="2265818"/>
              <a:ext cx="392447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000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 11 </a:t>
              </a:r>
              <a:r>
                <a:rPr lang="fr-CA" sz="3000" dirty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+ 3	          </a:t>
              </a:r>
              <a:r>
                <a:rPr lang="fr-CA" sz="3000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15 - 1 </a:t>
              </a:r>
              <a:endParaRPr lang="en-US" sz="3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403253" y="2311985"/>
              <a:ext cx="739665" cy="40070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Equal 38"/>
          <p:cNvSpPr/>
          <p:nvPr/>
        </p:nvSpPr>
        <p:spPr>
          <a:xfrm>
            <a:off x="9178815" y="2323378"/>
            <a:ext cx="476610" cy="389312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036178" y="1879222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400" dirty="0" smtClean="0"/>
              <a:t>14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0171503" y="1850320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400" dirty="0" smtClean="0"/>
              <a:t>14</a:t>
            </a:r>
            <a:endParaRPr lang="en-US" sz="2400" dirty="0"/>
          </a:p>
        </p:txBody>
      </p:sp>
      <p:pic>
        <p:nvPicPr>
          <p:cNvPr id="4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5450" y="809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4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36023"/>
            <a:ext cx="9922348" cy="853440"/>
          </a:xfrm>
        </p:spPr>
        <p:txBody>
          <a:bodyPr/>
          <a:lstStyle/>
          <a:p>
            <a:r>
              <a:rPr lang="en-US" sz="42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Centre 4 – Plus </a:t>
            </a:r>
            <a:r>
              <a:rPr lang="en-US" sz="42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proche</a:t>
            </a:r>
            <a:r>
              <a:rPr lang="en-US" sz="42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possible a 100! </a:t>
            </a:r>
            <a:endParaRPr lang="en-US" sz="4200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0160" y="1837509"/>
            <a:ext cx="93704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 smtClean="0">
                <a:solidFill>
                  <a:schemeClr val="bg1"/>
                </a:solidFill>
              </a:rPr>
              <a:t>Ceci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est</a:t>
            </a:r>
            <a:r>
              <a:rPr lang="en-US" sz="3400" dirty="0" smtClean="0">
                <a:solidFill>
                  <a:schemeClr val="bg1"/>
                </a:solidFill>
              </a:rPr>
              <a:t> un nouveau </a:t>
            </a:r>
            <a:r>
              <a:rPr lang="en-US" sz="3400" dirty="0" err="1" smtClean="0">
                <a:solidFill>
                  <a:schemeClr val="bg1"/>
                </a:solidFill>
              </a:rPr>
              <a:t>jeu</a:t>
            </a:r>
            <a:r>
              <a:rPr lang="en-US" sz="3400" dirty="0" smtClean="0">
                <a:solidFill>
                  <a:schemeClr val="bg1"/>
                </a:solidFill>
              </a:rPr>
              <a:t> de </a:t>
            </a:r>
            <a:r>
              <a:rPr lang="en-US" sz="3400" dirty="0" err="1" smtClean="0">
                <a:solidFill>
                  <a:schemeClr val="bg1"/>
                </a:solidFill>
              </a:rPr>
              <a:t>cartes</a:t>
            </a:r>
            <a:r>
              <a:rPr lang="en-US" sz="3400" dirty="0" smtClean="0">
                <a:solidFill>
                  <a:schemeClr val="bg1"/>
                </a:solidFill>
              </a:rPr>
              <a:t>! </a:t>
            </a:r>
            <a:r>
              <a:rPr lang="en-US" sz="3400" dirty="0" err="1" smtClean="0">
                <a:solidFill>
                  <a:schemeClr val="bg1"/>
                </a:solidFill>
              </a:rPr>
              <a:t>Tu</a:t>
            </a:r>
            <a:r>
              <a:rPr lang="en-US" sz="3400" dirty="0" smtClean="0">
                <a:solidFill>
                  <a:schemeClr val="bg1"/>
                </a:solidFill>
              </a:rPr>
              <a:t> vas </a:t>
            </a:r>
            <a:r>
              <a:rPr lang="en-US" sz="3400" dirty="0" err="1" smtClean="0">
                <a:solidFill>
                  <a:schemeClr val="bg1"/>
                </a:solidFill>
              </a:rPr>
              <a:t>utiliser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seulement</a:t>
            </a:r>
            <a:r>
              <a:rPr lang="en-US" sz="3400" dirty="0" smtClean="0">
                <a:solidFill>
                  <a:schemeClr val="bg1"/>
                </a:solidFill>
              </a:rPr>
              <a:t> les </a:t>
            </a:r>
            <a:r>
              <a:rPr lang="en-US" sz="3400" dirty="0" err="1" smtClean="0">
                <a:solidFill>
                  <a:schemeClr val="bg1"/>
                </a:solidFill>
              </a:rPr>
              <a:t>cartes</a:t>
            </a:r>
            <a:r>
              <a:rPr lang="en-US" sz="3400" dirty="0" smtClean="0">
                <a:solidFill>
                  <a:schemeClr val="bg1"/>
                </a:solidFill>
              </a:rPr>
              <a:t> de 1 (A) – 9. Mélange </a:t>
            </a:r>
            <a:r>
              <a:rPr lang="en-US" sz="3400" dirty="0" err="1" smtClean="0">
                <a:solidFill>
                  <a:schemeClr val="bg1"/>
                </a:solidFill>
              </a:rPr>
              <a:t>tes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cartes</a:t>
            </a:r>
            <a:r>
              <a:rPr lang="en-US" sz="3400" dirty="0" smtClean="0">
                <a:solidFill>
                  <a:schemeClr val="bg1"/>
                </a:solidFill>
              </a:rPr>
              <a:t> et </a:t>
            </a:r>
            <a:r>
              <a:rPr lang="en-US" sz="3400" dirty="0" err="1" smtClean="0">
                <a:solidFill>
                  <a:schemeClr val="bg1"/>
                </a:solidFill>
              </a:rPr>
              <a:t>tourne</a:t>
            </a:r>
            <a:r>
              <a:rPr lang="en-US" sz="3400" dirty="0" smtClean="0">
                <a:solidFill>
                  <a:schemeClr val="bg1"/>
                </a:solidFill>
              </a:rPr>
              <a:t> les 4 premières </a:t>
            </a:r>
            <a:r>
              <a:rPr lang="en-US" sz="3400" dirty="0" err="1" smtClean="0">
                <a:solidFill>
                  <a:schemeClr val="bg1"/>
                </a:solidFill>
              </a:rPr>
              <a:t>cartes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smtClean="0">
                <a:solidFill>
                  <a:schemeClr val="bg1"/>
                </a:solidFill>
              </a:rPr>
              <a:t>de </a:t>
            </a:r>
            <a:r>
              <a:rPr lang="en-US" sz="3400" dirty="0" err="1" smtClean="0">
                <a:solidFill>
                  <a:schemeClr val="bg1"/>
                </a:solidFill>
              </a:rPr>
              <a:t>votre</a:t>
            </a:r>
            <a:r>
              <a:rPr lang="en-US" sz="3400" dirty="0" smtClean="0">
                <a:solidFill>
                  <a:schemeClr val="bg1"/>
                </a:solidFill>
              </a:rPr>
              <a:t> pile. </a:t>
            </a:r>
            <a:r>
              <a:rPr lang="en-US" sz="3400" dirty="0" err="1" smtClean="0">
                <a:solidFill>
                  <a:schemeClr val="bg1"/>
                </a:solidFill>
              </a:rPr>
              <a:t>Maintenant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tu</a:t>
            </a:r>
            <a:r>
              <a:rPr lang="en-US" sz="3400" dirty="0" smtClean="0">
                <a:solidFill>
                  <a:schemeClr val="bg1"/>
                </a:solidFill>
              </a:rPr>
              <a:t> vas essayer de faire </a:t>
            </a:r>
            <a:r>
              <a:rPr lang="en-US" sz="3400" dirty="0" err="1" smtClean="0">
                <a:solidFill>
                  <a:schemeClr val="bg1"/>
                </a:solidFill>
              </a:rPr>
              <a:t>une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é</a:t>
            </a:r>
            <a:r>
              <a:rPr lang="en-US" sz="3400" dirty="0" err="1" smtClean="0">
                <a:solidFill>
                  <a:schemeClr val="bg1"/>
                </a:solidFill>
              </a:rPr>
              <a:t>quation</a:t>
            </a:r>
            <a:r>
              <a:rPr lang="en-US" sz="3400" dirty="0" smtClean="0">
                <a:solidFill>
                  <a:schemeClr val="bg1"/>
                </a:solidFill>
              </a:rPr>
              <a:t> pour arriver le plus </a:t>
            </a:r>
            <a:r>
              <a:rPr lang="en-US" sz="3400" dirty="0" err="1" smtClean="0">
                <a:solidFill>
                  <a:schemeClr val="bg1"/>
                </a:solidFill>
              </a:rPr>
              <a:t>proche</a:t>
            </a:r>
            <a:r>
              <a:rPr lang="en-US" sz="3400" dirty="0" smtClean="0">
                <a:solidFill>
                  <a:schemeClr val="bg1"/>
                </a:solidFill>
              </a:rPr>
              <a:t> que </a:t>
            </a:r>
            <a:r>
              <a:rPr lang="en-US" sz="3400" dirty="0" err="1" smtClean="0">
                <a:solidFill>
                  <a:schemeClr val="bg1"/>
                </a:solidFill>
              </a:rPr>
              <a:t>tu</a:t>
            </a:r>
            <a:r>
              <a:rPr lang="en-US" sz="3400" dirty="0" smtClean="0">
                <a:solidFill>
                  <a:schemeClr val="bg1"/>
                </a:solidFill>
              </a:rPr>
              <a:t> </a:t>
            </a:r>
            <a:r>
              <a:rPr lang="en-US" sz="3400" dirty="0" err="1" smtClean="0">
                <a:solidFill>
                  <a:schemeClr val="bg1"/>
                </a:solidFill>
              </a:rPr>
              <a:t>peux</a:t>
            </a:r>
            <a:r>
              <a:rPr lang="en-US" sz="3400" dirty="0" smtClean="0">
                <a:solidFill>
                  <a:schemeClr val="bg1"/>
                </a:solidFill>
              </a:rPr>
              <a:t> a 100 (sans </a:t>
            </a:r>
            <a:r>
              <a:rPr lang="en-US" sz="3400" dirty="0" err="1" smtClean="0">
                <a:solidFill>
                  <a:schemeClr val="bg1"/>
                </a:solidFill>
              </a:rPr>
              <a:t>aller</a:t>
            </a:r>
            <a:r>
              <a:rPr lang="en-US" sz="3400" dirty="0" smtClean="0">
                <a:solidFill>
                  <a:schemeClr val="bg1"/>
                </a:solidFill>
              </a:rPr>
              <a:t> plus haut)!!! Il y a un example sur les pages </a:t>
            </a:r>
            <a:r>
              <a:rPr lang="en-US" sz="3400" dirty="0" err="1" smtClean="0">
                <a:solidFill>
                  <a:schemeClr val="bg1"/>
                </a:solidFill>
              </a:rPr>
              <a:t>suivantes</a:t>
            </a:r>
            <a:r>
              <a:rPr lang="en-US" sz="3400" dirty="0">
                <a:solidFill>
                  <a:schemeClr val="bg1"/>
                </a:solidFill>
              </a:rPr>
              <a:t>.</a:t>
            </a:r>
            <a:r>
              <a:rPr lang="en-US" sz="3400" dirty="0" smtClean="0">
                <a:solidFill>
                  <a:schemeClr val="bg1"/>
                </a:solidFill>
              </a:rPr>
              <a:t>   </a:t>
            </a:r>
            <a:endParaRPr lang="en-US" sz="3400" dirty="0">
              <a:solidFill>
                <a:schemeClr val="bg1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3621" y="23485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827314"/>
            <a:ext cx="9330165" cy="748937"/>
          </a:xfrm>
        </p:spPr>
        <p:txBody>
          <a:bodyPr/>
          <a:lstStyle/>
          <a:p>
            <a:r>
              <a:rPr lang="fr-CA" sz="3700" u="sng" dirty="0" smtClean="0">
                <a:solidFill>
                  <a:schemeClr val="bg1"/>
                </a:solidFill>
              </a:rPr>
              <a:t>Exemple: Voici les 4 cartes que j’ai eu.</a:t>
            </a:r>
            <a:endParaRPr lang="en-US" sz="3700" u="sng" dirty="0">
              <a:solidFill>
                <a:schemeClr val="bg1"/>
              </a:solidFill>
            </a:endParaRPr>
          </a:p>
        </p:txBody>
      </p:sp>
      <p:pic>
        <p:nvPicPr>
          <p:cNvPr id="3" name="Picture 2" descr="Original file ‎ (SVG file, nominally 200 × 250 pixels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35" y="1976847"/>
            <a:ext cx="1061776" cy="1327544"/>
          </a:xfrm>
          <a:prstGeom prst="rect">
            <a:avLst/>
          </a:prstGeom>
        </p:spPr>
      </p:pic>
      <p:pic>
        <p:nvPicPr>
          <p:cNvPr id="4" name="Picture 3" descr="Original file ‎ (SVG file, nominally 200 × 250 pixels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91" y="1968138"/>
            <a:ext cx="1051738" cy="1314994"/>
          </a:xfrm>
          <a:prstGeom prst="rect">
            <a:avLst/>
          </a:prstGeom>
        </p:spPr>
      </p:pic>
      <p:pic>
        <p:nvPicPr>
          <p:cNvPr id="5" name="Picture 4" descr="Original file ‎ (SVG file, nominally 200 × 250 pixels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89" y="1976847"/>
            <a:ext cx="1059820" cy="1325099"/>
          </a:xfrm>
          <a:prstGeom prst="rect">
            <a:avLst/>
          </a:prstGeom>
        </p:spPr>
      </p:pic>
      <p:pic>
        <p:nvPicPr>
          <p:cNvPr id="8" name="Picture 7" descr="Original file ‎ (SVG file, nominally 200 × 250 pixels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96" y="1953662"/>
            <a:ext cx="1096459" cy="13714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1048" y="3444240"/>
            <a:ext cx="96752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solidFill>
                  <a:schemeClr val="bg1"/>
                </a:solidFill>
              </a:rPr>
              <a:t>Maintenant je vais mettre deux cartes ensemble pour faire un nombre et les deux autres cartes ensemble pour faire un deuxième nombre. Je vais penser a une équation en utilisant ces deux nombres. Après, je vais bouger les cartes pour faire d’autres </a:t>
            </a:r>
            <a:r>
              <a:rPr lang="fr-CA" sz="3000" dirty="0" smtClean="0">
                <a:solidFill>
                  <a:schemeClr val="bg1"/>
                </a:solidFill>
              </a:rPr>
              <a:t>nombres.</a:t>
            </a:r>
            <a:endParaRPr lang="fr-CA" sz="3000" dirty="0" smtClean="0">
              <a:solidFill>
                <a:schemeClr val="bg1"/>
              </a:solidFill>
            </a:endParaRPr>
          </a:p>
          <a:p>
            <a:endParaRPr lang="fr-CA" sz="3000" dirty="0">
              <a:solidFill>
                <a:schemeClr val="bg1"/>
              </a:solidFill>
            </a:endParaRPr>
          </a:p>
          <a:p>
            <a:r>
              <a:rPr lang="fr-CA" sz="3000" dirty="0" smtClean="0">
                <a:solidFill>
                  <a:schemeClr val="bg1"/>
                </a:solidFill>
              </a:rPr>
              <a:t>					</a:t>
            </a:r>
          </a:p>
          <a:p>
            <a:endParaRPr lang="fr-CA" sz="3000" dirty="0">
              <a:solidFill>
                <a:schemeClr val="bg1"/>
              </a:solidFill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2589" y="16431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3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827314"/>
            <a:ext cx="9330165" cy="748937"/>
          </a:xfrm>
        </p:spPr>
        <p:txBody>
          <a:bodyPr/>
          <a:lstStyle/>
          <a:p>
            <a:r>
              <a:rPr lang="fr-CA" sz="3700" u="sng" dirty="0" smtClean="0">
                <a:solidFill>
                  <a:schemeClr val="bg1"/>
                </a:solidFill>
              </a:rPr>
              <a:t>Exemple: (Continue)</a:t>
            </a:r>
            <a:endParaRPr lang="en-US" sz="3700" u="sng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54954" y="1911666"/>
            <a:ext cx="3599547" cy="925405"/>
            <a:chOff x="1154954" y="1911666"/>
            <a:chExt cx="3599547" cy="925405"/>
          </a:xfrm>
        </p:grpSpPr>
        <p:pic>
          <p:nvPicPr>
            <p:cNvPr id="3" name="Picture 2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516" y="1922673"/>
              <a:ext cx="726299" cy="908095"/>
            </a:xfrm>
            <a:prstGeom prst="rect">
              <a:avLst/>
            </a:prstGeom>
          </p:spPr>
        </p:pic>
        <p:pic>
          <p:nvPicPr>
            <p:cNvPr id="4" name="Picture 3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145" y="1928976"/>
              <a:ext cx="726298" cy="908095"/>
            </a:xfrm>
            <a:prstGeom prst="rect">
              <a:avLst/>
            </a:prstGeom>
          </p:spPr>
        </p:pic>
        <p:pic>
          <p:nvPicPr>
            <p:cNvPr id="5" name="Picture 4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203" y="1928975"/>
              <a:ext cx="726298" cy="908095"/>
            </a:xfrm>
            <a:prstGeom prst="rect">
              <a:avLst/>
            </a:prstGeom>
          </p:spPr>
        </p:pic>
        <p:pic>
          <p:nvPicPr>
            <p:cNvPr id="8" name="Picture 7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54" y="1911666"/>
              <a:ext cx="734803" cy="91910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54954" y="2952206"/>
            <a:ext cx="359954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dirty="0" smtClean="0">
                <a:solidFill>
                  <a:schemeClr val="bg1"/>
                </a:solidFill>
              </a:rPr>
              <a:t>   </a:t>
            </a:r>
            <a:r>
              <a:rPr lang="fr-CA" sz="3500" dirty="0" smtClean="0">
                <a:solidFill>
                  <a:schemeClr val="accent5"/>
                </a:solidFill>
              </a:rPr>
              <a:t>36     </a:t>
            </a:r>
            <a:r>
              <a:rPr lang="fr-CA" sz="3500" dirty="0">
                <a:solidFill>
                  <a:schemeClr val="accent5"/>
                </a:solidFill>
              </a:rPr>
              <a:t>+    84  =</a:t>
            </a:r>
            <a:r>
              <a:rPr lang="fr-CA" sz="1400" dirty="0">
                <a:solidFill>
                  <a:schemeClr val="bg1"/>
                </a:solidFill>
              </a:rPr>
              <a:t>	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257225" y="2007357"/>
            <a:ext cx="3596085" cy="950389"/>
            <a:chOff x="7257225" y="2007357"/>
            <a:chExt cx="3596085" cy="950389"/>
          </a:xfrm>
        </p:grpSpPr>
        <p:pic>
          <p:nvPicPr>
            <p:cNvPr id="11" name="Picture 10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225" y="2007357"/>
              <a:ext cx="731341" cy="914399"/>
            </a:xfrm>
            <a:prstGeom prst="rect">
              <a:avLst/>
            </a:prstGeom>
          </p:spPr>
        </p:pic>
        <p:pic>
          <p:nvPicPr>
            <p:cNvPr id="12" name="Picture 11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263" y="2037806"/>
              <a:ext cx="731340" cy="914399"/>
            </a:xfrm>
            <a:prstGeom prst="rect">
              <a:avLst/>
            </a:prstGeom>
          </p:spPr>
        </p:pic>
        <p:pic>
          <p:nvPicPr>
            <p:cNvPr id="13" name="Picture 12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1970" y="2037806"/>
              <a:ext cx="731340" cy="914399"/>
            </a:xfrm>
            <a:prstGeom prst="rect">
              <a:avLst/>
            </a:prstGeom>
          </p:spPr>
        </p:pic>
        <p:pic>
          <p:nvPicPr>
            <p:cNvPr id="14" name="Picture 13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911" y="2032264"/>
              <a:ext cx="739904" cy="92548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7637417" y="3044427"/>
            <a:ext cx="366006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chemeClr val="accent4"/>
                </a:solidFill>
              </a:rPr>
              <a:t>68     </a:t>
            </a:r>
            <a:r>
              <a:rPr lang="fr-CA" sz="3500" dirty="0">
                <a:solidFill>
                  <a:schemeClr val="accent4"/>
                </a:solidFill>
              </a:rPr>
              <a:t>+   </a:t>
            </a:r>
            <a:r>
              <a:rPr lang="fr-CA" sz="3500" dirty="0" smtClean="0">
                <a:solidFill>
                  <a:schemeClr val="accent4"/>
                </a:solidFill>
              </a:rPr>
              <a:t>  34  </a:t>
            </a:r>
            <a:r>
              <a:rPr lang="fr-CA" sz="3500" dirty="0">
                <a:solidFill>
                  <a:schemeClr val="accent4"/>
                </a:solidFill>
              </a:rPr>
              <a:t>=</a:t>
            </a:r>
            <a:endParaRPr lang="en-US" sz="3500" dirty="0">
              <a:solidFill>
                <a:schemeClr val="accent4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58416" y="3966795"/>
            <a:ext cx="3596085" cy="946775"/>
            <a:chOff x="7257225" y="2005430"/>
            <a:chExt cx="3596085" cy="946775"/>
          </a:xfrm>
        </p:grpSpPr>
        <p:pic>
          <p:nvPicPr>
            <p:cNvPr id="18" name="Picture 17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225" y="2007357"/>
              <a:ext cx="731341" cy="914399"/>
            </a:xfrm>
            <a:prstGeom prst="rect">
              <a:avLst/>
            </a:prstGeom>
          </p:spPr>
        </p:pic>
        <p:pic>
          <p:nvPicPr>
            <p:cNvPr id="19" name="Picture 18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428" y="2037805"/>
              <a:ext cx="731340" cy="914399"/>
            </a:xfrm>
            <a:prstGeom prst="rect">
              <a:avLst/>
            </a:prstGeom>
          </p:spPr>
        </p:pic>
        <p:pic>
          <p:nvPicPr>
            <p:cNvPr id="20" name="Picture 19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1970" y="2037806"/>
              <a:ext cx="731340" cy="914399"/>
            </a:xfrm>
            <a:prstGeom prst="rect">
              <a:avLst/>
            </a:prstGeom>
          </p:spPr>
        </p:pic>
        <p:pic>
          <p:nvPicPr>
            <p:cNvPr id="21" name="Picture 20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6970" y="2005430"/>
              <a:ext cx="739904" cy="92548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267465" y="3916107"/>
            <a:ext cx="3684250" cy="970597"/>
            <a:chOff x="7267465" y="1996274"/>
            <a:chExt cx="3684250" cy="970597"/>
          </a:xfrm>
        </p:grpSpPr>
        <p:pic>
          <p:nvPicPr>
            <p:cNvPr id="23" name="Picture 22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374" y="2052472"/>
              <a:ext cx="731341" cy="914399"/>
            </a:xfrm>
            <a:prstGeom prst="rect">
              <a:avLst/>
            </a:prstGeom>
          </p:spPr>
        </p:pic>
        <p:pic>
          <p:nvPicPr>
            <p:cNvPr id="24" name="Picture 23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7418" y="2032264"/>
              <a:ext cx="731340" cy="914399"/>
            </a:xfrm>
            <a:prstGeom prst="rect">
              <a:avLst/>
            </a:prstGeom>
          </p:spPr>
        </p:pic>
        <p:pic>
          <p:nvPicPr>
            <p:cNvPr id="25" name="Picture 24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0630" y="2048889"/>
              <a:ext cx="731340" cy="914399"/>
            </a:xfrm>
            <a:prstGeom prst="rect">
              <a:avLst/>
            </a:prstGeom>
          </p:spPr>
        </p:pic>
        <p:pic>
          <p:nvPicPr>
            <p:cNvPr id="26" name="Picture 25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465" y="1996274"/>
              <a:ext cx="739904" cy="925482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7257225" y="5176474"/>
            <a:ext cx="369449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chemeClr val="accent4"/>
                </a:solidFill>
              </a:rPr>
              <a:t>    </a:t>
            </a:r>
            <a:r>
              <a:rPr lang="fr-CA" sz="3500" dirty="0" smtClean="0">
                <a:solidFill>
                  <a:srgbClr val="00B050"/>
                </a:solidFill>
              </a:rPr>
              <a:t>38     </a:t>
            </a:r>
            <a:r>
              <a:rPr lang="fr-CA" sz="3500" dirty="0">
                <a:solidFill>
                  <a:srgbClr val="00B050"/>
                </a:solidFill>
              </a:rPr>
              <a:t>+     </a:t>
            </a:r>
            <a:r>
              <a:rPr lang="fr-CA" sz="3500" dirty="0" smtClean="0">
                <a:solidFill>
                  <a:srgbClr val="00B050"/>
                </a:solidFill>
              </a:rPr>
              <a:t>46  </a:t>
            </a:r>
            <a:r>
              <a:rPr lang="fr-CA" sz="3500" dirty="0">
                <a:solidFill>
                  <a:srgbClr val="00B050"/>
                </a:solidFill>
              </a:rPr>
              <a:t>=</a:t>
            </a:r>
            <a:endParaRPr lang="en-US" sz="3500" dirty="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50127" y="5126972"/>
            <a:ext cx="34047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63     </a:t>
            </a:r>
            <a:r>
              <a:rPr lang="fr-CA" sz="3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+     </a:t>
            </a:r>
            <a:r>
              <a:rPr lang="fr-CA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84  </a:t>
            </a:r>
            <a:r>
              <a:rPr lang="fr-CA" sz="3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=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4607" y="9918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827314"/>
            <a:ext cx="9330165" cy="748937"/>
          </a:xfrm>
        </p:spPr>
        <p:txBody>
          <a:bodyPr/>
          <a:lstStyle/>
          <a:p>
            <a:r>
              <a:rPr lang="fr-CA" sz="3700" u="sng" dirty="0" smtClean="0">
                <a:solidFill>
                  <a:schemeClr val="bg1"/>
                </a:solidFill>
              </a:rPr>
              <a:t>Exemple: (Continue)</a:t>
            </a:r>
            <a:endParaRPr lang="en-US" sz="3700" u="sng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54954" y="1742972"/>
            <a:ext cx="3599547" cy="925405"/>
            <a:chOff x="1154954" y="1911666"/>
            <a:chExt cx="3599547" cy="925405"/>
          </a:xfrm>
        </p:grpSpPr>
        <p:pic>
          <p:nvPicPr>
            <p:cNvPr id="3" name="Picture 2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516" y="1922673"/>
              <a:ext cx="726299" cy="908095"/>
            </a:xfrm>
            <a:prstGeom prst="rect">
              <a:avLst/>
            </a:prstGeom>
          </p:spPr>
        </p:pic>
        <p:pic>
          <p:nvPicPr>
            <p:cNvPr id="4" name="Picture 3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145" y="1928976"/>
              <a:ext cx="726298" cy="908095"/>
            </a:xfrm>
            <a:prstGeom prst="rect">
              <a:avLst/>
            </a:prstGeom>
          </p:spPr>
        </p:pic>
        <p:pic>
          <p:nvPicPr>
            <p:cNvPr id="5" name="Picture 4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203" y="1928975"/>
              <a:ext cx="726298" cy="908095"/>
            </a:xfrm>
            <a:prstGeom prst="rect">
              <a:avLst/>
            </a:prstGeom>
          </p:spPr>
        </p:pic>
        <p:pic>
          <p:nvPicPr>
            <p:cNvPr id="8" name="Picture 7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54" y="1911666"/>
              <a:ext cx="734803" cy="91910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218211" y="2692523"/>
            <a:ext cx="47581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dirty="0" smtClean="0">
                <a:solidFill>
                  <a:schemeClr val="bg1"/>
                </a:solidFill>
              </a:rPr>
              <a:t>   </a:t>
            </a:r>
            <a:r>
              <a:rPr lang="fr-CA" sz="3500" dirty="0" smtClean="0">
                <a:solidFill>
                  <a:schemeClr val="accent5"/>
                </a:solidFill>
              </a:rPr>
              <a:t>36     </a:t>
            </a:r>
            <a:r>
              <a:rPr lang="fr-CA" sz="3500" dirty="0">
                <a:solidFill>
                  <a:schemeClr val="accent5"/>
                </a:solidFill>
              </a:rPr>
              <a:t>+    84  </a:t>
            </a:r>
            <a:r>
              <a:rPr lang="fr-CA" sz="3500" dirty="0" smtClean="0">
                <a:solidFill>
                  <a:schemeClr val="accent5"/>
                </a:solidFill>
              </a:rPr>
              <a:t>=</a:t>
            </a:r>
          </a:p>
          <a:p>
            <a:r>
              <a:rPr lang="fr-CA" sz="3500" dirty="0">
                <a:solidFill>
                  <a:schemeClr val="accent5"/>
                </a:solidFill>
              </a:rPr>
              <a:t> </a:t>
            </a:r>
            <a:r>
              <a:rPr lang="fr-CA" sz="3500" dirty="0" smtClean="0">
                <a:solidFill>
                  <a:schemeClr val="accent5"/>
                </a:solidFill>
              </a:rPr>
              <a:t>  30 	 + 	80  = 110</a:t>
            </a:r>
          </a:p>
          <a:p>
            <a:r>
              <a:rPr lang="fr-CA" sz="1400" dirty="0">
                <a:solidFill>
                  <a:schemeClr val="bg1"/>
                </a:solidFill>
              </a:rPr>
              <a:t>	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257225" y="1742972"/>
            <a:ext cx="3596085" cy="950389"/>
            <a:chOff x="7257225" y="2007357"/>
            <a:chExt cx="3596085" cy="950389"/>
          </a:xfrm>
        </p:grpSpPr>
        <p:pic>
          <p:nvPicPr>
            <p:cNvPr id="11" name="Picture 10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225" y="2007357"/>
              <a:ext cx="731341" cy="914399"/>
            </a:xfrm>
            <a:prstGeom prst="rect">
              <a:avLst/>
            </a:prstGeom>
          </p:spPr>
        </p:pic>
        <p:pic>
          <p:nvPicPr>
            <p:cNvPr id="12" name="Picture 11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263" y="2037806"/>
              <a:ext cx="731340" cy="914399"/>
            </a:xfrm>
            <a:prstGeom prst="rect">
              <a:avLst/>
            </a:prstGeom>
          </p:spPr>
        </p:pic>
        <p:pic>
          <p:nvPicPr>
            <p:cNvPr id="13" name="Picture 12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1970" y="2037806"/>
              <a:ext cx="731340" cy="914399"/>
            </a:xfrm>
            <a:prstGeom prst="rect">
              <a:avLst/>
            </a:prstGeom>
          </p:spPr>
        </p:pic>
        <p:pic>
          <p:nvPicPr>
            <p:cNvPr id="14" name="Picture 13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911" y="2032264"/>
              <a:ext cx="739904" cy="92548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6670766" y="2702870"/>
            <a:ext cx="49116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AutoNum type="arabicPlain" startAt="68"/>
            </a:pPr>
            <a:r>
              <a:rPr lang="fr-CA" sz="3500" dirty="0" smtClean="0">
                <a:solidFill>
                  <a:schemeClr val="accent4"/>
                </a:solidFill>
              </a:rPr>
              <a:t> 	  +     34  =</a:t>
            </a:r>
          </a:p>
          <a:p>
            <a:pPr lvl="2"/>
            <a:r>
              <a:rPr lang="fr-CA" sz="3500" dirty="0" smtClean="0">
                <a:solidFill>
                  <a:schemeClr val="accent4"/>
                </a:solidFill>
              </a:rPr>
              <a:t>60 	  + 	  30  = 90 </a:t>
            </a:r>
            <a:endParaRPr lang="en-US" sz="3500" dirty="0">
              <a:solidFill>
                <a:schemeClr val="accent4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58416" y="4180197"/>
            <a:ext cx="3596085" cy="946775"/>
            <a:chOff x="7257225" y="2005430"/>
            <a:chExt cx="3596085" cy="946775"/>
          </a:xfrm>
        </p:grpSpPr>
        <p:pic>
          <p:nvPicPr>
            <p:cNvPr id="18" name="Picture 17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225" y="2007357"/>
              <a:ext cx="731341" cy="914399"/>
            </a:xfrm>
            <a:prstGeom prst="rect">
              <a:avLst/>
            </a:prstGeom>
          </p:spPr>
        </p:pic>
        <p:pic>
          <p:nvPicPr>
            <p:cNvPr id="19" name="Picture 18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428" y="2037805"/>
              <a:ext cx="731340" cy="914399"/>
            </a:xfrm>
            <a:prstGeom prst="rect">
              <a:avLst/>
            </a:prstGeom>
          </p:spPr>
        </p:pic>
        <p:pic>
          <p:nvPicPr>
            <p:cNvPr id="20" name="Picture 19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1970" y="2037806"/>
              <a:ext cx="731340" cy="914399"/>
            </a:xfrm>
            <a:prstGeom prst="rect">
              <a:avLst/>
            </a:prstGeom>
          </p:spPr>
        </p:pic>
        <p:pic>
          <p:nvPicPr>
            <p:cNvPr id="21" name="Picture 20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6970" y="2005430"/>
              <a:ext cx="739904" cy="92548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354550" y="4184472"/>
            <a:ext cx="3684250" cy="970597"/>
            <a:chOff x="7267465" y="1996274"/>
            <a:chExt cx="3684250" cy="970597"/>
          </a:xfrm>
        </p:grpSpPr>
        <p:pic>
          <p:nvPicPr>
            <p:cNvPr id="23" name="Picture 22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374" y="2052472"/>
              <a:ext cx="731341" cy="914399"/>
            </a:xfrm>
            <a:prstGeom prst="rect">
              <a:avLst/>
            </a:prstGeom>
          </p:spPr>
        </p:pic>
        <p:pic>
          <p:nvPicPr>
            <p:cNvPr id="24" name="Picture 23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7418" y="2032264"/>
              <a:ext cx="731340" cy="914399"/>
            </a:xfrm>
            <a:prstGeom prst="rect">
              <a:avLst/>
            </a:prstGeom>
          </p:spPr>
        </p:pic>
        <p:pic>
          <p:nvPicPr>
            <p:cNvPr id="25" name="Picture 24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0630" y="2048889"/>
              <a:ext cx="731340" cy="914399"/>
            </a:xfrm>
            <a:prstGeom prst="rect">
              <a:avLst/>
            </a:prstGeom>
          </p:spPr>
        </p:pic>
        <p:pic>
          <p:nvPicPr>
            <p:cNvPr id="26" name="Picture 25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465" y="1996274"/>
              <a:ext cx="739904" cy="925482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7257224" y="5176474"/>
            <a:ext cx="44209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chemeClr val="accent4"/>
                </a:solidFill>
              </a:rPr>
              <a:t>    </a:t>
            </a:r>
            <a:r>
              <a:rPr lang="fr-CA" sz="3500" dirty="0" smtClean="0">
                <a:solidFill>
                  <a:srgbClr val="00B050"/>
                </a:solidFill>
              </a:rPr>
              <a:t>38     </a:t>
            </a:r>
            <a:r>
              <a:rPr lang="fr-CA" sz="3500" dirty="0">
                <a:solidFill>
                  <a:srgbClr val="00B050"/>
                </a:solidFill>
              </a:rPr>
              <a:t>+     </a:t>
            </a:r>
            <a:r>
              <a:rPr lang="fr-CA" sz="3500" dirty="0" smtClean="0">
                <a:solidFill>
                  <a:srgbClr val="00B050"/>
                </a:solidFill>
              </a:rPr>
              <a:t>46  =</a:t>
            </a:r>
          </a:p>
          <a:p>
            <a:r>
              <a:rPr lang="fr-CA" sz="3500" dirty="0">
                <a:solidFill>
                  <a:srgbClr val="00B050"/>
                </a:solidFill>
              </a:rPr>
              <a:t>	</a:t>
            </a:r>
            <a:r>
              <a:rPr lang="fr-CA" sz="3500" dirty="0" smtClean="0">
                <a:solidFill>
                  <a:srgbClr val="00B050"/>
                </a:solidFill>
              </a:rPr>
              <a:t>30 	  +	  40  = 70</a:t>
            </a:r>
            <a:endParaRPr lang="en-US" sz="3500" dirty="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19200" y="5126972"/>
            <a:ext cx="459812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lain" startAt="63"/>
            </a:pPr>
            <a:r>
              <a:rPr lang="fr-CA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+     84  =</a:t>
            </a:r>
          </a:p>
          <a:p>
            <a:r>
              <a:rPr lang="fr-CA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60 		+		80  = 140</a:t>
            </a:r>
          </a:p>
          <a:p>
            <a:pPr marL="514350" indent="-514350">
              <a:buAutoNum type="arabicPlain" startAt="63"/>
            </a:pP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0352" y="660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3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827314"/>
            <a:ext cx="9330165" cy="748937"/>
          </a:xfrm>
        </p:spPr>
        <p:txBody>
          <a:bodyPr/>
          <a:lstStyle/>
          <a:p>
            <a:r>
              <a:rPr lang="fr-CA" sz="3700" u="sng" dirty="0" smtClean="0">
                <a:solidFill>
                  <a:schemeClr val="bg1"/>
                </a:solidFill>
              </a:rPr>
              <a:t>Exemple: (Continue)</a:t>
            </a:r>
            <a:endParaRPr lang="en-US" sz="3700" u="sng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54954" y="1742972"/>
            <a:ext cx="3599547" cy="925405"/>
            <a:chOff x="1154954" y="1911666"/>
            <a:chExt cx="3599547" cy="925405"/>
          </a:xfrm>
        </p:grpSpPr>
        <p:pic>
          <p:nvPicPr>
            <p:cNvPr id="3" name="Picture 2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516" y="1922673"/>
              <a:ext cx="726299" cy="908095"/>
            </a:xfrm>
            <a:prstGeom prst="rect">
              <a:avLst/>
            </a:prstGeom>
          </p:spPr>
        </p:pic>
        <p:pic>
          <p:nvPicPr>
            <p:cNvPr id="4" name="Picture 3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145" y="1928976"/>
              <a:ext cx="726298" cy="908095"/>
            </a:xfrm>
            <a:prstGeom prst="rect">
              <a:avLst/>
            </a:prstGeom>
          </p:spPr>
        </p:pic>
        <p:pic>
          <p:nvPicPr>
            <p:cNvPr id="5" name="Picture 4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203" y="1928975"/>
              <a:ext cx="726298" cy="908095"/>
            </a:xfrm>
            <a:prstGeom prst="rect">
              <a:avLst/>
            </a:prstGeom>
          </p:spPr>
        </p:pic>
        <p:pic>
          <p:nvPicPr>
            <p:cNvPr id="8" name="Picture 7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54" y="1911666"/>
              <a:ext cx="734803" cy="91910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218211" y="2692523"/>
            <a:ext cx="47581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dirty="0" smtClean="0">
                <a:solidFill>
                  <a:schemeClr val="bg1"/>
                </a:solidFill>
              </a:rPr>
              <a:t>   </a:t>
            </a:r>
            <a:r>
              <a:rPr lang="fr-CA" sz="3500" dirty="0" smtClean="0">
                <a:solidFill>
                  <a:schemeClr val="accent5"/>
                </a:solidFill>
              </a:rPr>
              <a:t>36     </a:t>
            </a:r>
            <a:r>
              <a:rPr lang="fr-CA" sz="3500" dirty="0">
                <a:solidFill>
                  <a:schemeClr val="accent5"/>
                </a:solidFill>
              </a:rPr>
              <a:t>+    84  </a:t>
            </a:r>
            <a:r>
              <a:rPr lang="fr-CA" sz="3500" dirty="0" smtClean="0">
                <a:solidFill>
                  <a:schemeClr val="accent5"/>
                </a:solidFill>
              </a:rPr>
              <a:t>=</a:t>
            </a:r>
          </a:p>
          <a:p>
            <a:r>
              <a:rPr lang="fr-CA" sz="3500" dirty="0">
                <a:solidFill>
                  <a:schemeClr val="accent5"/>
                </a:solidFill>
              </a:rPr>
              <a:t> </a:t>
            </a:r>
            <a:r>
              <a:rPr lang="fr-CA" sz="3500" dirty="0" smtClean="0">
                <a:solidFill>
                  <a:schemeClr val="accent5"/>
                </a:solidFill>
              </a:rPr>
              <a:t>  30 	 + 	80  = 110</a:t>
            </a:r>
          </a:p>
          <a:p>
            <a:r>
              <a:rPr lang="fr-CA" sz="1400" dirty="0">
                <a:solidFill>
                  <a:schemeClr val="bg1"/>
                </a:solidFill>
              </a:rPr>
              <a:t>	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257225" y="1742972"/>
            <a:ext cx="3596085" cy="950389"/>
            <a:chOff x="7257225" y="2007357"/>
            <a:chExt cx="3596085" cy="950389"/>
          </a:xfrm>
        </p:grpSpPr>
        <p:pic>
          <p:nvPicPr>
            <p:cNvPr id="11" name="Picture 10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225" y="2007357"/>
              <a:ext cx="731341" cy="914399"/>
            </a:xfrm>
            <a:prstGeom prst="rect">
              <a:avLst/>
            </a:prstGeom>
          </p:spPr>
        </p:pic>
        <p:pic>
          <p:nvPicPr>
            <p:cNvPr id="12" name="Picture 11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263" y="2037806"/>
              <a:ext cx="731340" cy="914399"/>
            </a:xfrm>
            <a:prstGeom prst="rect">
              <a:avLst/>
            </a:prstGeom>
          </p:spPr>
        </p:pic>
        <p:pic>
          <p:nvPicPr>
            <p:cNvPr id="13" name="Picture 12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1970" y="2037806"/>
              <a:ext cx="731340" cy="914399"/>
            </a:xfrm>
            <a:prstGeom prst="rect">
              <a:avLst/>
            </a:prstGeom>
          </p:spPr>
        </p:pic>
        <p:pic>
          <p:nvPicPr>
            <p:cNvPr id="14" name="Picture 13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911" y="2032264"/>
              <a:ext cx="739904" cy="92548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6670766" y="2702870"/>
            <a:ext cx="49116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AutoNum type="arabicPlain" startAt="68"/>
            </a:pPr>
            <a:r>
              <a:rPr lang="fr-CA" sz="3500" dirty="0" smtClean="0">
                <a:solidFill>
                  <a:schemeClr val="accent4"/>
                </a:solidFill>
              </a:rPr>
              <a:t> 	  +     34  =</a:t>
            </a:r>
          </a:p>
          <a:p>
            <a:pPr lvl="2"/>
            <a:r>
              <a:rPr lang="fr-CA" sz="3500" dirty="0" smtClean="0">
                <a:solidFill>
                  <a:schemeClr val="accent4"/>
                </a:solidFill>
              </a:rPr>
              <a:t>60 	  + 	  30  = 90 </a:t>
            </a:r>
            <a:endParaRPr lang="en-US" sz="3500" dirty="0">
              <a:solidFill>
                <a:schemeClr val="accent4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58416" y="4180197"/>
            <a:ext cx="3596085" cy="946775"/>
            <a:chOff x="7257225" y="2005430"/>
            <a:chExt cx="3596085" cy="946775"/>
          </a:xfrm>
        </p:grpSpPr>
        <p:pic>
          <p:nvPicPr>
            <p:cNvPr id="18" name="Picture 17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225" y="2007357"/>
              <a:ext cx="731341" cy="914399"/>
            </a:xfrm>
            <a:prstGeom prst="rect">
              <a:avLst/>
            </a:prstGeom>
          </p:spPr>
        </p:pic>
        <p:pic>
          <p:nvPicPr>
            <p:cNvPr id="19" name="Picture 18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428" y="2037805"/>
              <a:ext cx="731340" cy="914399"/>
            </a:xfrm>
            <a:prstGeom prst="rect">
              <a:avLst/>
            </a:prstGeom>
          </p:spPr>
        </p:pic>
        <p:pic>
          <p:nvPicPr>
            <p:cNvPr id="20" name="Picture 19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1970" y="2037806"/>
              <a:ext cx="731340" cy="914399"/>
            </a:xfrm>
            <a:prstGeom prst="rect">
              <a:avLst/>
            </a:prstGeom>
          </p:spPr>
        </p:pic>
        <p:pic>
          <p:nvPicPr>
            <p:cNvPr id="21" name="Picture 20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6970" y="2005430"/>
              <a:ext cx="739904" cy="92548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354550" y="4184472"/>
            <a:ext cx="3684250" cy="970597"/>
            <a:chOff x="7267465" y="1996274"/>
            <a:chExt cx="3684250" cy="970597"/>
          </a:xfrm>
        </p:grpSpPr>
        <p:pic>
          <p:nvPicPr>
            <p:cNvPr id="23" name="Picture 22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374" y="2052472"/>
              <a:ext cx="731341" cy="914399"/>
            </a:xfrm>
            <a:prstGeom prst="rect">
              <a:avLst/>
            </a:prstGeom>
          </p:spPr>
        </p:pic>
        <p:pic>
          <p:nvPicPr>
            <p:cNvPr id="24" name="Picture 23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7418" y="2032264"/>
              <a:ext cx="731340" cy="914399"/>
            </a:xfrm>
            <a:prstGeom prst="rect">
              <a:avLst/>
            </a:prstGeom>
          </p:spPr>
        </p:pic>
        <p:pic>
          <p:nvPicPr>
            <p:cNvPr id="25" name="Picture 24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0630" y="2048889"/>
              <a:ext cx="731340" cy="914399"/>
            </a:xfrm>
            <a:prstGeom prst="rect">
              <a:avLst/>
            </a:prstGeom>
          </p:spPr>
        </p:pic>
        <p:pic>
          <p:nvPicPr>
            <p:cNvPr id="26" name="Picture 25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465" y="1996274"/>
              <a:ext cx="739904" cy="925482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7257224" y="5176474"/>
            <a:ext cx="44209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chemeClr val="accent4"/>
                </a:solidFill>
              </a:rPr>
              <a:t>    </a:t>
            </a:r>
            <a:r>
              <a:rPr lang="fr-CA" sz="3500" dirty="0" smtClean="0">
                <a:solidFill>
                  <a:srgbClr val="00B050"/>
                </a:solidFill>
              </a:rPr>
              <a:t>38     </a:t>
            </a:r>
            <a:r>
              <a:rPr lang="fr-CA" sz="3500" dirty="0">
                <a:solidFill>
                  <a:srgbClr val="00B050"/>
                </a:solidFill>
              </a:rPr>
              <a:t>+     </a:t>
            </a:r>
            <a:r>
              <a:rPr lang="fr-CA" sz="3500" dirty="0" smtClean="0">
                <a:solidFill>
                  <a:srgbClr val="00B050"/>
                </a:solidFill>
              </a:rPr>
              <a:t>46  =</a:t>
            </a:r>
          </a:p>
          <a:p>
            <a:r>
              <a:rPr lang="fr-CA" sz="3500" dirty="0">
                <a:solidFill>
                  <a:srgbClr val="00B050"/>
                </a:solidFill>
              </a:rPr>
              <a:t>	</a:t>
            </a:r>
            <a:r>
              <a:rPr lang="fr-CA" sz="3500" dirty="0" smtClean="0">
                <a:solidFill>
                  <a:srgbClr val="00B050"/>
                </a:solidFill>
              </a:rPr>
              <a:t>30 	  +	  40  = 70</a:t>
            </a:r>
            <a:endParaRPr lang="en-US" sz="3500" dirty="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19200" y="5126972"/>
            <a:ext cx="459812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lain" startAt="63"/>
            </a:pPr>
            <a:r>
              <a:rPr lang="fr-CA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+     84  =</a:t>
            </a:r>
          </a:p>
          <a:p>
            <a:r>
              <a:rPr lang="fr-CA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60 		+		80  = 140</a:t>
            </a:r>
          </a:p>
          <a:p>
            <a:pPr marL="514350" indent="-514350">
              <a:buAutoNum type="arabicPlain" startAt="63"/>
            </a:pP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724441" flipV="1">
            <a:off x="856771" y="4982132"/>
            <a:ext cx="3608002" cy="93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8133635" flipV="1">
            <a:off x="1325293" y="2665088"/>
            <a:ext cx="3608002" cy="93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2724441" flipV="1">
            <a:off x="1356366" y="2823397"/>
            <a:ext cx="3608002" cy="93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8122967" flipV="1">
            <a:off x="803945" y="4959770"/>
            <a:ext cx="3608002" cy="93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5663" y="812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827314"/>
            <a:ext cx="9330165" cy="748937"/>
          </a:xfrm>
        </p:spPr>
        <p:txBody>
          <a:bodyPr/>
          <a:lstStyle/>
          <a:p>
            <a:r>
              <a:rPr lang="fr-CA" sz="3700" u="sng" dirty="0" smtClean="0">
                <a:solidFill>
                  <a:schemeClr val="bg1"/>
                </a:solidFill>
              </a:rPr>
              <a:t>Exemple: (Continue)</a:t>
            </a:r>
            <a:endParaRPr lang="en-US" sz="3700" u="sng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54954" y="1978103"/>
            <a:ext cx="3596085" cy="950389"/>
            <a:chOff x="7257225" y="2007357"/>
            <a:chExt cx="3596085" cy="950389"/>
          </a:xfrm>
        </p:grpSpPr>
        <p:pic>
          <p:nvPicPr>
            <p:cNvPr id="11" name="Picture 10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225" y="2007357"/>
              <a:ext cx="731341" cy="914399"/>
            </a:xfrm>
            <a:prstGeom prst="rect">
              <a:avLst/>
            </a:prstGeom>
          </p:spPr>
        </p:pic>
        <p:pic>
          <p:nvPicPr>
            <p:cNvPr id="12" name="Picture 11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263" y="2037806"/>
              <a:ext cx="731340" cy="914399"/>
            </a:xfrm>
            <a:prstGeom prst="rect">
              <a:avLst/>
            </a:prstGeom>
          </p:spPr>
        </p:pic>
        <p:pic>
          <p:nvPicPr>
            <p:cNvPr id="13" name="Picture 12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1970" y="2037806"/>
              <a:ext cx="731340" cy="914399"/>
            </a:xfrm>
            <a:prstGeom prst="rect">
              <a:avLst/>
            </a:prstGeom>
          </p:spPr>
        </p:pic>
        <p:pic>
          <p:nvPicPr>
            <p:cNvPr id="14" name="Picture 13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911" y="2032264"/>
              <a:ext cx="739904" cy="92548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564215" y="3070202"/>
            <a:ext cx="51527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0" lvl="2" indent="-514350">
              <a:buAutoNum type="arabicPlain" startAt="68"/>
            </a:pPr>
            <a:r>
              <a:rPr lang="fr-CA" sz="3500" dirty="0" smtClean="0">
                <a:solidFill>
                  <a:schemeClr val="accent4"/>
                </a:solidFill>
              </a:rPr>
              <a:t> 	  +     34  =</a:t>
            </a:r>
          </a:p>
          <a:p>
            <a:pPr marL="1428750" lvl="2" indent="-514350">
              <a:buAutoNum type="arabicPlain" startAt="60"/>
            </a:pPr>
            <a:r>
              <a:rPr lang="fr-CA" sz="3500" dirty="0" smtClean="0">
                <a:solidFill>
                  <a:schemeClr val="accent4"/>
                </a:solidFill>
              </a:rPr>
              <a:t>     + 	  30  = </a:t>
            </a:r>
            <a:r>
              <a:rPr lang="fr-CA" sz="3500" dirty="0" smtClean="0">
                <a:solidFill>
                  <a:schemeClr val="accent4"/>
                </a:solidFill>
              </a:rPr>
              <a:t>90</a:t>
            </a:r>
          </a:p>
          <a:p>
            <a:pPr lvl="2"/>
            <a:r>
              <a:rPr lang="fr-CA" sz="3500" dirty="0">
                <a:solidFill>
                  <a:schemeClr val="accent4"/>
                </a:solidFill>
              </a:rPr>
              <a:t> </a:t>
            </a:r>
            <a:r>
              <a:rPr lang="fr-CA" sz="3500" dirty="0" smtClean="0">
                <a:solidFill>
                  <a:schemeClr val="accent4"/>
                </a:solidFill>
              </a:rPr>
              <a:t> 8	  +		4  = 12</a:t>
            </a:r>
            <a:endParaRPr lang="fr-CA" sz="3500" dirty="0" smtClean="0">
              <a:solidFill>
                <a:schemeClr val="accent4"/>
              </a:solidFill>
            </a:endParaRPr>
          </a:p>
          <a:p>
            <a:pPr lvl="2"/>
            <a:r>
              <a:rPr lang="fr-CA" sz="3500" dirty="0" smtClean="0">
                <a:solidFill>
                  <a:schemeClr val="accent4"/>
                </a:solidFill>
              </a:rPr>
              <a:t>90     </a:t>
            </a:r>
            <a:r>
              <a:rPr lang="fr-CA" sz="3500" dirty="0" smtClean="0">
                <a:solidFill>
                  <a:schemeClr val="accent4"/>
                </a:solidFill>
              </a:rPr>
              <a:t>+ 	  12  = 102 </a:t>
            </a:r>
            <a:endParaRPr lang="en-US" sz="3500" dirty="0">
              <a:solidFill>
                <a:schemeClr val="accent4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866870" y="2085741"/>
            <a:ext cx="3684250" cy="970597"/>
            <a:chOff x="7267465" y="1996274"/>
            <a:chExt cx="3684250" cy="970597"/>
          </a:xfrm>
        </p:grpSpPr>
        <p:pic>
          <p:nvPicPr>
            <p:cNvPr id="23" name="Picture 22" descr="Original file ‎ (SVG file, nominally 200 × 250 pixels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374" y="2052472"/>
              <a:ext cx="731341" cy="914399"/>
            </a:xfrm>
            <a:prstGeom prst="rect">
              <a:avLst/>
            </a:prstGeom>
          </p:spPr>
        </p:pic>
        <p:pic>
          <p:nvPicPr>
            <p:cNvPr id="24" name="Picture 23" descr="Original file ‎ (SVG file, nominally 200 × 250 pixels ...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7418" y="2032264"/>
              <a:ext cx="731340" cy="914399"/>
            </a:xfrm>
            <a:prstGeom prst="rect">
              <a:avLst/>
            </a:prstGeom>
          </p:spPr>
        </p:pic>
        <p:pic>
          <p:nvPicPr>
            <p:cNvPr id="25" name="Picture 24" descr="Original file ‎ (SVG file, nominally 200 × 250 pixels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0630" y="2048889"/>
              <a:ext cx="731340" cy="914399"/>
            </a:xfrm>
            <a:prstGeom prst="rect">
              <a:avLst/>
            </a:prstGeom>
          </p:spPr>
        </p:pic>
        <p:pic>
          <p:nvPicPr>
            <p:cNvPr id="26" name="Picture 25" descr="Original file ‎ (SVG file, nominally 200 × 250 pixels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465" y="1996274"/>
              <a:ext cx="739904" cy="925482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6779550" y="3177888"/>
            <a:ext cx="44209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500" dirty="0" smtClean="0">
                <a:solidFill>
                  <a:schemeClr val="accent4"/>
                </a:solidFill>
              </a:rPr>
              <a:t>    </a:t>
            </a:r>
            <a:r>
              <a:rPr lang="fr-CA" sz="3500" dirty="0" smtClean="0">
                <a:solidFill>
                  <a:srgbClr val="00B050"/>
                </a:solidFill>
              </a:rPr>
              <a:t>38     </a:t>
            </a:r>
            <a:r>
              <a:rPr lang="fr-CA" sz="3500" dirty="0">
                <a:solidFill>
                  <a:srgbClr val="00B050"/>
                </a:solidFill>
              </a:rPr>
              <a:t>+     </a:t>
            </a:r>
            <a:r>
              <a:rPr lang="fr-CA" sz="3500" dirty="0" smtClean="0">
                <a:solidFill>
                  <a:srgbClr val="00B050"/>
                </a:solidFill>
              </a:rPr>
              <a:t>46  =</a:t>
            </a:r>
          </a:p>
          <a:p>
            <a:r>
              <a:rPr lang="fr-CA" sz="3500" dirty="0">
                <a:solidFill>
                  <a:srgbClr val="00B050"/>
                </a:solidFill>
              </a:rPr>
              <a:t>	</a:t>
            </a:r>
            <a:r>
              <a:rPr lang="fr-CA" sz="3500" dirty="0" smtClean="0">
                <a:solidFill>
                  <a:srgbClr val="00B050"/>
                </a:solidFill>
              </a:rPr>
              <a:t>30 	  +	  40  = 70</a:t>
            </a:r>
          </a:p>
          <a:p>
            <a:r>
              <a:rPr lang="fr-CA" sz="3500" dirty="0">
                <a:solidFill>
                  <a:srgbClr val="00B050"/>
                </a:solidFill>
              </a:rPr>
              <a:t>	</a:t>
            </a:r>
            <a:r>
              <a:rPr lang="fr-CA" sz="3500" dirty="0" smtClean="0">
                <a:solidFill>
                  <a:srgbClr val="00B050"/>
                </a:solidFill>
              </a:rPr>
              <a:t>  8 </a:t>
            </a:r>
            <a:r>
              <a:rPr lang="fr-CA" sz="3500" dirty="0" smtClean="0">
                <a:solidFill>
                  <a:srgbClr val="00B050"/>
                </a:solidFill>
              </a:rPr>
              <a:t>	</a:t>
            </a:r>
            <a:r>
              <a:rPr lang="fr-CA" sz="3500" dirty="0" smtClean="0">
                <a:solidFill>
                  <a:srgbClr val="00B050"/>
                </a:solidFill>
              </a:rPr>
              <a:t>  </a:t>
            </a:r>
            <a:r>
              <a:rPr lang="fr-CA" sz="3500" dirty="0" smtClean="0">
                <a:solidFill>
                  <a:srgbClr val="00B050"/>
                </a:solidFill>
              </a:rPr>
              <a:t>+ 	  </a:t>
            </a:r>
            <a:r>
              <a:rPr lang="fr-CA" sz="3500" dirty="0" smtClean="0">
                <a:solidFill>
                  <a:srgbClr val="00B050"/>
                </a:solidFill>
              </a:rPr>
              <a:t>  6  = </a:t>
            </a:r>
            <a:r>
              <a:rPr lang="fr-CA" sz="3500" dirty="0" smtClean="0">
                <a:solidFill>
                  <a:srgbClr val="00B050"/>
                </a:solidFill>
              </a:rPr>
              <a:t>14</a:t>
            </a:r>
          </a:p>
          <a:p>
            <a:r>
              <a:rPr lang="fr-CA" sz="3500" dirty="0">
                <a:solidFill>
                  <a:srgbClr val="00B050"/>
                </a:solidFill>
              </a:rPr>
              <a:t>	</a:t>
            </a:r>
            <a:r>
              <a:rPr lang="fr-CA" sz="3500" dirty="0" smtClean="0">
                <a:solidFill>
                  <a:srgbClr val="00B050"/>
                </a:solidFill>
              </a:rPr>
              <a:t>70	  + 	  14  = 84</a:t>
            </a:r>
            <a:endParaRPr lang="en-US" sz="3500" dirty="0">
              <a:solidFill>
                <a:srgbClr val="00B050"/>
              </a:solidFill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1811" y="958100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3098812">
            <a:off x="2924384" y="5644327"/>
            <a:ext cx="1311546" cy="83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8102618">
            <a:off x="2978295" y="5676870"/>
            <a:ext cx="1311546" cy="83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464" y="2099733"/>
            <a:ext cx="8825658" cy="1017936"/>
          </a:xfrm>
        </p:spPr>
        <p:txBody>
          <a:bodyPr/>
          <a:lstStyle/>
          <a:p>
            <a:pPr algn="ctr"/>
            <a:r>
              <a:rPr lang="en-US" sz="60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fin de </a:t>
            </a:r>
            <a:r>
              <a:rPr lang="en-US" sz="60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maths</a:t>
            </a:r>
            <a:r>
              <a:rPr lang="en-US" sz="60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en-US" sz="6000" u="sng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4739" y="3853934"/>
            <a:ext cx="500008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500" dirty="0" smtClean="0">
                <a:solidFill>
                  <a:schemeClr val="accent2"/>
                </a:solidFill>
                <a:hlinkClick r:id="rId4"/>
              </a:rPr>
              <a:t>rebecca.gamble@nbed.nb.ca</a:t>
            </a:r>
            <a:endParaRPr lang="fr-CA" sz="2500" dirty="0" smtClean="0">
              <a:solidFill>
                <a:schemeClr val="accent2"/>
              </a:solidFill>
            </a:endParaRPr>
          </a:p>
          <a:p>
            <a:endParaRPr lang="fr-CA" sz="2500" dirty="0">
              <a:solidFill>
                <a:schemeClr val="accent2"/>
              </a:solidFill>
            </a:endParaRPr>
          </a:p>
          <a:p>
            <a:pPr algn="ctr"/>
            <a:r>
              <a:rPr lang="fr-CA" sz="2500" dirty="0" smtClean="0">
                <a:solidFill>
                  <a:schemeClr val="accent2"/>
                </a:solidFill>
                <a:hlinkClick r:id="rId5"/>
              </a:rPr>
              <a:t>morgan.chopin@nbed.nb.ca</a:t>
            </a:r>
            <a:endParaRPr lang="fr-CA" sz="2500" dirty="0" smtClean="0">
              <a:solidFill>
                <a:schemeClr val="accent2"/>
              </a:solidFill>
            </a:endParaRPr>
          </a:p>
          <a:p>
            <a:endParaRPr lang="en-US" sz="2500" dirty="0">
              <a:solidFill>
                <a:schemeClr val="accent2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8428" y="1181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3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6523" y="1202871"/>
            <a:ext cx="945097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solidFill>
                  <a:schemeClr val="bg1"/>
                </a:solidFill>
              </a:rPr>
              <a:t>Voici</a:t>
            </a:r>
            <a:r>
              <a:rPr lang="en-US" sz="3500" dirty="0" smtClean="0">
                <a:solidFill>
                  <a:schemeClr val="bg1"/>
                </a:solidFill>
              </a:rPr>
              <a:t> un </a:t>
            </a:r>
            <a:r>
              <a:rPr lang="en-US" sz="3500" dirty="0" err="1" smtClean="0">
                <a:solidFill>
                  <a:schemeClr val="bg1"/>
                </a:solidFill>
              </a:rPr>
              <a:t>autre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stratégie</a:t>
            </a:r>
            <a:r>
              <a:rPr lang="en-US" sz="3500" dirty="0" smtClean="0">
                <a:solidFill>
                  <a:schemeClr val="bg1"/>
                </a:solidFill>
              </a:rPr>
              <a:t> que </a:t>
            </a:r>
            <a:r>
              <a:rPr lang="en-US" sz="3500" dirty="0" err="1" smtClean="0">
                <a:solidFill>
                  <a:schemeClr val="bg1"/>
                </a:solidFill>
              </a:rPr>
              <a:t>tu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peux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utiliser</a:t>
            </a:r>
            <a:r>
              <a:rPr lang="en-US" sz="3500" dirty="0" smtClean="0">
                <a:solidFill>
                  <a:schemeClr val="bg1"/>
                </a:solidFill>
              </a:rPr>
              <a:t> pour </a:t>
            </a:r>
            <a:r>
              <a:rPr lang="en-US" sz="3500" dirty="0" err="1" smtClean="0">
                <a:solidFill>
                  <a:schemeClr val="bg1"/>
                </a:solidFill>
              </a:rPr>
              <a:t>l’addition</a:t>
            </a:r>
            <a:r>
              <a:rPr lang="en-US" sz="3500" dirty="0" smtClean="0">
                <a:solidFill>
                  <a:schemeClr val="bg1"/>
                </a:solidFill>
              </a:rPr>
              <a:t>! </a:t>
            </a:r>
            <a:r>
              <a:rPr lang="en-US" sz="3500" dirty="0" err="1" smtClean="0">
                <a:solidFill>
                  <a:schemeClr val="bg1"/>
                </a:solidFill>
              </a:rPr>
              <a:t>C’est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l’addition</a:t>
            </a:r>
            <a:r>
              <a:rPr lang="en-US" sz="3500" dirty="0" smtClean="0">
                <a:solidFill>
                  <a:schemeClr val="bg1"/>
                </a:solidFill>
              </a:rPr>
              <a:t> avec </a:t>
            </a:r>
            <a:r>
              <a:rPr lang="en-US" sz="3500" dirty="0" err="1" smtClean="0">
                <a:solidFill>
                  <a:schemeClr val="bg1"/>
                </a:solidFill>
              </a:rPr>
              <a:t>une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ligne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numérique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ouverte</a:t>
            </a:r>
            <a:r>
              <a:rPr lang="en-US" sz="3500" dirty="0" smtClean="0">
                <a:solidFill>
                  <a:schemeClr val="bg1"/>
                </a:solidFill>
              </a:rPr>
              <a:t>! </a:t>
            </a:r>
            <a:r>
              <a:rPr lang="en-US" sz="3500" dirty="0" err="1" smtClean="0">
                <a:solidFill>
                  <a:schemeClr val="bg1"/>
                </a:solidFill>
              </a:rPr>
              <a:t>C’est</a:t>
            </a:r>
            <a:r>
              <a:rPr lang="en-US" sz="3500" dirty="0" smtClean="0">
                <a:solidFill>
                  <a:schemeClr val="bg1"/>
                </a:solidFill>
              </a:rPr>
              <a:t> quoi </a:t>
            </a:r>
            <a:r>
              <a:rPr lang="en-US" sz="3500" dirty="0" err="1" smtClean="0">
                <a:solidFill>
                  <a:schemeClr val="bg1"/>
                </a:solidFill>
              </a:rPr>
              <a:t>une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ligne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numérique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ouverte</a:t>
            </a:r>
            <a:r>
              <a:rPr lang="en-US" sz="3500" dirty="0" smtClean="0">
                <a:solidFill>
                  <a:schemeClr val="bg1"/>
                </a:solidFill>
              </a:rPr>
              <a:t>? </a:t>
            </a:r>
            <a:r>
              <a:rPr lang="en-US" sz="3500" dirty="0" err="1" smtClean="0">
                <a:solidFill>
                  <a:schemeClr val="bg1"/>
                </a:solidFill>
              </a:rPr>
              <a:t>C’est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vraiment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juste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une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ligne</a:t>
            </a:r>
            <a:r>
              <a:rPr lang="en-US" sz="3500" dirty="0" smtClean="0">
                <a:solidFill>
                  <a:schemeClr val="bg1"/>
                </a:solidFill>
              </a:rPr>
              <a:t>: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4480" y="4876800"/>
            <a:ext cx="865632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0" y="2008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3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9383" y="883155"/>
            <a:ext cx="9450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solidFill>
                  <a:schemeClr val="bg1"/>
                </a:solidFill>
              </a:rPr>
              <a:t>Mais</a:t>
            </a:r>
            <a:r>
              <a:rPr lang="en-US" sz="3500" dirty="0" smtClean="0">
                <a:solidFill>
                  <a:schemeClr val="bg1"/>
                </a:solidFill>
              </a:rPr>
              <a:t>, </a:t>
            </a:r>
            <a:r>
              <a:rPr lang="en-US" sz="3500" dirty="0" err="1" smtClean="0">
                <a:solidFill>
                  <a:schemeClr val="bg1"/>
                </a:solidFill>
              </a:rPr>
              <a:t>c’est</a:t>
            </a:r>
            <a:r>
              <a:rPr lang="en-US" sz="3500" dirty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une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ligne</a:t>
            </a:r>
            <a:r>
              <a:rPr lang="en-US" sz="3500" dirty="0" smtClean="0">
                <a:solidFill>
                  <a:schemeClr val="bg1"/>
                </a:solidFill>
              </a:rPr>
              <a:t> que </a:t>
            </a:r>
            <a:r>
              <a:rPr lang="en-US" sz="3500" dirty="0" err="1" smtClean="0">
                <a:solidFill>
                  <a:schemeClr val="bg1"/>
                </a:solidFill>
              </a:rPr>
              <a:t>tu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peux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l’utiliser</a:t>
            </a:r>
            <a:r>
              <a:rPr lang="en-US" sz="3500" dirty="0" smtClean="0">
                <a:solidFill>
                  <a:schemeClr val="bg1"/>
                </a:solidFill>
              </a:rPr>
              <a:t> pour </a:t>
            </a:r>
            <a:r>
              <a:rPr lang="en-US" sz="3500" dirty="0" err="1" smtClean="0">
                <a:solidFill>
                  <a:schemeClr val="bg1"/>
                </a:solidFill>
              </a:rPr>
              <a:t>t’aider</a:t>
            </a:r>
            <a:r>
              <a:rPr lang="en-US" sz="3500" dirty="0" smtClean="0">
                <a:solidFill>
                  <a:schemeClr val="bg1"/>
                </a:solidFill>
              </a:rPr>
              <a:t> avec </a:t>
            </a:r>
            <a:r>
              <a:rPr lang="en-US" sz="3500" dirty="0" err="1" smtClean="0">
                <a:solidFill>
                  <a:schemeClr val="bg1"/>
                </a:solidFill>
              </a:rPr>
              <a:t>l’addition</a:t>
            </a:r>
            <a:r>
              <a:rPr lang="en-US" sz="3500" dirty="0" smtClean="0">
                <a:solidFill>
                  <a:schemeClr val="bg1"/>
                </a:solidFill>
              </a:rPr>
              <a:t>. </a:t>
            </a:r>
            <a:r>
              <a:rPr lang="en-US" sz="3500" dirty="0" err="1" smtClean="0">
                <a:solidFill>
                  <a:schemeClr val="bg1"/>
                </a:solidFill>
              </a:rPr>
              <a:t>Regarde</a:t>
            </a:r>
            <a:r>
              <a:rPr lang="en-US" sz="3500" dirty="0" smtClean="0">
                <a:solidFill>
                  <a:schemeClr val="bg1"/>
                </a:solidFill>
              </a:rPr>
              <a:t>!</a:t>
            </a:r>
            <a:endParaRPr lang="en-US" sz="35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554480" y="2597242"/>
            <a:ext cx="8656320" cy="3337592"/>
            <a:chOff x="1554480" y="2597242"/>
            <a:chExt cx="8656320" cy="3337592"/>
          </a:xfrm>
        </p:grpSpPr>
        <p:sp>
          <p:nvSpPr>
            <p:cNvPr id="8" name="Rectangle 7"/>
            <p:cNvSpPr/>
            <p:nvPr/>
          </p:nvSpPr>
          <p:spPr>
            <a:xfrm>
              <a:off x="1554480" y="4876800"/>
              <a:ext cx="8656320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074519" y="2597242"/>
              <a:ext cx="59740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4500" dirty="0">
                  <a:solidFill>
                    <a:srgbClr val="FFFF00"/>
                  </a:solidFill>
                </a:rPr>
                <a:t>5</a:t>
              </a:r>
              <a:r>
                <a:rPr lang="fr-CA" sz="4500" dirty="0" smtClean="0">
                  <a:solidFill>
                    <a:srgbClr val="FFFF00"/>
                  </a:solidFill>
                </a:rPr>
                <a:t>4  +  23 =</a:t>
              </a:r>
              <a:endParaRPr lang="en-US" sz="4500" dirty="0">
                <a:solidFill>
                  <a:srgbClr val="FFFF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385061" y="4594860"/>
              <a:ext cx="45719" cy="5867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19300" y="5265420"/>
              <a:ext cx="914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3500" dirty="0" smtClean="0">
                  <a:solidFill>
                    <a:srgbClr val="FFFF00"/>
                  </a:solidFill>
                </a:rPr>
                <a:t>54</a:t>
              </a:r>
              <a:endParaRPr lang="en-US" sz="3500" dirty="0">
                <a:solidFill>
                  <a:srgbClr val="FFFF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53001" y="4629149"/>
              <a:ext cx="45719" cy="5867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634741" y="4594860"/>
              <a:ext cx="45719" cy="5867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 rot="19030318">
              <a:off x="2309876" y="4234747"/>
              <a:ext cx="1467536" cy="1430420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Arc 9"/>
            <p:cNvSpPr/>
            <p:nvPr/>
          </p:nvSpPr>
          <p:spPr>
            <a:xfrm rot="19030318">
              <a:off x="3590036" y="4234747"/>
              <a:ext cx="1467536" cy="1430420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Arc 10"/>
            <p:cNvSpPr/>
            <p:nvPr/>
          </p:nvSpPr>
          <p:spPr>
            <a:xfrm rot="19030318">
              <a:off x="4955217" y="4330699"/>
              <a:ext cx="632368" cy="619648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94518" y="4633726"/>
              <a:ext cx="45719" cy="5867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77884" y="3798246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dirty="0" smtClean="0">
                  <a:solidFill>
                    <a:srgbClr val="FFFF00"/>
                  </a:solidFill>
                </a:rPr>
                <a:t>+ 10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28504" y="3825194"/>
              <a:ext cx="644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dirty="0">
                  <a:solidFill>
                    <a:srgbClr val="FFFF00"/>
                  </a:solidFill>
                </a:rPr>
                <a:t>+ 10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98720" y="3853365"/>
              <a:ext cx="5164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dirty="0">
                  <a:solidFill>
                    <a:srgbClr val="FFFF00"/>
                  </a:solidFill>
                </a:rPr>
                <a:t>+ 3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41965" y="5303892"/>
              <a:ext cx="68159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500" dirty="0" smtClean="0">
                  <a:solidFill>
                    <a:srgbClr val="FFFF00"/>
                  </a:solidFill>
                </a:rPr>
                <a:t>7</a:t>
              </a:r>
              <a:r>
                <a:rPr lang="fr-CA" sz="3500" dirty="0">
                  <a:solidFill>
                    <a:srgbClr val="FFFF00"/>
                  </a:solidFill>
                </a:rPr>
                <a:t>7</a:t>
              </a:r>
              <a:endParaRPr lang="en-US" sz="3500" dirty="0">
                <a:solidFill>
                  <a:srgbClr val="FFFF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56800" y="5271506"/>
              <a:ext cx="68159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500" dirty="0" smtClean="0">
                  <a:solidFill>
                    <a:srgbClr val="FFFF00"/>
                  </a:solidFill>
                </a:rPr>
                <a:t>74</a:t>
              </a:r>
              <a:endParaRPr lang="en-US" sz="3500" dirty="0">
                <a:solidFill>
                  <a:srgbClr val="FFFF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39661" y="5279205"/>
              <a:ext cx="68159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3500" dirty="0" smtClean="0">
                  <a:solidFill>
                    <a:srgbClr val="FFFF00"/>
                  </a:solidFill>
                </a:rPr>
                <a:t>64</a:t>
              </a:r>
              <a:endParaRPr lang="en-US" sz="35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6678" y="1593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4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85098" y="2817710"/>
            <a:ext cx="865632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16579" y="707422"/>
            <a:ext cx="42693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35  +  44 =</a:t>
            </a:r>
            <a:endParaRPr lang="en-US" sz="4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1638" y="2531940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25877" y="3202500"/>
            <a:ext cx="914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35</a:t>
            </a:r>
            <a:endParaRPr lang="en-US" sz="3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59578" y="2566229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41318" y="2531940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19030318">
            <a:off x="2516453" y="2171827"/>
            <a:ext cx="1467536" cy="143042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Arc 13"/>
          <p:cNvSpPr/>
          <p:nvPr/>
        </p:nvSpPr>
        <p:spPr>
          <a:xfrm rot="19030318">
            <a:off x="3796613" y="2171827"/>
            <a:ext cx="1467536" cy="143042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Arc 14"/>
          <p:cNvSpPr/>
          <p:nvPr/>
        </p:nvSpPr>
        <p:spPr>
          <a:xfrm rot="19030318">
            <a:off x="7547549" y="2371905"/>
            <a:ext cx="632368" cy="61964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29089" y="2547199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84461" y="1735326"/>
            <a:ext cx="731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+ 10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35081" y="1762274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+ 10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05489" y="1809024"/>
            <a:ext cx="51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  <a:r>
              <a:rPr lang="fr-C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5644" y="3209557"/>
            <a:ext cx="68159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65</a:t>
            </a:r>
            <a:endParaRPr lang="en-US" sz="3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3377" y="3208586"/>
            <a:ext cx="68159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55</a:t>
            </a:r>
            <a:endParaRPr lang="en-US" sz="3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46238" y="3216285"/>
            <a:ext cx="68159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45</a:t>
            </a:r>
            <a:endParaRPr lang="en-US" sz="3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87780" y="853440"/>
            <a:ext cx="38892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500" u="sng" dirty="0" smtClean="0">
                <a:solidFill>
                  <a:schemeClr val="bg1"/>
                </a:solidFill>
              </a:rPr>
              <a:t>Voici un autre exemple:</a:t>
            </a:r>
            <a:endParaRPr lang="en-US" sz="2500" u="sng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22606" y="5260154"/>
            <a:ext cx="865632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53187" y="4978214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87426" y="5648774"/>
            <a:ext cx="914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35</a:t>
            </a:r>
            <a:endParaRPr lang="en-US" sz="3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21127" y="5012503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552878" y="4995879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rot="19030318">
            <a:off x="2248863" y="4512349"/>
            <a:ext cx="3031018" cy="290378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Arc 32"/>
          <p:cNvSpPr/>
          <p:nvPr/>
        </p:nvSpPr>
        <p:spPr>
          <a:xfrm rot="19030318">
            <a:off x="7707588" y="4784348"/>
            <a:ext cx="632368" cy="61964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48728" y="5003428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48393" y="4139545"/>
            <a:ext cx="731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52444" y="4171873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  <a:r>
              <a:rPr lang="fr-C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765528" y="4383369"/>
            <a:ext cx="51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  <a:r>
              <a:rPr lang="fr-C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53648" y="5628899"/>
            <a:ext cx="68159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79</a:t>
            </a:r>
            <a:endParaRPr lang="en-US" sz="3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26047" y="5628899"/>
            <a:ext cx="68159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55</a:t>
            </a:r>
            <a:endParaRPr lang="en-US" sz="3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212079" y="5611022"/>
            <a:ext cx="68159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75</a:t>
            </a:r>
            <a:endParaRPr lang="en-US" sz="3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498600" y="2588551"/>
            <a:ext cx="45719" cy="5420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173924" y="2553775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19030318">
            <a:off x="5006764" y="2171826"/>
            <a:ext cx="1467536" cy="143042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Arc 44"/>
          <p:cNvSpPr/>
          <p:nvPr/>
        </p:nvSpPr>
        <p:spPr>
          <a:xfrm rot="19030318">
            <a:off x="6153416" y="2181764"/>
            <a:ext cx="1467536" cy="143042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360916" y="1770753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+ 10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540454" y="1771247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+ 10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165004" y="3219703"/>
            <a:ext cx="68159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75</a:t>
            </a:r>
            <a:endParaRPr lang="en-US" sz="3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919588" y="3216594"/>
            <a:ext cx="68159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79</a:t>
            </a:r>
            <a:endParaRPr lang="en-US" sz="3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2" name="Arc 51"/>
          <p:cNvSpPr/>
          <p:nvPr/>
        </p:nvSpPr>
        <p:spPr>
          <a:xfrm rot="19030318">
            <a:off x="4859299" y="4534306"/>
            <a:ext cx="3031018" cy="290378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9125" y="16527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9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1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22606" y="2810316"/>
            <a:ext cx="865632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16579" y="707422"/>
            <a:ext cx="42693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500" dirty="0">
                <a:solidFill>
                  <a:srgbClr val="00B0F0"/>
                </a:solidFill>
              </a:rPr>
              <a:t>2</a:t>
            </a:r>
            <a:r>
              <a:rPr lang="fr-CA" sz="4500" dirty="0" smtClean="0">
                <a:solidFill>
                  <a:srgbClr val="00B0F0"/>
                </a:solidFill>
              </a:rPr>
              <a:t>8  + 36  =</a:t>
            </a:r>
            <a:endParaRPr lang="en-US" sz="4500" dirty="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1638" y="2531940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25877" y="3202500"/>
            <a:ext cx="91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solidFill>
                  <a:srgbClr val="00B0F0"/>
                </a:solidFill>
              </a:rPr>
              <a:t>28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59578" y="2566229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41318" y="2531940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19030318">
            <a:off x="2516453" y="2171827"/>
            <a:ext cx="1467536" cy="143042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Arc 13"/>
          <p:cNvSpPr/>
          <p:nvPr/>
        </p:nvSpPr>
        <p:spPr>
          <a:xfrm rot="19030318">
            <a:off x="3796613" y="2171827"/>
            <a:ext cx="1467536" cy="143042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Arc 14"/>
          <p:cNvSpPr/>
          <p:nvPr/>
        </p:nvSpPr>
        <p:spPr>
          <a:xfrm rot="19030318">
            <a:off x="6267210" y="2400979"/>
            <a:ext cx="632368" cy="61964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29089" y="2547199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84461" y="1735326"/>
            <a:ext cx="731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B0F0"/>
                </a:solidFill>
              </a:rPr>
              <a:t>+ 10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35081" y="1762274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B0F0"/>
                </a:solidFill>
              </a:rPr>
              <a:t>+ 10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86725" y="1786185"/>
            <a:ext cx="51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B0F0"/>
                </a:solidFill>
              </a:rPr>
              <a:t>+ </a:t>
            </a:r>
            <a:r>
              <a:rPr lang="fr-CA" dirty="0" smtClean="0">
                <a:solidFill>
                  <a:srgbClr val="00B0F0"/>
                </a:solidFill>
              </a:rPr>
              <a:t>4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5644" y="3209557"/>
            <a:ext cx="7037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B0F0"/>
                </a:solidFill>
              </a:rPr>
              <a:t>58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3377" y="3208586"/>
            <a:ext cx="6110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>
                <a:solidFill>
                  <a:srgbClr val="00B0F0"/>
                </a:solidFill>
              </a:rPr>
              <a:t>48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46238" y="3216285"/>
            <a:ext cx="6110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>
                <a:solidFill>
                  <a:srgbClr val="00B0F0"/>
                </a:solidFill>
              </a:rPr>
              <a:t>38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87780" y="853440"/>
            <a:ext cx="388920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500" u="sng" dirty="0" smtClean="0">
                <a:solidFill>
                  <a:schemeClr val="bg1"/>
                </a:solidFill>
              </a:rPr>
              <a:t>Voici un autre exemple:</a:t>
            </a:r>
            <a:endParaRPr lang="en-US" sz="2500" u="sng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22606" y="5260154"/>
            <a:ext cx="865632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53187" y="4978214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87426" y="5648774"/>
            <a:ext cx="91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 smtClean="0">
                <a:solidFill>
                  <a:srgbClr val="00B0F0"/>
                </a:solidFill>
              </a:rPr>
              <a:t>28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21127" y="5012503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43795" y="5003428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rot="19030318">
            <a:off x="2248863" y="4512349"/>
            <a:ext cx="3031018" cy="290378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Arc 32"/>
          <p:cNvSpPr/>
          <p:nvPr/>
        </p:nvSpPr>
        <p:spPr>
          <a:xfrm rot="18730503">
            <a:off x="6582953" y="4746809"/>
            <a:ext cx="923865" cy="977327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15661" y="4989643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48393" y="4139545"/>
            <a:ext cx="731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solidFill>
                  <a:srgbClr val="00B0F0"/>
                </a:solidFill>
              </a:rPr>
              <a:t>+ 20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37112" y="4188761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B0F0"/>
                </a:solidFill>
              </a:rPr>
              <a:t>+ 1</a:t>
            </a:r>
            <a:r>
              <a:rPr lang="fr-CA" dirty="0" smtClean="0">
                <a:solidFill>
                  <a:srgbClr val="00B0F0"/>
                </a:solidFill>
              </a:rPr>
              <a:t>0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739206" y="4400604"/>
            <a:ext cx="51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B0F0"/>
                </a:solidFill>
              </a:rPr>
              <a:t>+ 6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20539" y="5606908"/>
            <a:ext cx="6110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>
                <a:solidFill>
                  <a:srgbClr val="00B0F0"/>
                </a:solidFill>
              </a:rPr>
              <a:t>64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26047" y="5628899"/>
            <a:ext cx="6110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>
                <a:solidFill>
                  <a:srgbClr val="00B0F0"/>
                </a:solidFill>
              </a:rPr>
              <a:t>48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83981" y="5639697"/>
            <a:ext cx="6110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>
                <a:solidFill>
                  <a:srgbClr val="00B0F0"/>
                </a:solidFill>
              </a:rPr>
              <a:t>58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89166" y="2574944"/>
            <a:ext cx="45719" cy="5420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403213" y="2566229"/>
            <a:ext cx="45719" cy="5867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19030318">
            <a:off x="5006764" y="2171826"/>
            <a:ext cx="1467536" cy="1430420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Arc 44"/>
          <p:cNvSpPr/>
          <p:nvPr/>
        </p:nvSpPr>
        <p:spPr>
          <a:xfrm rot="19030318">
            <a:off x="6714394" y="2402436"/>
            <a:ext cx="841944" cy="803378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360916" y="1770753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B0F0"/>
                </a:solidFill>
              </a:rPr>
              <a:t>+ 10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76383" y="1786701"/>
            <a:ext cx="51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B0F0"/>
                </a:solidFill>
              </a:rPr>
              <a:t>+ 2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617181" y="3190966"/>
            <a:ext cx="6110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>
                <a:solidFill>
                  <a:srgbClr val="00B0F0"/>
                </a:solidFill>
              </a:rPr>
              <a:t>60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06499" y="3183230"/>
            <a:ext cx="6110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000" dirty="0" smtClean="0">
                <a:solidFill>
                  <a:srgbClr val="00B0F0"/>
                </a:solidFill>
              </a:rPr>
              <a:t>64</a:t>
            </a: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52" name="Arc 51"/>
          <p:cNvSpPr/>
          <p:nvPr/>
        </p:nvSpPr>
        <p:spPr>
          <a:xfrm rot="19030318">
            <a:off x="4752488" y="4644899"/>
            <a:ext cx="1916902" cy="1689666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5244" y="17487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8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36023"/>
            <a:ext cx="8825658" cy="853440"/>
          </a:xfrm>
        </p:spPr>
        <p:txBody>
          <a:bodyPr/>
          <a:lstStyle/>
          <a:p>
            <a:r>
              <a:rPr lang="en-US" sz="42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Centre 1 – </a:t>
            </a:r>
            <a:r>
              <a:rPr lang="en-US" sz="42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Pratique</a:t>
            </a:r>
            <a:r>
              <a:rPr lang="en-US" sz="42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 </a:t>
            </a:r>
            <a:r>
              <a:rPr lang="en-US" sz="42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stratégie</a:t>
            </a:r>
            <a:r>
              <a:rPr lang="en-US" sz="42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en-US" sz="4200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7300" y="1828800"/>
            <a:ext cx="981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chemeClr val="bg1"/>
                </a:solidFill>
              </a:rPr>
              <a:t>Utilise une ligne numérique ouverte pour répondre aux équations suivantes: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2880" y="2429802"/>
            <a:ext cx="2659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 smtClean="0">
                <a:solidFill>
                  <a:srgbClr val="FFFF00"/>
                </a:solidFill>
              </a:rPr>
              <a:t>41  </a:t>
            </a:r>
            <a:r>
              <a:rPr lang="fr-CA" sz="4000" dirty="0">
                <a:solidFill>
                  <a:srgbClr val="FFFF00"/>
                </a:solidFill>
              </a:rPr>
              <a:t>+  </a:t>
            </a:r>
            <a:r>
              <a:rPr lang="fr-CA" sz="4000" dirty="0" smtClean="0">
                <a:solidFill>
                  <a:srgbClr val="FFFF00"/>
                </a:solidFill>
              </a:rPr>
              <a:t>26 </a:t>
            </a:r>
            <a:r>
              <a:rPr lang="fr-CA" sz="4000" dirty="0">
                <a:solidFill>
                  <a:srgbClr val="FFFF00"/>
                </a:solidFill>
              </a:rPr>
              <a:t>=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4966" y="3766634"/>
            <a:ext cx="865632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54966" y="5641154"/>
            <a:ext cx="865632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3526" y="4256633"/>
            <a:ext cx="3037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dirty="0">
                <a:solidFill>
                  <a:schemeClr val="accent2"/>
                </a:solidFill>
              </a:rPr>
              <a:t>3</a:t>
            </a:r>
            <a:r>
              <a:rPr lang="fr-CA" sz="4000" dirty="0" smtClean="0">
                <a:solidFill>
                  <a:schemeClr val="accent2"/>
                </a:solidFill>
              </a:rPr>
              <a:t>3  </a:t>
            </a:r>
            <a:r>
              <a:rPr lang="fr-CA" sz="4000" dirty="0">
                <a:solidFill>
                  <a:schemeClr val="accent2"/>
                </a:solidFill>
              </a:rPr>
              <a:t>+ </a:t>
            </a:r>
            <a:r>
              <a:rPr lang="fr-CA" sz="4000" dirty="0" smtClean="0">
                <a:solidFill>
                  <a:schemeClr val="accent2"/>
                </a:solidFill>
              </a:rPr>
              <a:t>45  </a:t>
            </a:r>
            <a:r>
              <a:rPr lang="fr-CA" sz="4000" dirty="0">
                <a:solidFill>
                  <a:schemeClr val="accent2"/>
                </a:solidFill>
              </a:rPr>
              <a:t>=</a:t>
            </a:r>
            <a:endParaRPr lang="en-US" sz="4000" dirty="0">
              <a:solidFill>
                <a:schemeClr val="accent2"/>
              </a:solidFill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7265" y="12717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4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4906" y="822904"/>
            <a:ext cx="9616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schemeClr val="bg1"/>
                </a:solidFill>
              </a:rPr>
              <a:t>Utilise une ligne numérique ouverte pour répondre aux équations suivantes: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3526" y="1728849"/>
            <a:ext cx="2659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>
                <a:solidFill>
                  <a:srgbClr val="00B0F0"/>
                </a:solidFill>
              </a:rPr>
              <a:t>2</a:t>
            </a:r>
            <a:r>
              <a:rPr lang="fr-CA" sz="4000" dirty="0" smtClean="0">
                <a:solidFill>
                  <a:srgbClr val="00B0F0"/>
                </a:solidFill>
              </a:rPr>
              <a:t>8  </a:t>
            </a:r>
            <a:r>
              <a:rPr lang="fr-CA" sz="4000" dirty="0">
                <a:solidFill>
                  <a:srgbClr val="00B0F0"/>
                </a:solidFill>
              </a:rPr>
              <a:t>+  </a:t>
            </a:r>
            <a:r>
              <a:rPr lang="fr-CA" sz="4000" dirty="0" smtClean="0">
                <a:solidFill>
                  <a:srgbClr val="00B0F0"/>
                </a:solidFill>
              </a:rPr>
              <a:t>35 </a:t>
            </a:r>
            <a:r>
              <a:rPr lang="fr-CA" sz="4000" dirty="0">
                <a:solidFill>
                  <a:srgbClr val="00B0F0"/>
                </a:solidFill>
              </a:rPr>
              <a:t>=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4966" y="3323824"/>
            <a:ext cx="865632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54966" y="5641154"/>
            <a:ext cx="865632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3526" y="3967032"/>
            <a:ext cx="3037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000" dirty="0" smtClean="0">
                <a:solidFill>
                  <a:srgbClr val="00B050"/>
                </a:solidFill>
              </a:rPr>
              <a:t>55  </a:t>
            </a:r>
            <a:r>
              <a:rPr lang="fr-CA" sz="4000" dirty="0">
                <a:solidFill>
                  <a:srgbClr val="00B050"/>
                </a:solidFill>
              </a:rPr>
              <a:t>+ </a:t>
            </a:r>
            <a:r>
              <a:rPr lang="fr-CA" sz="4000" dirty="0" smtClean="0">
                <a:solidFill>
                  <a:srgbClr val="00B050"/>
                </a:solidFill>
              </a:rPr>
              <a:t>29  </a:t>
            </a:r>
            <a:r>
              <a:rPr lang="fr-CA" sz="4000" dirty="0">
                <a:solidFill>
                  <a:srgbClr val="00B050"/>
                </a:solidFill>
              </a:rPr>
              <a:t>=</a:t>
            </a:r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7745" y="1757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36023"/>
            <a:ext cx="9992016" cy="853440"/>
          </a:xfrm>
        </p:spPr>
        <p:txBody>
          <a:bodyPr/>
          <a:lstStyle/>
          <a:p>
            <a:r>
              <a:rPr lang="en-US" sz="36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Centre 2 – </a:t>
            </a:r>
            <a:r>
              <a:rPr lang="en-US" sz="36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Faites</a:t>
            </a:r>
            <a:r>
              <a:rPr lang="en-US" sz="36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des </a:t>
            </a:r>
            <a:r>
              <a:rPr lang="en-US" sz="36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cartes</a:t>
            </a:r>
            <a:r>
              <a:rPr lang="en-US" sz="36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36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soustraction</a:t>
            </a:r>
            <a:r>
              <a:rPr lang="en-US" sz="36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9680" y="1889760"/>
            <a:ext cx="97231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Vous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allez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construire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des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cartes</a:t>
            </a:r>
            <a:r>
              <a:rPr lang="en-US" sz="2800" dirty="0" smtClean="0">
                <a:solidFill>
                  <a:schemeClr val="bg1"/>
                </a:solidFill>
              </a:rPr>
              <a:t> de </a:t>
            </a:r>
            <a:r>
              <a:rPr lang="en-US" sz="2800" dirty="0" err="1" smtClean="0">
                <a:solidFill>
                  <a:schemeClr val="bg1"/>
                </a:solidFill>
              </a:rPr>
              <a:t>soustration</a:t>
            </a:r>
            <a:r>
              <a:rPr lang="en-US" sz="2800" dirty="0" smtClean="0">
                <a:solidFill>
                  <a:schemeClr val="bg1"/>
                </a:solidFill>
              </a:rPr>
              <a:t> pour </a:t>
            </a:r>
            <a:r>
              <a:rPr lang="en-US" sz="2800" dirty="0" err="1" smtClean="0">
                <a:solidFill>
                  <a:schemeClr val="bg1"/>
                </a:solidFill>
              </a:rPr>
              <a:t>pratiquer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toi-même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ou</a:t>
            </a:r>
            <a:r>
              <a:rPr lang="en-US" sz="2800" dirty="0" smtClean="0">
                <a:solidFill>
                  <a:schemeClr val="bg1"/>
                </a:solidFill>
              </a:rPr>
              <a:t> avec un </a:t>
            </a:r>
            <a:r>
              <a:rPr lang="en-US" sz="2800" dirty="0" err="1" smtClean="0">
                <a:solidFill>
                  <a:schemeClr val="bg1"/>
                </a:solidFill>
              </a:rPr>
              <a:t>partenaire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fr-CA" sz="2800" dirty="0" smtClean="0">
                <a:solidFill>
                  <a:schemeClr val="bg1"/>
                </a:solidFill>
              </a:rPr>
              <a:t>à la maison</a:t>
            </a:r>
            <a:r>
              <a:rPr lang="en-US" sz="2800" dirty="0" smtClean="0">
                <a:solidFill>
                  <a:schemeClr val="bg1"/>
                </a:solidFill>
              </a:rPr>
              <a:t>!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sz="3000" dirty="0" err="1" smtClean="0">
                <a:solidFill>
                  <a:schemeClr val="bg1"/>
                </a:solidFill>
              </a:rPr>
              <a:t>Prends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une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feuille</a:t>
            </a:r>
            <a:r>
              <a:rPr lang="en-US" sz="3000" dirty="0" smtClean="0">
                <a:solidFill>
                  <a:schemeClr val="bg1"/>
                </a:solidFill>
              </a:rPr>
              <a:t> de </a:t>
            </a:r>
            <a:r>
              <a:rPr lang="en-US" sz="3000" dirty="0" err="1" smtClean="0">
                <a:solidFill>
                  <a:schemeClr val="bg1"/>
                </a:solidFill>
              </a:rPr>
              <a:t>papier</a:t>
            </a:r>
            <a:r>
              <a:rPr lang="en-US" sz="3000" dirty="0" smtClean="0">
                <a:solidFill>
                  <a:schemeClr val="bg1"/>
                </a:solidFill>
              </a:rPr>
              <a:t>. </a:t>
            </a:r>
          </a:p>
          <a:p>
            <a:pPr marL="514350" indent="-514350">
              <a:buAutoNum type="arabicPeriod"/>
            </a:pPr>
            <a:r>
              <a:rPr lang="en-US" sz="3000" dirty="0" smtClean="0">
                <a:solidFill>
                  <a:schemeClr val="bg1"/>
                </a:solidFill>
              </a:rPr>
              <a:t>Coupe-le </a:t>
            </a:r>
            <a:r>
              <a:rPr lang="en-US" sz="3000" dirty="0" err="1" smtClean="0">
                <a:solidFill>
                  <a:schemeClr val="bg1"/>
                </a:solidFill>
              </a:rPr>
              <a:t>dans</a:t>
            </a:r>
            <a:r>
              <a:rPr lang="en-US" sz="3000" dirty="0" smtClean="0">
                <a:solidFill>
                  <a:schemeClr val="bg1"/>
                </a:solidFill>
              </a:rPr>
              <a:t> des rectangles. </a:t>
            </a:r>
          </a:p>
          <a:p>
            <a:pPr marL="514350" indent="-514350">
              <a:buAutoNum type="arabicPeriod"/>
            </a:pPr>
            <a:r>
              <a:rPr lang="en-US" sz="3000" dirty="0" smtClean="0">
                <a:solidFill>
                  <a:schemeClr val="bg1"/>
                </a:solidFill>
              </a:rPr>
              <a:t>Sur un c</a:t>
            </a:r>
            <a:r>
              <a:rPr lang="fr-CA" sz="3000" dirty="0" smtClean="0">
                <a:solidFill>
                  <a:schemeClr val="bg1"/>
                </a:solidFill>
              </a:rPr>
              <a:t>ôté, écris une soustraction (utilise les nombres plus petit que 20)</a:t>
            </a:r>
          </a:p>
          <a:p>
            <a:endParaRPr lang="fr-CA" sz="3000" dirty="0" smtClean="0">
              <a:solidFill>
                <a:schemeClr val="bg1"/>
              </a:solidFill>
            </a:endParaRPr>
          </a:p>
          <a:p>
            <a:endParaRPr lang="fr-CA" sz="3000" dirty="0" smtClean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0320" y="4869180"/>
            <a:ext cx="2956560" cy="1158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7950" y="5171301"/>
            <a:ext cx="26898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dirty="0" smtClean="0"/>
              <a:t>10 – 8 = 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7848600" y="4869180"/>
            <a:ext cx="2956560" cy="1158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49680" y="4848135"/>
            <a:ext cx="124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B0F0"/>
                </a:solidFill>
              </a:rPr>
              <a:t>Écris une équation sur une côté.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1280" y="4848135"/>
            <a:ext cx="1417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solidFill>
                  <a:srgbClr val="00B0F0"/>
                </a:solidFill>
              </a:rPr>
              <a:t>Écris la réponse sur l’autre côté.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020" y="5171300"/>
            <a:ext cx="1569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dirty="0"/>
              <a:t>2</a:t>
            </a:r>
            <a:endParaRPr lang="en-US" sz="3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5437" y="1791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36023"/>
            <a:ext cx="9992016" cy="853440"/>
          </a:xfrm>
        </p:spPr>
        <p:txBody>
          <a:bodyPr/>
          <a:lstStyle/>
          <a:p>
            <a:r>
              <a:rPr lang="en-US" sz="36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Centre 2 – </a:t>
            </a:r>
            <a:r>
              <a:rPr lang="en-US" sz="36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Faites</a:t>
            </a:r>
            <a:r>
              <a:rPr lang="en-US" sz="36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des </a:t>
            </a:r>
            <a:r>
              <a:rPr lang="en-US" sz="36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cartes</a:t>
            </a:r>
            <a:r>
              <a:rPr lang="en-US" sz="36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3600" u="sng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soustraction</a:t>
            </a:r>
            <a:r>
              <a:rPr lang="en-US" sz="3600" u="sng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8091" y="2002826"/>
            <a:ext cx="97231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dirty="0" smtClean="0">
                <a:solidFill>
                  <a:schemeClr val="bg1"/>
                </a:solidFill>
              </a:rPr>
              <a:t>Voici des idées pour des </a:t>
            </a:r>
            <a:r>
              <a:rPr lang="fr-CA" sz="2500" dirty="0" smtClean="0">
                <a:solidFill>
                  <a:schemeClr val="bg1"/>
                </a:solidFill>
              </a:rPr>
              <a:t>activités </a:t>
            </a:r>
            <a:r>
              <a:rPr lang="fr-CA" sz="2500" dirty="0" smtClean="0">
                <a:solidFill>
                  <a:schemeClr val="bg1"/>
                </a:solidFill>
              </a:rPr>
              <a:t>que vous pouvez </a:t>
            </a:r>
            <a:r>
              <a:rPr lang="fr-CA" sz="2500" dirty="0" smtClean="0">
                <a:solidFill>
                  <a:schemeClr val="bg1"/>
                </a:solidFill>
              </a:rPr>
              <a:t>faire.</a:t>
            </a:r>
          </a:p>
          <a:p>
            <a:endParaRPr lang="fr-CA" sz="25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fr-CA" sz="2500" dirty="0" smtClean="0">
                <a:solidFill>
                  <a:schemeClr val="bg1"/>
                </a:solidFill>
              </a:rPr>
              <a:t>Choisi un temps (1 minute ou 2 minutes, votre choix) Maintenant, voit combien de cartes vous pouvez faire en ce temps. Le lendemain, essaye de faire plus de cartes en ce même temps. (seul ou avec un partenaire)</a:t>
            </a:r>
          </a:p>
          <a:p>
            <a:pPr marL="514350" indent="-514350">
              <a:buAutoNum type="arabicPeriod"/>
            </a:pPr>
            <a:r>
              <a:rPr lang="fr-CA" sz="2500" dirty="0" smtClean="0">
                <a:solidFill>
                  <a:schemeClr val="bg1"/>
                </a:solidFill>
              </a:rPr>
              <a:t>Commence un minuterie (a </a:t>
            </a:r>
            <a:r>
              <a:rPr lang="fr-CA" sz="2500" dirty="0" err="1" smtClean="0">
                <a:solidFill>
                  <a:schemeClr val="bg1"/>
                </a:solidFill>
              </a:rPr>
              <a:t>timer</a:t>
            </a:r>
            <a:r>
              <a:rPr lang="fr-CA" sz="2500" dirty="0" smtClean="0">
                <a:solidFill>
                  <a:schemeClr val="bg1"/>
                </a:solidFill>
              </a:rPr>
              <a:t>) et voit combien de temps ça vous prends de faire toutes les cartes. Peut-être ça vous prends 3 minutes et 45 seconds lundi. Essaye d’aller un peu plus vite mardi! (seul ou avec un partenaire)</a:t>
            </a:r>
          </a:p>
          <a:p>
            <a:pPr marL="514350" indent="-514350">
              <a:buAutoNum type="arabicPeriod"/>
            </a:pPr>
            <a:endParaRPr lang="fr-CA" sz="3000" dirty="0" smtClean="0">
              <a:solidFill>
                <a:schemeClr val="bg1"/>
              </a:solidFill>
            </a:endParaRPr>
          </a:p>
          <a:p>
            <a:endParaRPr lang="fr-CA" sz="3000" dirty="0" smtClean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486208" y="2576146"/>
            <a:ext cx="1095103" cy="576357"/>
            <a:chOff x="2560320" y="4869180"/>
            <a:chExt cx="2956560" cy="1158240"/>
          </a:xfrm>
        </p:grpSpPr>
        <p:sp>
          <p:nvSpPr>
            <p:cNvPr id="5" name="Rectangle 4"/>
            <p:cNvSpPr/>
            <p:nvPr/>
          </p:nvSpPr>
          <p:spPr>
            <a:xfrm>
              <a:off x="2560320" y="4869180"/>
              <a:ext cx="2956560" cy="11582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80153" y="5128414"/>
              <a:ext cx="2328096" cy="577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400" dirty="0" smtClean="0"/>
                <a:t>10 – 8 = </a:t>
              </a:r>
              <a:endParaRPr lang="en-US" sz="14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486208" y="4026013"/>
            <a:ext cx="1095103" cy="495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48899" y="4119775"/>
            <a:ext cx="156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/>
              <a:t>2</a:t>
            </a:r>
            <a:endParaRPr lang="en-US" sz="1400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3648" y="1882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1889</TotalTime>
  <Words>845</Words>
  <Application>Microsoft Office PowerPoint</Application>
  <PresentationFormat>Widescreen</PresentationFormat>
  <Paragraphs>137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Wingdings</vt:lpstr>
      <vt:lpstr>Wingdings 3</vt:lpstr>
      <vt:lpstr>Ion Boardroom</vt:lpstr>
      <vt:lpstr>Les Maths – Semaine 2</vt:lpstr>
      <vt:lpstr>PowerPoint Presentation</vt:lpstr>
      <vt:lpstr>PowerPoint Presentation</vt:lpstr>
      <vt:lpstr>PowerPoint Presentation</vt:lpstr>
      <vt:lpstr>PowerPoint Presentation</vt:lpstr>
      <vt:lpstr>Centre 1 – Pratique la stratégie!</vt:lpstr>
      <vt:lpstr>PowerPoint Presentation</vt:lpstr>
      <vt:lpstr>Centre 2 – Faites des cartes de soustraction!</vt:lpstr>
      <vt:lpstr>Centre 2 – Faites des cartes de soustraction!</vt:lpstr>
      <vt:lpstr>Centre 3 – Égale ou inégale?</vt:lpstr>
      <vt:lpstr>Centre 4 – Plus proche possible a 100! </vt:lpstr>
      <vt:lpstr>Exemple: Voici les 4 cartes que j’ai eu.</vt:lpstr>
      <vt:lpstr>Exemple: (Continue)</vt:lpstr>
      <vt:lpstr>Exemple: (Continue)</vt:lpstr>
      <vt:lpstr>Exemple: (Continue)</vt:lpstr>
      <vt:lpstr>Exemple: (Continue)</vt:lpstr>
      <vt:lpstr>La fin de maths!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Maths – Semaine 2</dc:title>
  <dc:creator>Gamble, Rebecca (ASD-S)</dc:creator>
  <cp:lastModifiedBy>Gamble, Rebecca (ASD-S)</cp:lastModifiedBy>
  <cp:revision>64</cp:revision>
  <dcterms:created xsi:type="dcterms:W3CDTF">2020-04-16T19:01:54Z</dcterms:created>
  <dcterms:modified xsi:type="dcterms:W3CDTF">2020-04-19T16:04:09Z</dcterms:modified>
</cp:coreProperties>
</file>