
<file path=[Content_Types].xml><?xml version="1.0" encoding="utf-8"?>
<Types xmlns="http://schemas.openxmlformats.org/package/2006/content-types">
  <Default Extension="bmp" ContentType="image/bmp"/>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24"/>
  </p:notesMasterIdLst>
  <p:sldIdLst>
    <p:sldId id="256" r:id="rId2"/>
    <p:sldId id="257" r:id="rId3"/>
    <p:sldId id="263" r:id="rId4"/>
    <p:sldId id="265" r:id="rId5"/>
    <p:sldId id="264" r:id="rId6"/>
    <p:sldId id="266" r:id="rId7"/>
    <p:sldId id="268" r:id="rId8"/>
    <p:sldId id="269" r:id="rId9"/>
    <p:sldId id="271" r:id="rId10"/>
    <p:sldId id="275" r:id="rId11"/>
    <p:sldId id="273" r:id="rId12"/>
    <p:sldId id="270" r:id="rId13"/>
    <p:sldId id="284" r:id="rId14"/>
    <p:sldId id="272" r:id="rId15"/>
    <p:sldId id="274" r:id="rId16"/>
    <p:sldId id="276" r:id="rId17"/>
    <p:sldId id="277" r:id="rId18"/>
    <p:sldId id="279" r:id="rId19"/>
    <p:sldId id="278" r:id="rId20"/>
    <p:sldId id="281" r:id="rId21"/>
    <p:sldId id="282" r:id="rId22"/>
    <p:sldId id="28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D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92" autoAdjust="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2FF83-CBE3-4020-A876-39F345AF399B}" type="datetimeFigureOut">
              <a:rPr lang="en-US" smtClean="0"/>
              <a:t>4/26/2020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5EAAD-2DB7-45A9-870D-82B92D01363E}" type="slidenum">
              <a:rPr lang="en-US" smtClean="0"/>
              <a:t>‹#›</a:t>
            </a:fld>
            <a:endParaRPr lang="en-US"/>
          </a:p>
        </p:txBody>
      </p:sp>
    </p:spTree>
    <p:extLst>
      <p:ext uri="{BB962C8B-B14F-4D97-AF65-F5344CB8AC3E}">
        <p14:creationId xmlns:p14="http://schemas.microsoft.com/office/powerpoint/2010/main" val="4968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Mme adore lire les livres</a:t>
            </a:r>
          </a:p>
          <a:p>
            <a:r>
              <a:rPr lang="fr-CA" dirty="0" smtClean="0"/>
              <a:t>Parfait – si il y a un e a la fin ou pas de e a la fin</a:t>
            </a:r>
          </a:p>
          <a:p>
            <a:r>
              <a:rPr lang="fr-CA" dirty="0" smtClean="0"/>
              <a:t>Hier</a:t>
            </a:r>
            <a:r>
              <a:rPr lang="fr-CA" baseline="0" dirty="0" smtClean="0"/>
              <a:t>, j’ai fait un sauce au </a:t>
            </a:r>
            <a:r>
              <a:rPr lang="fr-CA" baseline="0" dirty="0" err="1" smtClean="0"/>
              <a:t>tomatos</a:t>
            </a:r>
            <a:r>
              <a:rPr lang="fr-CA" baseline="0" dirty="0" smtClean="0"/>
              <a:t> et c’était parfait</a:t>
            </a:r>
            <a:endParaRPr lang="en-US" dirty="0"/>
          </a:p>
        </p:txBody>
      </p:sp>
      <p:sp>
        <p:nvSpPr>
          <p:cNvPr id="4" name="Slide Number Placeholder 3"/>
          <p:cNvSpPr>
            <a:spLocks noGrp="1"/>
          </p:cNvSpPr>
          <p:nvPr>
            <p:ph type="sldNum" sz="quarter" idx="10"/>
          </p:nvPr>
        </p:nvSpPr>
        <p:spPr/>
        <p:txBody>
          <a:bodyPr/>
          <a:lstStyle/>
          <a:p>
            <a:fld id="{C005EAAD-2DB7-45A9-870D-82B92D01363E}" type="slidenum">
              <a:rPr lang="en-US" smtClean="0"/>
              <a:t>8</a:t>
            </a:fld>
            <a:endParaRPr lang="en-US"/>
          </a:p>
        </p:txBody>
      </p:sp>
    </p:spTree>
    <p:extLst>
      <p:ext uri="{BB962C8B-B14F-4D97-AF65-F5344CB8AC3E}">
        <p14:creationId xmlns:p14="http://schemas.microsoft.com/office/powerpoint/2010/main" val="147821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D’où </a:t>
            </a:r>
            <a:r>
              <a:rPr lang="fr-CA" dirty="0" err="1" smtClean="0"/>
              <a:t>specifiquement</a:t>
            </a:r>
            <a:r>
              <a:rPr lang="fr-CA" baseline="0" dirty="0" smtClean="0"/>
              <a:t> la </a:t>
            </a:r>
            <a:r>
              <a:rPr lang="fr-CA" baseline="0" dirty="0" err="1" smtClean="0"/>
              <a:t>nourraiture</a:t>
            </a:r>
            <a:r>
              <a:rPr lang="fr-CA" baseline="0" dirty="0" smtClean="0"/>
              <a:t> </a:t>
            </a:r>
            <a:r>
              <a:rPr lang="fr-CA" baseline="0" dirty="0" err="1" smtClean="0"/>
              <a:t>vien</a:t>
            </a:r>
            <a:r>
              <a:rPr lang="fr-CA" baseline="0" dirty="0" smtClean="0"/>
              <a:t> de</a:t>
            </a:r>
            <a:endParaRPr lang="en-US" dirty="0"/>
          </a:p>
        </p:txBody>
      </p:sp>
      <p:sp>
        <p:nvSpPr>
          <p:cNvPr id="4" name="Slide Number Placeholder 3"/>
          <p:cNvSpPr>
            <a:spLocks noGrp="1"/>
          </p:cNvSpPr>
          <p:nvPr>
            <p:ph type="sldNum" sz="quarter" idx="10"/>
          </p:nvPr>
        </p:nvSpPr>
        <p:spPr/>
        <p:txBody>
          <a:bodyPr/>
          <a:lstStyle/>
          <a:p>
            <a:fld id="{C005EAAD-2DB7-45A9-870D-82B92D01363E}" type="slidenum">
              <a:rPr lang="en-US" smtClean="0"/>
              <a:t>9</a:t>
            </a:fld>
            <a:endParaRPr lang="en-US"/>
          </a:p>
        </p:txBody>
      </p:sp>
    </p:spTree>
    <p:extLst>
      <p:ext uri="{BB962C8B-B14F-4D97-AF65-F5344CB8AC3E}">
        <p14:creationId xmlns:p14="http://schemas.microsoft.com/office/powerpoint/2010/main" val="112821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smtClean="0"/>
          </a:p>
        </p:txBody>
      </p:sp>
      <p:sp>
        <p:nvSpPr>
          <p:cNvPr id="4" name="Slide Number Placeholder 3"/>
          <p:cNvSpPr>
            <a:spLocks noGrp="1"/>
          </p:cNvSpPr>
          <p:nvPr>
            <p:ph type="sldNum" sz="quarter" idx="10"/>
          </p:nvPr>
        </p:nvSpPr>
        <p:spPr/>
        <p:txBody>
          <a:bodyPr/>
          <a:lstStyle/>
          <a:p>
            <a:fld id="{C005EAAD-2DB7-45A9-870D-82B92D01363E}" type="slidenum">
              <a:rPr lang="en-US" smtClean="0"/>
              <a:t>11</a:t>
            </a:fld>
            <a:endParaRPr lang="en-US"/>
          </a:p>
        </p:txBody>
      </p:sp>
    </p:spTree>
    <p:extLst>
      <p:ext uri="{BB962C8B-B14F-4D97-AF65-F5344CB8AC3E}">
        <p14:creationId xmlns:p14="http://schemas.microsoft.com/office/powerpoint/2010/main" val="355864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le</a:t>
            </a:r>
            <a:r>
              <a:rPr lang="en-US" baseline="0" dirty="0" smtClean="0"/>
              <a:t> </a:t>
            </a:r>
            <a:r>
              <a:rPr lang="en-US" baseline="0" dirty="0" err="1" smtClean="0"/>
              <a:t>choix</a:t>
            </a:r>
            <a:r>
              <a:rPr lang="en-US" baseline="0" dirty="0" smtClean="0"/>
              <a:t> de ne pas manger les </a:t>
            </a:r>
            <a:r>
              <a:rPr lang="en-US" baseline="0" dirty="0" err="1" smtClean="0"/>
              <a:t>produit</a:t>
            </a:r>
            <a:r>
              <a:rPr lang="en-US" baseline="0" dirty="0" smtClean="0"/>
              <a:t> qui </a:t>
            </a:r>
            <a:r>
              <a:rPr lang="en-US" baseline="0" dirty="0" err="1" smtClean="0"/>
              <a:t>provien</a:t>
            </a:r>
            <a:r>
              <a:rPr lang="en-US" baseline="0" dirty="0" smtClean="0"/>
              <a:t> des </a:t>
            </a:r>
            <a:r>
              <a:rPr lang="en-US" baseline="0" dirty="0" err="1" smtClean="0"/>
              <a:t>animaux</a:t>
            </a:r>
            <a:r>
              <a:rPr lang="en-US" baseline="0" dirty="0" smtClean="0"/>
              <a:t>. </a:t>
            </a:r>
            <a:r>
              <a:rPr lang="en-US" baseline="0" dirty="0" err="1" smtClean="0"/>
              <a:t>Voici</a:t>
            </a:r>
            <a:r>
              <a:rPr lang="en-US" baseline="0" dirty="0" smtClean="0"/>
              <a:t> des examples des </a:t>
            </a:r>
            <a:r>
              <a:rPr lang="en-US" baseline="0" dirty="0" err="1" smtClean="0"/>
              <a:t>produit</a:t>
            </a:r>
            <a:r>
              <a:rPr lang="en-US" baseline="0" dirty="0" smtClean="0"/>
              <a:t> qui </a:t>
            </a:r>
            <a:r>
              <a:rPr lang="en-US" baseline="0" dirty="0" err="1" smtClean="0"/>
              <a:t>provien</a:t>
            </a:r>
            <a:r>
              <a:rPr lang="en-US" baseline="0" dirty="0" smtClean="0"/>
              <a:t> des plants</a:t>
            </a:r>
            <a:endParaRPr lang="en-US" dirty="0"/>
          </a:p>
        </p:txBody>
      </p:sp>
      <p:sp>
        <p:nvSpPr>
          <p:cNvPr id="4" name="Slide Number Placeholder 3"/>
          <p:cNvSpPr>
            <a:spLocks noGrp="1"/>
          </p:cNvSpPr>
          <p:nvPr>
            <p:ph type="sldNum" sz="quarter" idx="10"/>
          </p:nvPr>
        </p:nvSpPr>
        <p:spPr/>
        <p:txBody>
          <a:bodyPr/>
          <a:lstStyle/>
          <a:p>
            <a:fld id="{C005EAAD-2DB7-45A9-870D-82B92D01363E}" type="slidenum">
              <a:rPr lang="en-US" smtClean="0"/>
              <a:t>14</a:t>
            </a:fld>
            <a:endParaRPr lang="en-US"/>
          </a:p>
        </p:txBody>
      </p:sp>
    </p:spTree>
    <p:extLst>
      <p:ext uri="{BB962C8B-B14F-4D97-AF65-F5344CB8AC3E}">
        <p14:creationId xmlns:p14="http://schemas.microsoft.com/office/powerpoint/2010/main" val="418291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Premierement</a:t>
            </a:r>
            <a:r>
              <a:rPr lang="en-US" dirty="0" smtClean="0"/>
              <a:t>-</a:t>
            </a:r>
            <a:r>
              <a:rPr lang="en-US" baseline="0" dirty="0" smtClean="0"/>
              <a:t> </a:t>
            </a:r>
            <a:r>
              <a:rPr lang="en-US" baseline="0" dirty="0" err="1" smtClean="0"/>
              <a:t>choisis</a:t>
            </a:r>
            <a:r>
              <a:rPr lang="en-US" baseline="0" dirty="0" smtClean="0"/>
              <a:t> ta </a:t>
            </a:r>
            <a:r>
              <a:rPr lang="en-US" baseline="0" dirty="0" err="1" smtClean="0"/>
              <a:t>nourriture</a:t>
            </a:r>
            <a:r>
              <a:rPr lang="en-US" baseline="0" dirty="0" smtClean="0"/>
              <a:t>! </a:t>
            </a:r>
            <a:r>
              <a:rPr lang="en-US" baseline="0" dirty="0" err="1" smtClean="0"/>
              <a:t>Choisis</a:t>
            </a:r>
            <a:r>
              <a:rPr lang="en-US" baseline="0" dirty="0" smtClean="0"/>
              <a:t> un </a:t>
            </a:r>
            <a:r>
              <a:rPr lang="en-US" baseline="0" dirty="0" err="1" smtClean="0"/>
              <a:t>nourriture</a:t>
            </a:r>
            <a:r>
              <a:rPr lang="en-US" baseline="0" dirty="0" smtClean="0"/>
              <a:t> </a:t>
            </a:r>
            <a:r>
              <a:rPr lang="en-US" baseline="0" dirty="0" err="1" smtClean="0"/>
              <a:t>ou</a:t>
            </a:r>
            <a:r>
              <a:rPr lang="en-US" baseline="0" dirty="0" smtClean="0"/>
              <a:t> </a:t>
            </a:r>
            <a:r>
              <a:rPr lang="en-US" baseline="0" dirty="0" err="1" smtClean="0"/>
              <a:t>tu</a:t>
            </a:r>
            <a:r>
              <a:rPr lang="en-US" baseline="0" dirty="0" smtClean="0"/>
              <a:t> sais les different </a:t>
            </a:r>
            <a:r>
              <a:rPr lang="en-US" baseline="0" dirty="0" err="1" smtClean="0"/>
              <a:t>etapes</a:t>
            </a:r>
            <a:r>
              <a:rPr lang="en-US" baseline="0" dirty="0" smtClean="0"/>
              <a:t> </a:t>
            </a:r>
          </a:p>
          <a:p>
            <a:r>
              <a:rPr lang="en-US" baseline="0" dirty="0" err="1" smtClean="0"/>
              <a:t>Apres</a:t>
            </a:r>
            <a:r>
              <a:rPr lang="en-US" baseline="0" dirty="0" smtClean="0"/>
              <a:t>, plus </a:t>
            </a:r>
            <a:r>
              <a:rPr lang="en-US" baseline="0" dirty="0" err="1" smtClean="0"/>
              <a:t>tard</a:t>
            </a:r>
            <a:r>
              <a:rPr lang="en-US" baseline="0" dirty="0" smtClean="0"/>
              <a:t>, </a:t>
            </a:r>
            <a:r>
              <a:rPr lang="en-US" baseline="0" dirty="0" err="1" smtClean="0"/>
              <a:t>finalement</a:t>
            </a:r>
            <a:r>
              <a:rPr lang="en-US" baseline="0" dirty="0" smtClean="0"/>
              <a:t> </a:t>
            </a:r>
            <a:r>
              <a:rPr lang="en-US" baseline="0" dirty="0" err="1" smtClean="0"/>
              <a:t>sont</a:t>
            </a:r>
            <a:r>
              <a:rPr lang="en-US" baseline="0" dirty="0" smtClean="0"/>
              <a:t> Presque la meme pour </a:t>
            </a:r>
            <a:r>
              <a:rPr lang="en-US" baseline="0" dirty="0" err="1" smtClean="0"/>
              <a:t>chaque</a:t>
            </a:r>
            <a:r>
              <a:rPr lang="en-US" baseline="0" dirty="0" smtClean="0"/>
              <a:t> </a:t>
            </a:r>
            <a:r>
              <a:rPr lang="en-US" baseline="0" dirty="0" err="1" smtClean="0"/>
              <a:t>nourriture</a:t>
            </a:r>
            <a:endParaRPr lang="en-US" dirty="0"/>
          </a:p>
        </p:txBody>
      </p:sp>
      <p:sp>
        <p:nvSpPr>
          <p:cNvPr id="4" name="Slide Number Placeholder 3"/>
          <p:cNvSpPr>
            <a:spLocks noGrp="1"/>
          </p:cNvSpPr>
          <p:nvPr>
            <p:ph type="sldNum" sz="quarter" idx="10"/>
          </p:nvPr>
        </p:nvSpPr>
        <p:spPr/>
        <p:txBody>
          <a:bodyPr/>
          <a:lstStyle/>
          <a:p>
            <a:fld id="{C005EAAD-2DB7-45A9-870D-82B92D01363E}" type="slidenum">
              <a:rPr lang="en-US" smtClean="0"/>
              <a:t>21</a:t>
            </a:fld>
            <a:endParaRPr lang="en-US"/>
          </a:p>
        </p:txBody>
      </p:sp>
    </p:spTree>
    <p:extLst>
      <p:ext uri="{BB962C8B-B14F-4D97-AF65-F5344CB8AC3E}">
        <p14:creationId xmlns:p14="http://schemas.microsoft.com/office/powerpoint/2010/main" val="3268759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smtClean="0"/>
              <a:t>4/26/2020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642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2598A19-B9D6-4696-A74D-9FEF900C8B6A}" type="datetimeFigureOut">
              <a:rPr lang="en-US" smtClean="0"/>
              <a:t>4/26/2020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52139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A205100-39B0-4914-BBD6-34F267582565}" type="datetimeFigureOut">
              <a:rPr lang="en-US" smtClean="0"/>
              <a:t>4/26/2020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21038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539EF837-FEDB-44F2-8FB5-4F56FC548A33}" type="datetimeFigureOut">
              <a:rPr lang="en-US" smtClean="0"/>
              <a:t>4/26/2020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22611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smtClean="0"/>
              <a:t>4/26/2020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28054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9FBB33F-FEF5-4E73-A5F9-307689FE77C6}" type="datetimeFigureOut">
              <a:rPr lang="en-US" smtClean="0"/>
              <a:t>4/26/2020</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67677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A64B5FA4-F0B8-4D71-BC92-932E3A1502F8}" type="datetimeFigureOut">
              <a:rPr lang="en-US" smtClean="0"/>
              <a:t>4/26/2020</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272266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FD89F80-C2CE-4D6A-80E4-D3515AD92BC6}" type="datetimeFigureOut">
              <a:rPr lang="en-US" smtClean="0"/>
              <a:t>4/26/2020</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2930772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03E4220E-EF40-477E-B84C-637FC7CE78DB}" type="datetimeFigureOut">
              <a:rPr lang="en-US" smtClean="0"/>
              <a:t>4/26/2020</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287825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D0B8D63-E026-4E54-B301-C824E1BD14F3}" type="datetimeFigureOut">
              <a:rPr lang="en-US" smtClean="0"/>
              <a:t>4/26/2020</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363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smtClean="0"/>
              <a:t>4/26/2020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843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6C5516DA-9D86-4E1E-A623-C11F9F74EB59}" type="datetimeFigureOut">
              <a:rPr lang="en-US" smtClean="0"/>
              <a:t>4/26/2020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3625083"/>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audio" Target="../media/media12.m4a"/><Relationship Id="rId16" Type="http://schemas.openxmlformats.org/officeDocument/2006/relationships/image" Target="../media/image30.jpeg"/><Relationship Id="rId1" Type="http://schemas.microsoft.com/office/2007/relationships/media" Target="../media/media12.m4a"/><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4.xml"/><Relationship Id="rId9" Type="http://schemas.openxmlformats.org/officeDocument/2006/relationships/image" Target="../media/image42.jpeg"/><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Semaine</a:t>
            </a:r>
            <a:r>
              <a:rPr lang="en-US" dirty="0" smtClean="0"/>
              <a:t> 3</a:t>
            </a:r>
            <a:endParaRPr lang="en-US" dirty="0"/>
          </a:p>
        </p:txBody>
      </p:sp>
      <p:sp>
        <p:nvSpPr>
          <p:cNvPr id="3" name="Subtitle 2"/>
          <p:cNvSpPr>
            <a:spLocks noGrp="1"/>
          </p:cNvSpPr>
          <p:nvPr>
            <p:ph type="subTitle" idx="1"/>
          </p:nvPr>
        </p:nvSpPr>
        <p:spPr/>
        <p:txBody>
          <a:bodyPr/>
          <a:lstStyle/>
          <a:p>
            <a:r>
              <a:rPr lang="en-US" dirty="0" smtClean="0"/>
              <a:t>Le </a:t>
            </a:r>
            <a:r>
              <a:rPr lang="en-US" dirty="0" err="1" smtClean="0"/>
              <a:t>lundi</a:t>
            </a:r>
            <a:r>
              <a:rPr lang="en-US" dirty="0" smtClean="0"/>
              <a:t> 27 </a:t>
            </a:r>
            <a:r>
              <a:rPr lang="en-US" dirty="0" err="1" smtClean="0"/>
              <a:t>avril</a:t>
            </a:r>
            <a:r>
              <a:rPr lang="en-US" dirty="0" smtClean="0"/>
              <a:t> –le </a:t>
            </a:r>
            <a:r>
              <a:rPr lang="en-US" dirty="0" err="1" smtClean="0"/>
              <a:t>vendredi</a:t>
            </a:r>
            <a:r>
              <a:rPr lang="en-US" dirty="0" smtClean="0"/>
              <a:t> 1 </a:t>
            </a:r>
            <a:r>
              <a:rPr lang="en-US" dirty="0" err="1" smtClean="0"/>
              <a:t>mai</a:t>
            </a:r>
            <a:r>
              <a:rPr lang="en-US" dirty="0" smtClean="0"/>
              <a:t> 2020</a:t>
            </a:r>
            <a:endParaRPr lang="en-US" dirty="0"/>
          </a:p>
        </p:txBody>
      </p:sp>
      <p:pic>
        <p:nvPicPr>
          <p:cNvPr id="2052" name="Picture 4" descr="you peeking out, meekly saying &quot;hey&quot;"/>
          <p:cNvPicPr>
            <a:picLocks noChangeAspect="1" noChangeArrowheads="1"/>
          </p:cNvPicPr>
          <p:nvPr/>
        </p:nvPicPr>
        <p:blipFill rotWithShape="1">
          <a:blip r:embed="rId4">
            <a:extLst>
              <a:ext uri="{28A0092B-C50C-407E-A947-70E740481C1C}">
                <a14:useLocalDpi xmlns:a14="http://schemas.microsoft.com/office/drawing/2010/main" val="0"/>
              </a:ext>
            </a:extLst>
          </a:blip>
          <a:srcRect r="43948"/>
          <a:stretch/>
        </p:blipFill>
        <p:spPr bwMode="auto">
          <a:xfrm>
            <a:off x="0" y="3067050"/>
            <a:ext cx="2124891" cy="379095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5354" y="2963325"/>
            <a:ext cx="766990" cy="766990"/>
          </a:xfrm>
          <a:prstGeom prst="rect">
            <a:avLst/>
          </a:prstGeom>
        </p:spPr>
      </p:pic>
    </p:spTree>
    <p:extLst>
      <p:ext uri="{BB962C8B-B14F-4D97-AF65-F5344CB8AC3E}">
        <p14:creationId xmlns:p14="http://schemas.microsoft.com/office/powerpoint/2010/main" val="3344730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D’où vient ma nourriture</a:t>
            </a:r>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1470341" y="2014194"/>
            <a:ext cx="2547258" cy="696013"/>
          </a:xfrm>
        </p:spPr>
        <p:txBody>
          <a:bodyPr>
            <a:normAutofit fontScale="92500" lnSpcReduction="10000"/>
          </a:bodyPr>
          <a:lstStyle/>
          <a:p>
            <a:pPr marL="0" indent="0" algn="ctr">
              <a:buNone/>
            </a:pPr>
            <a:r>
              <a:rPr lang="en-US" sz="4400" dirty="0" err="1" smtClean="0">
                <a:solidFill>
                  <a:schemeClr val="bg1"/>
                </a:solidFill>
              </a:rPr>
              <a:t>animaux</a:t>
            </a:r>
            <a:endParaRPr lang="en-US" sz="44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E:\Photos-Claudette\11 mai\Fotolia_30422752_M.jpg"/>
          <p:cNvPicPr/>
          <p:nvPr/>
        </p:nvPicPr>
        <p:blipFill>
          <a:blip r:embed="rId4">
            <a:extLst>
              <a:ext uri="{28A0092B-C50C-407E-A947-70E740481C1C}">
                <a14:useLocalDpi xmlns:a14="http://schemas.microsoft.com/office/drawing/2010/main" val="0"/>
              </a:ext>
            </a:extLst>
          </a:blip>
          <a:srcRect/>
          <a:stretch>
            <a:fillRect/>
          </a:stretch>
        </p:blipFill>
        <p:spPr bwMode="auto">
          <a:xfrm>
            <a:off x="14672191" y="12248080"/>
            <a:ext cx="595978" cy="217885"/>
          </a:xfrm>
          <a:prstGeom prst="rect">
            <a:avLst/>
          </a:prstGeom>
          <a:noFill/>
          <a:ln>
            <a:noFill/>
          </a:ln>
        </p:spPr>
      </p:pic>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r>
              <a:rPr lang="en-US" sz="4400" dirty="0" err="1" smtClean="0">
                <a:solidFill>
                  <a:schemeClr val="bg1"/>
                </a:solidFill>
              </a:rPr>
              <a:t>plantes</a:t>
            </a:r>
            <a:endParaRPr lang="en-US" sz="4400" dirty="0">
              <a:solidFill>
                <a:schemeClr val="bg1"/>
              </a:solidFill>
            </a:endParaRPr>
          </a:p>
        </p:txBody>
      </p:sp>
      <p:pic>
        <p:nvPicPr>
          <p:cNvPr id="4098" name="Picture 2" descr="Beginner's Guide to a Plant-Based Diet | Forks Over Kniv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72" y="2710207"/>
            <a:ext cx="3290853" cy="21933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Should I Look for When Buying Whole Grains? - The New York Times"/>
          <p:cNvPicPr>
            <a:picLocks noChangeAspect="1" noChangeArrowheads="1"/>
          </p:cNvPicPr>
          <p:nvPr/>
        </p:nvPicPr>
        <p:blipFill rotWithShape="1">
          <a:blip r:embed="rId6">
            <a:extLst>
              <a:ext uri="{28A0092B-C50C-407E-A947-70E740481C1C}">
                <a14:useLocalDpi xmlns:a14="http://schemas.microsoft.com/office/drawing/2010/main" val="0"/>
              </a:ext>
            </a:extLst>
          </a:blip>
          <a:srcRect l="4985" t="6672" r="6021" b="10423"/>
          <a:stretch/>
        </p:blipFill>
        <p:spPr bwMode="auto">
          <a:xfrm>
            <a:off x="8610659" y="4448175"/>
            <a:ext cx="3343436"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arm Clipart Vector Farm Clipart Farm Animals Clipart | Ets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236" y="2850691"/>
            <a:ext cx="4426384" cy="332367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39054" y="429715"/>
            <a:ext cx="982627" cy="982627"/>
          </a:xfrm>
          <a:prstGeom prst="rect">
            <a:avLst/>
          </a:prstGeom>
        </p:spPr>
      </p:pic>
    </p:spTree>
    <p:extLst>
      <p:ext uri="{BB962C8B-B14F-4D97-AF65-F5344CB8AC3E}">
        <p14:creationId xmlns:p14="http://schemas.microsoft.com/office/powerpoint/2010/main" val="1498018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972" y="-105557"/>
            <a:ext cx="10058400" cy="1371600"/>
          </a:xfrm>
        </p:spPr>
        <p:txBody>
          <a:bodyPr/>
          <a:lstStyle/>
          <a:p>
            <a:r>
              <a:rPr lang="fr-CA" dirty="0" smtClean="0">
                <a:solidFill>
                  <a:schemeClr val="bg1"/>
                </a:solidFill>
              </a:rPr>
              <a:t>D’où vient ma nourriture</a:t>
            </a:r>
            <a:r>
              <a:rPr lang="en-US" dirty="0" smtClean="0">
                <a:solidFill>
                  <a:schemeClr val="bg1"/>
                </a:solidFill>
              </a:rPr>
              <a:t>?</a:t>
            </a:r>
            <a:endParaRPr lang="en-US" dirty="0">
              <a:solidFill>
                <a:schemeClr val="bg1"/>
              </a:solidFill>
            </a:endParaRPr>
          </a:p>
        </p:txBody>
      </p:sp>
      <p:pic>
        <p:nvPicPr>
          <p:cNvPr id="1026" name="Picture 2" descr="Farm Clipart Vector Farm Clipart Farm Animals Clipart | Et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41" y="1103456"/>
            <a:ext cx="3361369" cy="2523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ggie Garden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596" y="1006956"/>
            <a:ext cx="2621188" cy="14843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E:\FOTOLIA\Photos-Claudette\11 mai\Fotolia_2721678_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447" y="4236670"/>
            <a:ext cx="3367163" cy="2216381"/>
          </a:xfrm>
          <a:prstGeom prst="rect">
            <a:avLst/>
          </a:prstGeom>
          <a:noFill/>
          <a:ln>
            <a:noFill/>
          </a:ln>
        </p:spPr>
      </p:pic>
      <p:pic>
        <p:nvPicPr>
          <p:cNvPr id="1030" name="Picture 6" descr="Cartoon Orchard Stock Illustrations – 2,727 Cartoon Orchard Stock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5946" y="1344659"/>
            <a:ext cx="2791889" cy="20415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99014" y="1523407"/>
            <a:ext cx="1962159" cy="923330"/>
          </a:xfrm>
          <a:prstGeom prst="rect">
            <a:avLst/>
          </a:prstGeom>
          <a:noFill/>
        </p:spPr>
        <p:txBody>
          <a:bodyPr wrap="square" rtlCol="0">
            <a:spAutoFit/>
          </a:bodyPr>
          <a:lstStyle/>
          <a:p>
            <a:pPr algn="ctr"/>
            <a:r>
              <a:rPr lang="en-US" b="1" dirty="0" err="1" smtClean="0">
                <a:solidFill>
                  <a:schemeClr val="bg1"/>
                </a:solidFill>
              </a:rPr>
              <a:t>une</a:t>
            </a:r>
            <a:r>
              <a:rPr lang="en-US" b="1" dirty="0" smtClean="0">
                <a:solidFill>
                  <a:schemeClr val="bg1"/>
                </a:solidFill>
              </a:rPr>
              <a:t> </a:t>
            </a:r>
            <a:r>
              <a:rPr lang="en-US" b="1" dirty="0" err="1" smtClean="0">
                <a:solidFill>
                  <a:schemeClr val="bg1"/>
                </a:solidFill>
              </a:rPr>
              <a:t>ferme</a:t>
            </a:r>
            <a:r>
              <a:rPr lang="en-US" b="1" dirty="0" smtClean="0">
                <a:solidFill>
                  <a:schemeClr val="bg1"/>
                </a:solidFill>
              </a:rPr>
              <a:t>:</a:t>
            </a:r>
          </a:p>
          <a:p>
            <a:pPr algn="ctr"/>
            <a:r>
              <a:rPr lang="en-US" dirty="0" err="1" smtClean="0">
                <a:solidFill>
                  <a:schemeClr val="bg1"/>
                </a:solidFill>
              </a:rPr>
              <a:t>viandes</a:t>
            </a:r>
            <a:r>
              <a:rPr lang="en-US" dirty="0" smtClean="0">
                <a:solidFill>
                  <a:schemeClr val="bg1"/>
                </a:solidFill>
              </a:rPr>
              <a:t> et </a:t>
            </a:r>
            <a:r>
              <a:rPr lang="en-US" dirty="0" err="1" smtClean="0">
                <a:solidFill>
                  <a:schemeClr val="bg1"/>
                </a:solidFill>
              </a:rPr>
              <a:t>produit</a:t>
            </a:r>
            <a:r>
              <a:rPr lang="en-US" dirty="0" smtClean="0">
                <a:solidFill>
                  <a:schemeClr val="bg1"/>
                </a:solidFill>
              </a:rPr>
              <a:t> </a:t>
            </a:r>
            <a:r>
              <a:rPr lang="en-US" dirty="0" err="1" smtClean="0">
                <a:solidFill>
                  <a:schemeClr val="bg1"/>
                </a:solidFill>
              </a:rPr>
              <a:t>laitiers</a:t>
            </a:r>
            <a:endParaRPr lang="en-US" dirty="0">
              <a:solidFill>
                <a:schemeClr val="bg1"/>
              </a:solidFill>
            </a:endParaRPr>
          </a:p>
        </p:txBody>
      </p:sp>
      <p:sp>
        <p:nvSpPr>
          <p:cNvPr id="16" name="TextBox 15"/>
          <p:cNvSpPr txBox="1"/>
          <p:nvPr/>
        </p:nvSpPr>
        <p:spPr>
          <a:xfrm>
            <a:off x="6497041" y="2768697"/>
            <a:ext cx="2650084" cy="646331"/>
          </a:xfrm>
          <a:prstGeom prst="rect">
            <a:avLst/>
          </a:prstGeom>
          <a:noFill/>
        </p:spPr>
        <p:txBody>
          <a:bodyPr wrap="none" rtlCol="0">
            <a:spAutoFit/>
          </a:bodyPr>
          <a:lstStyle/>
          <a:p>
            <a:pPr algn="ctr"/>
            <a:r>
              <a:rPr lang="en-US" b="1" dirty="0" smtClean="0">
                <a:solidFill>
                  <a:schemeClr val="bg1"/>
                </a:solidFill>
              </a:rPr>
              <a:t>un </a:t>
            </a:r>
            <a:r>
              <a:rPr lang="en-US" b="1" dirty="0" err="1" smtClean="0">
                <a:solidFill>
                  <a:schemeClr val="bg1"/>
                </a:solidFill>
              </a:rPr>
              <a:t>jardin</a:t>
            </a:r>
            <a:r>
              <a:rPr lang="en-US" b="1" dirty="0" smtClean="0">
                <a:solidFill>
                  <a:schemeClr val="bg1"/>
                </a:solidFill>
              </a:rPr>
              <a:t> et un verger:</a:t>
            </a:r>
          </a:p>
          <a:p>
            <a:pPr algn="ctr"/>
            <a:r>
              <a:rPr lang="en-US" dirty="0" err="1" smtClean="0">
                <a:solidFill>
                  <a:schemeClr val="bg1"/>
                </a:solidFill>
              </a:rPr>
              <a:t>légumes</a:t>
            </a:r>
            <a:r>
              <a:rPr lang="en-US" dirty="0" smtClean="0">
                <a:solidFill>
                  <a:schemeClr val="bg1"/>
                </a:solidFill>
              </a:rPr>
              <a:t> et fruits</a:t>
            </a:r>
            <a:endParaRPr lang="en-US" dirty="0">
              <a:solidFill>
                <a:schemeClr val="bg1"/>
              </a:solidFill>
            </a:endParaRPr>
          </a:p>
        </p:txBody>
      </p:sp>
      <p:sp>
        <p:nvSpPr>
          <p:cNvPr id="17" name="TextBox 16"/>
          <p:cNvSpPr txBox="1"/>
          <p:nvPr/>
        </p:nvSpPr>
        <p:spPr>
          <a:xfrm>
            <a:off x="4179368" y="4873130"/>
            <a:ext cx="1827020" cy="923330"/>
          </a:xfrm>
          <a:prstGeom prst="rect">
            <a:avLst/>
          </a:prstGeom>
          <a:noFill/>
        </p:spPr>
        <p:txBody>
          <a:bodyPr wrap="square" rtlCol="0">
            <a:spAutoFit/>
          </a:bodyPr>
          <a:lstStyle/>
          <a:p>
            <a:pPr algn="ctr"/>
            <a:r>
              <a:rPr lang="en-US" b="1" dirty="0">
                <a:solidFill>
                  <a:schemeClr val="bg1"/>
                </a:solidFill>
              </a:rPr>
              <a:t>d</a:t>
            </a:r>
            <a:r>
              <a:rPr lang="en-US" b="1" dirty="0" smtClean="0">
                <a:solidFill>
                  <a:schemeClr val="bg1"/>
                </a:solidFill>
              </a:rPr>
              <a:t>u </a:t>
            </a:r>
            <a:r>
              <a:rPr lang="en-US" b="1" dirty="0" err="1" smtClean="0">
                <a:solidFill>
                  <a:schemeClr val="bg1"/>
                </a:solidFill>
              </a:rPr>
              <a:t>bl</a:t>
            </a:r>
            <a:r>
              <a:rPr lang="fr-CA" b="1" dirty="0" smtClean="0">
                <a:solidFill>
                  <a:schemeClr val="bg1"/>
                </a:solidFill>
              </a:rPr>
              <a:t>é:</a:t>
            </a:r>
            <a:endParaRPr lang="en-US" b="1" dirty="0" smtClean="0">
              <a:solidFill>
                <a:schemeClr val="bg1"/>
              </a:solidFill>
            </a:endParaRPr>
          </a:p>
          <a:p>
            <a:pPr algn="ctr"/>
            <a:r>
              <a:rPr lang="en-US" dirty="0" smtClean="0">
                <a:solidFill>
                  <a:schemeClr val="bg1"/>
                </a:solidFill>
              </a:rPr>
              <a:t>les </a:t>
            </a:r>
            <a:r>
              <a:rPr lang="en-US" dirty="0" err="1" smtClean="0">
                <a:solidFill>
                  <a:schemeClr val="bg1"/>
                </a:solidFill>
              </a:rPr>
              <a:t>produits</a:t>
            </a:r>
            <a:r>
              <a:rPr lang="en-US" dirty="0" smtClean="0">
                <a:solidFill>
                  <a:schemeClr val="bg1"/>
                </a:solidFill>
              </a:rPr>
              <a:t> c</a:t>
            </a:r>
            <a:r>
              <a:rPr lang="fr-CA" dirty="0" err="1" smtClean="0">
                <a:solidFill>
                  <a:schemeClr val="bg1"/>
                </a:solidFill>
              </a:rPr>
              <a:t>éréaliers</a:t>
            </a:r>
            <a:endParaRPr lang="en-US" dirty="0">
              <a:solidFill>
                <a:schemeClr val="bg1"/>
              </a:solidFill>
            </a:endParaRPr>
          </a:p>
        </p:txBody>
      </p:sp>
      <p:cxnSp>
        <p:nvCxnSpPr>
          <p:cNvPr id="12" name="Straight Connector 11"/>
          <p:cNvCxnSpPr/>
          <p:nvPr/>
        </p:nvCxnSpPr>
        <p:spPr>
          <a:xfrm>
            <a:off x="6110146" y="1053490"/>
            <a:ext cx="0" cy="58045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3692436"/>
            <a:ext cx="12192000" cy="34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E:\Photos-Claudette\11 mai\Fotolia_149800209_M.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886" y="4236669"/>
            <a:ext cx="3058879" cy="2146713"/>
          </a:xfrm>
          <a:prstGeom prst="rect">
            <a:avLst/>
          </a:prstGeom>
          <a:noFill/>
          <a:ln>
            <a:noFill/>
          </a:ln>
        </p:spPr>
      </p:pic>
      <p:sp>
        <p:nvSpPr>
          <p:cNvPr id="22" name="TextBox 21"/>
          <p:cNvSpPr txBox="1"/>
          <p:nvPr/>
        </p:nvSpPr>
        <p:spPr>
          <a:xfrm>
            <a:off x="10065811" y="4720730"/>
            <a:ext cx="1827020" cy="1200329"/>
          </a:xfrm>
          <a:prstGeom prst="rect">
            <a:avLst/>
          </a:prstGeom>
          <a:noFill/>
        </p:spPr>
        <p:txBody>
          <a:bodyPr wrap="square" rtlCol="0">
            <a:spAutoFit/>
          </a:bodyPr>
          <a:lstStyle/>
          <a:p>
            <a:pPr algn="ctr"/>
            <a:r>
              <a:rPr lang="en-US" b="1" dirty="0" err="1" smtClean="0">
                <a:solidFill>
                  <a:schemeClr val="bg1"/>
                </a:solidFill>
              </a:rPr>
              <a:t>L’océan</a:t>
            </a:r>
            <a:r>
              <a:rPr lang="fr-CA" b="1" dirty="0" smtClean="0">
                <a:solidFill>
                  <a:schemeClr val="bg1"/>
                </a:solidFill>
              </a:rPr>
              <a:t>:</a:t>
            </a:r>
            <a:endParaRPr lang="en-US" b="1" dirty="0" smtClean="0">
              <a:solidFill>
                <a:schemeClr val="bg1"/>
              </a:solidFill>
            </a:endParaRPr>
          </a:p>
          <a:p>
            <a:pPr algn="ctr"/>
            <a:r>
              <a:rPr lang="en-US" dirty="0" smtClean="0">
                <a:solidFill>
                  <a:schemeClr val="bg1"/>
                </a:solidFill>
              </a:rPr>
              <a:t>les </a:t>
            </a:r>
            <a:r>
              <a:rPr lang="fr-CA" dirty="0" smtClean="0">
                <a:solidFill>
                  <a:schemeClr val="bg1"/>
                </a:solidFill>
              </a:rPr>
              <a:t>poissons, et les fruits de mer</a:t>
            </a:r>
            <a:endParaRPr lang="en-US" dirty="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87331" y="198800"/>
            <a:ext cx="1031597" cy="1031597"/>
          </a:xfrm>
          <a:prstGeom prst="rect">
            <a:avLst/>
          </a:prstGeom>
        </p:spPr>
      </p:pic>
    </p:spTree>
    <p:extLst>
      <p:ext uri="{BB962C8B-B14F-4D97-AF65-F5344CB8AC3E}">
        <p14:creationId xmlns:p14="http://schemas.microsoft.com/office/powerpoint/2010/main" val="2566986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4549" y="0"/>
            <a:ext cx="10058400" cy="1371600"/>
          </a:xfrm>
        </p:spPr>
        <p:txBody>
          <a:bodyPr/>
          <a:lstStyle/>
          <a:p>
            <a:pPr algn="ctr"/>
            <a:r>
              <a:rPr lang="fr-CA" dirty="0" smtClean="0">
                <a:solidFill>
                  <a:schemeClr val="bg1"/>
                </a:solidFill>
              </a:rPr>
              <a:t>Une ferme:</a:t>
            </a:r>
            <a:endParaRPr lang="en-US" dirty="0">
              <a:solidFill>
                <a:schemeClr val="bg1"/>
              </a:solidFill>
            </a:endParaRPr>
          </a:p>
        </p:txBody>
      </p:sp>
      <p:pic>
        <p:nvPicPr>
          <p:cNvPr id="2050" name="Picture 2" descr="cow clipart | Cow 11 clip art - vector clip art online, royalt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62" y="1360284"/>
            <a:ext cx="1551304" cy="1233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hicken Images Free, Download Free Clip Art, Free Clip Art 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428" y="1168854"/>
            <a:ext cx="1389184" cy="17138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at Clip Art | Goat art, Goat picture, Cute goats"/>
          <p:cNvPicPr>
            <a:picLocks noChangeAspect="1" noChangeArrowheads="1"/>
          </p:cNvPicPr>
          <p:nvPr/>
        </p:nvPicPr>
        <p:blipFill rotWithShape="1">
          <a:blip r:embed="rId6">
            <a:extLst>
              <a:ext uri="{28A0092B-C50C-407E-A947-70E740481C1C}">
                <a14:useLocalDpi xmlns:a14="http://schemas.microsoft.com/office/drawing/2010/main" val="0"/>
              </a:ext>
            </a:extLst>
          </a:blip>
          <a:srcRect b="13943"/>
          <a:stretch/>
        </p:blipFill>
        <p:spPr bwMode="auto">
          <a:xfrm>
            <a:off x="3918319" y="1272635"/>
            <a:ext cx="1884084" cy="14073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g Clipart - Clip Art Pictures - Graphics - Illustr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9881" y="1272635"/>
            <a:ext cx="20002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lipart glasses milk, Clipart glasses milk Transparent FREE for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316" y="2645381"/>
            <a:ext cx="655200" cy="8539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Photos-Claudette\Fotolia_23556522_Subscription_Monthly_M.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4906" y="2754975"/>
            <a:ext cx="807720" cy="1198880"/>
          </a:xfrm>
          <a:prstGeom prst="rect">
            <a:avLst/>
          </a:prstGeom>
          <a:noFill/>
          <a:ln>
            <a:noFill/>
          </a:ln>
        </p:spPr>
      </p:pic>
      <p:pic>
        <p:nvPicPr>
          <p:cNvPr id="16" name="Picture 15" descr="E:\Photos-Claudette\Fotolia_32694289_XS.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7129" y="3551101"/>
            <a:ext cx="1143000" cy="1035050"/>
          </a:xfrm>
          <a:prstGeom prst="rect">
            <a:avLst/>
          </a:prstGeom>
          <a:noFill/>
          <a:ln>
            <a:noFill/>
          </a:ln>
        </p:spPr>
      </p:pic>
      <p:pic>
        <p:nvPicPr>
          <p:cNvPr id="17" name="Picture 16" descr="E:\Photos-Claudette\11 mai\Fotolia_76181301_M.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4746" y="3976946"/>
            <a:ext cx="719228" cy="1191484"/>
          </a:xfrm>
          <a:prstGeom prst="rect">
            <a:avLst/>
          </a:prstGeom>
          <a:noFill/>
          <a:ln>
            <a:noFill/>
          </a:ln>
        </p:spPr>
      </p:pic>
      <p:pic>
        <p:nvPicPr>
          <p:cNvPr id="18" name="Picture 17" descr="E:\Photos-Claudette\11 mai\Fotolia_3221231_M.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7075" y="5481683"/>
            <a:ext cx="834390" cy="1247140"/>
          </a:xfrm>
          <a:prstGeom prst="rect">
            <a:avLst/>
          </a:prstGeom>
          <a:noFill/>
          <a:ln>
            <a:noFill/>
          </a:ln>
        </p:spPr>
      </p:pic>
      <p:pic>
        <p:nvPicPr>
          <p:cNvPr id="19" name="Picture 14" descr="Clipart glasses milk, Clipart glasses milk Transparent FREE for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6114" y="3001667"/>
            <a:ext cx="655200" cy="85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E:\Photos-Claudette\Fotolia_32694289_XS.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0361" y="3428621"/>
            <a:ext cx="1143000" cy="1035050"/>
          </a:xfrm>
          <a:prstGeom prst="rect">
            <a:avLst/>
          </a:prstGeom>
          <a:noFill/>
          <a:ln>
            <a:noFill/>
          </a:ln>
        </p:spPr>
      </p:pic>
      <p:pic>
        <p:nvPicPr>
          <p:cNvPr id="2066" name="Picture 18" descr="Scrambled Eggs Chicken Egg White PNG, Clipart, Animals, Chicken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824" y="3257349"/>
            <a:ext cx="1506951" cy="11964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Photos-Claudette\11 mai\Fotolia_150877_M.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0316" y="4633323"/>
            <a:ext cx="1468459" cy="1010235"/>
          </a:xfrm>
          <a:prstGeom prst="rect">
            <a:avLst/>
          </a:prstGeom>
          <a:noFill/>
          <a:ln>
            <a:noFill/>
          </a:ln>
        </p:spPr>
      </p:pic>
      <p:pic>
        <p:nvPicPr>
          <p:cNvPr id="25" name="Picture 24" descr="E:\Photos-Claudette\11 mai\Fotolia_21039883_M.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4210" y="4686028"/>
            <a:ext cx="1245162" cy="857653"/>
          </a:xfrm>
          <a:prstGeom prst="rect">
            <a:avLst/>
          </a:prstGeom>
          <a:noFill/>
          <a:ln>
            <a:noFill/>
          </a:ln>
        </p:spPr>
      </p:pic>
      <p:pic>
        <p:nvPicPr>
          <p:cNvPr id="26" name="Picture 25" descr="E:\Photos-Claudette\11 mai\Fotolia_55126615_M.jp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4210" y="5643558"/>
            <a:ext cx="1339459" cy="948831"/>
          </a:xfrm>
          <a:prstGeom prst="rect">
            <a:avLst/>
          </a:prstGeom>
          <a:noFill/>
          <a:ln>
            <a:noFill/>
          </a:ln>
        </p:spPr>
      </p:pic>
      <p:pic>
        <p:nvPicPr>
          <p:cNvPr id="27" name="Picture 26" descr="E:\Photos-Claudette\11 mai\Fotolia_132877465_M.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59183" y="3257349"/>
            <a:ext cx="1360170" cy="906780"/>
          </a:xfrm>
          <a:prstGeom prst="rect">
            <a:avLst/>
          </a:prstGeom>
          <a:noFill/>
          <a:ln>
            <a:noFill/>
          </a:ln>
        </p:spPr>
      </p:pic>
      <p:pic>
        <p:nvPicPr>
          <p:cNvPr id="28" name="Picture 27" descr="E:\Photos-Claudette\11 mai\Fotolia_177643673_M.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95378" y="4322808"/>
            <a:ext cx="1287780" cy="1158875"/>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839268" y="125173"/>
            <a:ext cx="1121253" cy="1121253"/>
          </a:xfrm>
          <a:prstGeom prst="rect">
            <a:avLst/>
          </a:prstGeom>
        </p:spPr>
      </p:pic>
    </p:spTree>
    <p:extLst>
      <p:ext uri="{BB962C8B-B14F-4D97-AF65-F5344CB8AC3E}">
        <p14:creationId xmlns:p14="http://schemas.microsoft.com/office/powerpoint/2010/main" val="1555938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4549" y="0"/>
            <a:ext cx="10058400" cy="1371600"/>
          </a:xfrm>
        </p:spPr>
        <p:txBody>
          <a:bodyPr/>
          <a:lstStyle/>
          <a:p>
            <a:pPr algn="ctr"/>
            <a:r>
              <a:rPr lang="fr-CA" dirty="0" smtClean="0">
                <a:solidFill>
                  <a:schemeClr val="bg1"/>
                </a:solidFill>
              </a:rPr>
              <a:t>Produits céréalier:</a:t>
            </a:r>
            <a:endParaRPr lang="en-US" dirty="0">
              <a:solidFill>
                <a:schemeClr val="bg1"/>
              </a:solidFill>
            </a:endParaRPr>
          </a:p>
        </p:txBody>
      </p:sp>
      <p:pic>
        <p:nvPicPr>
          <p:cNvPr id="1026" name="Picture 2" descr="Soft White Bread Recipe: easy to make &amp; so fluffy! -Baking a Mo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1149350"/>
            <a:ext cx="2339975" cy="2339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 Barilla Pasta, Penne, 16 Ounce (Pack of 8) : Grocer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926" y="4067175"/>
            <a:ext cx="2290763" cy="2290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made Flour Tortillas - Cooking Class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695" y="1152525"/>
            <a:ext cx="20129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eerios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4526" y="3776662"/>
            <a:ext cx="2381250" cy="26860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E:\FOTOLIA\Photos-Claudette\11 mai\Fotolia_35658386_M.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5414" y="1263252"/>
            <a:ext cx="2600960" cy="192405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08617" y="198437"/>
            <a:ext cx="792163" cy="792163"/>
          </a:xfrm>
          <a:prstGeom prst="rect">
            <a:avLst/>
          </a:prstGeom>
        </p:spPr>
      </p:pic>
    </p:spTree>
    <p:extLst>
      <p:ext uri="{BB962C8B-B14F-4D97-AF65-F5344CB8AC3E}">
        <p14:creationId xmlns:p14="http://schemas.microsoft.com/office/powerpoint/2010/main" val="1990317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Les autres choix:</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74" name="Picture 2" descr="Activists should embrace allies in the move to plant-based me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38" y="1964139"/>
            <a:ext cx="2820667" cy="19206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plant-based meat? Here are our top 10 product pi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38" y="4352682"/>
            <a:ext cx="2829919" cy="20663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ealthy Chicken Nuggets Plant-Based | Food Network Healthy Eat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515" y="1816855"/>
            <a:ext cx="2535827" cy="25358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ite Hill - Cream Cheese Alternat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791" y="1816855"/>
            <a:ext cx="2670151" cy="130493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LEARANCE - Black Sheep Herbed Vozzeralla - 280g – VeganSupply.ca"/>
          <p:cNvPicPr>
            <a:picLocks noChangeAspect="1" noChangeArrowheads="1"/>
          </p:cNvPicPr>
          <p:nvPr/>
        </p:nvPicPr>
        <p:blipFill rotWithShape="1">
          <a:blip r:embed="rId9">
            <a:extLst>
              <a:ext uri="{28A0092B-C50C-407E-A947-70E740481C1C}">
                <a14:useLocalDpi xmlns:a14="http://schemas.microsoft.com/office/drawing/2010/main" val="0"/>
              </a:ext>
            </a:extLst>
          </a:blip>
          <a:srcRect l="12731" t="6090" r="6765" b="10136"/>
          <a:stretch/>
        </p:blipFill>
        <p:spPr bwMode="auto">
          <a:xfrm>
            <a:off x="8994822" y="302208"/>
            <a:ext cx="2519952" cy="262223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Original Almondmilk | Sil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970" y="3371147"/>
            <a:ext cx="2548349" cy="31032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9 Healthy Ice Cream Brands You'll Devour With Zero Regre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9847" y="3264833"/>
            <a:ext cx="2595013" cy="295496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What Is Tofu, and Is It Good for You?"/>
          <p:cNvPicPr>
            <a:picLocks noChangeAspect="1" noChangeArrowheads="1"/>
          </p:cNvPicPr>
          <p:nvPr/>
        </p:nvPicPr>
        <p:blipFill rotWithShape="1">
          <a:blip r:embed="rId12">
            <a:extLst>
              <a:ext uri="{28A0092B-C50C-407E-A947-70E740481C1C}">
                <a14:useLocalDpi xmlns:a14="http://schemas.microsoft.com/office/drawing/2010/main" val="0"/>
              </a:ext>
            </a:extLst>
          </a:blip>
          <a:srcRect l="22925" r="2110"/>
          <a:stretch/>
        </p:blipFill>
        <p:spPr bwMode="auto">
          <a:xfrm>
            <a:off x="4833937" y="4602043"/>
            <a:ext cx="2220686" cy="154305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Organic Sprouted Super Firm Tofu | Nasoy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8423" y="4474086"/>
            <a:ext cx="1466548" cy="183139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340384" y="549758"/>
            <a:ext cx="803491" cy="803491"/>
          </a:xfrm>
          <a:prstGeom prst="rect">
            <a:avLst/>
          </a:prstGeom>
        </p:spPr>
      </p:pic>
    </p:spTree>
    <p:extLst>
      <p:ext uri="{BB962C8B-B14F-4D97-AF65-F5344CB8AC3E}">
        <p14:creationId xmlns:p14="http://schemas.microsoft.com/office/powerpoint/2010/main" val="944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143" y="182880"/>
            <a:ext cx="10472057" cy="1831314"/>
          </a:xfrm>
        </p:spPr>
        <p:txBody>
          <a:bodyPr>
            <a:normAutofit/>
          </a:bodyPr>
          <a:lstStyle/>
          <a:p>
            <a:r>
              <a:rPr lang="fr-CA" dirty="0" smtClean="0">
                <a:solidFill>
                  <a:schemeClr val="bg1"/>
                </a:solidFill>
              </a:rPr>
              <a:t>Un jeu de correspondance!! (a </a:t>
            </a:r>
            <a:r>
              <a:rPr lang="fr-CA" dirty="0" err="1" smtClean="0">
                <a:solidFill>
                  <a:schemeClr val="bg1"/>
                </a:solidFill>
              </a:rPr>
              <a:t>matching</a:t>
            </a:r>
            <a:r>
              <a:rPr lang="fr-CA" dirty="0" smtClean="0">
                <a:solidFill>
                  <a:schemeClr val="bg1"/>
                </a:solidFill>
              </a:rPr>
              <a:t> </a:t>
            </a:r>
            <a:r>
              <a:rPr lang="fr-CA" dirty="0" err="1" smtClean="0">
                <a:solidFill>
                  <a:schemeClr val="bg1"/>
                </a:solidFill>
              </a:rPr>
              <a:t>game</a:t>
            </a:r>
            <a:r>
              <a:rPr lang="fr-CA" dirty="0" smtClean="0">
                <a:solidFill>
                  <a:schemeClr val="bg1"/>
                </a:solidFill>
              </a:rPr>
              <a:t>)</a:t>
            </a:r>
            <a:endParaRPr lang="en-US" dirty="0">
              <a:solidFill>
                <a:schemeClr val="bg1"/>
              </a:solidFill>
            </a:endParaRPr>
          </a:p>
        </p:txBody>
      </p:sp>
      <p:cxnSp>
        <p:nvCxnSpPr>
          <p:cNvPr id="5" name="Straight Connector 4"/>
          <p:cNvCxnSpPr/>
          <p:nvPr/>
        </p:nvCxnSpPr>
        <p:spPr>
          <a:xfrm>
            <a:off x="0" y="1805396"/>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287868" y="2103120"/>
            <a:ext cx="10837332" cy="3931920"/>
          </a:xfrm>
        </p:spPr>
        <p:txBody>
          <a:bodyPr>
            <a:normAutofit/>
          </a:bodyPr>
          <a:lstStyle/>
          <a:p>
            <a:pPr marL="0" indent="0">
              <a:buNone/>
            </a:pPr>
            <a:r>
              <a:rPr lang="fr-CA" sz="2400" dirty="0" smtClean="0">
                <a:solidFill>
                  <a:schemeClr val="bg1"/>
                </a:solidFill>
              </a:rPr>
              <a:t>Aller a “la </a:t>
            </a:r>
            <a:r>
              <a:rPr lang="fr-CA" sz="2400" dirty="0" err="1" smtClean="0">
                <a:solidFill>
                  <a:schemeClr val="bg1"/>
                </a:solidFill>
              </a:rPr>
              <a:t>consummation</a:t>
            </a:r>
            <a:r>
              <a:rPr lang="fr-CA" sz="2400" dirty="0" smtClean="0">
                <a:solidFill>
                  <a:schemeClr val="bg1"/>
                </a:solidFill>
              </a:rPr>
              <a:t>” en dessous de notre “les thèmes” section de notre site web pour trouver un jeu de correspondance. Peux-tu identifier d’où viennent les différents nourritures?</a:t>
            </a:r>
          </a:p>
          <a:p>
            <a:pPr marL="0" indent="0">
              <a:buNone/>
            </a:pPr>
            <a:endParaRPr lang="en-US" sz="2400" dirty="0">
              <a:solidFill>
                <a:schemeClr val="bg1"/>
              </a:solidFill>
            </a:endParaRPr>
          </a:p>
          <a:p>
            <a:pPr marL="0" indent="0">
              <a:buNone/>
            </a:pPr>
            <a:r>
              <a:rPr lang="en-US" sz="2400" dirty="0" smtClean="0">
                <a:solidFill>
                  <a:schemeClr val="bg1"/>
                </a:solidFill>
              </a:rPr>
              <a:t>Go to the “la consummation” under our “les </a:t>
            </a:r>
            <a:r>
              <a:rPr lang="en-US" sz="2400" dirty="0" err="1" smtClean="0">
                <a:solidFill>
                  <a:schemeClr val="bg1"/>
                </a:solidFill>
              </a:rPr>
              <a:t>th</a:t>
            </a:r>
            <a:r>
              <a:rPr lang="fr-CA" sz="2400" dirty="0">
                <a:solidFill>
                  <a:schemeClr val="bg1"/>
                </a:solidFill>
              </a:rPr>
              <a:t>è</a:t>
            </a:r>
            <a:r>
              <a:rPr lang="en-US" sz="2400" dirty="0" err="1" smtClean="0">
                <a:solidFill>
                  <a:schemeClr val="bg1"/>
                </a:solidFill>
              </a:rPr>
              <a:t>mes</a:t>
            </a:r>
            <a:r>
              <a:rPr lang="en-US" sz="2400" dirty="0" smtClean="0">
                <a:solidFill>
                  <a:schemeClr val="bg1"/>
                </a:solidFill>
              </a:rPr>
              <a:t>” tab on our website to find a matching game. Can you match the food item to where it came from?</a:t>
            </a:r>
            <a:endParaRPr lang="en-US" sz="2400" dirty="0">
              <a:solidFill>
                <a:schemeClr val="bg1"/>
              </a:solidFill>
            </a:endParaRPr>
          </a:p>
        </p:txBody>
      </p:sp>
      <p:pic>
        <p:nvPicPr>
          <p:cNvPr id="5122" name="Picture 2" descr="Bitmoji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48" y="4069080"/>
            <a:ext cx="2878667" cy="287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7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Vidéo:</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sp>
        <p:nvSpPr>
          <p:cNvPr id="7" name="TextBox 6"/>
          <p:cNvSpPr txBox="1"/>
          <p:nvPr/>
        </p:nvSpPr>
        <p:spPr>
          <a:xfrm>
            <a:off x="797199" y="2034700"/>
            <a:ext cx="9766300" cy="954107"/>
          </a:xfrm>
          <a:prstGeom prst="rect">
            <a:avLst/>
          </a:prstGeom>
          <a:noFill/>
        </p:spPr>
        <p:txBody>
          <a:bodyPr wrap="square" rtlCol="0">
            <a:spAutoFit/>
          </a:bodyPr>
          <a:lstStyle/>
          <a:p>
            <a:r>
              <a:rPr lang="en-US" sz="2800" dirty="0" err="1">
                <a:solidFill>
                  <a:schemeClr val="bg1"/>
                </a:solidFill>
              </a:rPr>
              <a:t>A</a:t>
            </a:r>
            <a:r>
              <a:rPr lang="en-US" sz="2800" dirty="0" err="1" smtClean="0">
                <a:solidFill>
                  <a:schemeClr val="bg1"/>
                </a:solidFill>
              </a:rPr>
              <a:t>ller</a:t>
            </a:r>
            <a:r>
              <a:rPr lang="en-US" sz="2800" dirty="0" smtClean="0">
                <a:solidFill>
                  <a:schemeClr val="bg1"/>
                </a:solidFill>
              </a:rPr>
              <a:t> </a:t>
            </a:r>
            <a:r>
              <a:rPr lang="en-US" sz="2800" dirty="0" err="1" smtClean="0">
                <a:solidFill>
                  <a:schemeClr val="bg1"/>
                </a:solidFill>
              </a:rPr>
              <a:t>dans</a:t>
            </a:r>
            <a:r>
              <a:rPr lang="en-US" sz="2800" dirty="0" smtClean="0">
                <a:solidFill>
                  <a:schemeClr val="bg1"/>
                </a:solidFill>
              </a:rPr>
              <a:t> la </a:t>
            </a:r>
            <a:r>
              <a:rPr lang="en-US" sz="2800" dirty="0" err="1" smtClean="0">
                <a:solidFill>
                  <a:schemeClr val="bg1"/>
                </a:solidFill>
              </a:rPr>
              <a:t>th</a:t>
            </a:r>
            <a:r>
              <a:rPr lang="fr-CA" sz="2800" dirty="0" err="1" smtClean="0">
                <a:solidFill>
                  <a:schemeClr val="bg1"/>
                </a:solidFill>
              </a:rPr>
              <a:t>ème</a:t>
            </a:r>
            <a:r>
              <a:rPr lang="fr-CA" sz="2800" dirty="0" smtClean="0">
                <a:solidFill>
                  <a:schemeClr val="bg1"/>
                </a:solidFill>
              </a:rPr>
              <a:t> </a:t>
            </a:r>
            <a:r>
              <a:rPr lang="en-US" sz="2800" dirty="0" smtClean="0">
                <a:solidFill>
                  <a:schemeClr val="bg1"/>
                </a:solidFill>
              </a:rPr>
              <a:t>“la consummation” pour </a:t>
            </a:r>
            <a:r>
              <a:rPr lang="en-US" sz="2800" dirty="0" err="1" smtClean="0">
                <a:solidFill>
                  <a:schemeClr val="bg1"/>
                </a:solidFill>
              </a:rPr>
              <a:t>regarder</a:t>
            </a:r>
            <a:r>
              <a:rPr lang="en-US" sz="2800" dirty="0" smtClean="0">
                <a:solidFill>
                  <a:schemeClr val="bg1"/>
                </a:solidFill>
              </a:rPr>
              <a:t> un video et </a:t>
            </a:r>
            <a:r>
              <a:rPr lang="en-US" sz="2800" dirty="0" err="1" smtClean="0">
                <a:solidFill>
                  <a:schemeClr val="bg1"/>
                </a:solidFill>
              </a:rPr>
              <a:t>une</a:t>
            </a:r>
            <a:r>
              <a:rPr lang="en-US" sz="2800" dirty="0" smtClean="0">
                <a:solidFill>
                  <a:schemeClr val="bg1"/>
                </a:solidFill>
              </a:rPr>
              <a:t> explication </a:t>
            </a:r>
            <a:r>
              <a:rPr lang="en-US" sz="2800" dirty="0" err="1" smtClean="0">
                <a:solidFill>
                  <a:schemeClr val="bg1"/>
                </a:solidFill>
              </a:rPr>
              <a:t>d’où</a:t>
            </a:r>
            <a:r>
              <a:rPr lang="en-US" sz="2800" dirty="0" smtClean="0">
                <a:solidFill>
                  <a:schemeClr val="bg1"/>
                </a:solidFill>
              </a:rPr>
              <a:t> </a:t>
            </a:r>
            <a:r>
              <a:rPr lang="en-US" sz="2800" dirty="0" err="1" smtClean="0">
                <a:solidFill>
                  <a:schemeClr val="bg1"/>
                </a:solidFill>
              </a:rPr>
              <a:t>vient</a:t>
            </a:r>
            <a:r>
              <a:rPr lang="en-US" sz="2800" dirty="0" smtClean="0">
                <a:solidFill>
                  <a:schemeClr val="bg1"/>
                </a:solidFill>
              </a:rPr>
              <a:t> la </a:t>
            </a:r>
            <a:r>
              <a:rPr lang="en-US" sz="2800" dirty="0" err="1" smtClean="0">
                <a:solidFill>
                  <a:schemeClr val="bg1"/>
                </a:solidFill>
              </a:rPr>
              <a:t>nourriture</a:t>
            </a:r>
            <a:r>
              <a:rPr lang="en-US"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415426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Les étapes pour la crème glacée</a:t>
            </a:r>
            <a:endParaRPr lang="en-US" dirty="0">
              <a:solidFill>
                <a:schemeClr val="bg1"/>
              </a:solidFill>
            </a:endParaRPr>
          </a:p>
        </p:txBody>
      </p:sp>
      <p:sp>
        <p:nvSpPr>
          <p:cNvPr id="3" name="Content Placeholder 2"/>
          <p:cNvSpPr>
            <a:spLocks noGrp="1"/>
          </p:cNvSpPr>
          <p:nvPr>
            <p:ph idx="1"/>
          </p:nvPr>
        </p:nvSpPr>
        <p:spPr>
          <a:xfrm>
            <a:off x="745067" y="2014194"/>
            <a:ext cx="10143066" cy="4445873"/>
          </a:xfrm>
        </p:spPr>
        <p:txBody>
          <a:bodyPr>
            <a:normAutofit/>
          </a:bodyPr>
          <a:lstStyle/>
          <a:p>
            <a:pPr marL="0" indent="0">
              <a:buNone/>
            </a:pPr>
            <a:r>
              <a:rPr lang="fr-CA" sz="2800" u="sng" dirty="0">
                <a:solidFill>
                  <a:schemeClr val="bg1"/>
                </a:solidFill>
              </a:rPr>
              <a:t>Premièrement</a:t>
            </a:r>
            <a:r>
              <a:rPr lang="fr-CA" sz="2800" dirty="0">
                <a:solidFill>
                  <a:schemeClr val="bg1"/>
                </a:solidFill>
              </a:rPr>
              <a:t>, la crème glacée provient du lait de la vache. </a:t>
            </a:r>
            <a:endParaRPr lang="en-US" sz="2800" dirty="0">
              <a:solidFill>
                <a:schemeClr val="bg1"/>
              </a:solidFill>
            </a:endParaRPr>
          </a:p>
          <a:p>
            <a:pPr marL="0" indent="0">
              <a:buNone/>
            </a:pPr>
            <a:r>
              <a:rPr lang="fr-CA" sz="2800" u="sng" dirty="0">
                <a:solidFill>
                  <a:schemeClr val="bg1"/>
                </a:solidFill>
              </a:rPr>
              <a:t>Ensuite,</a:t>
            </a:r>
            <a:r>
              <a:rPr lang="fr-CA" sz="2800" dirty="0">
                <a:solidFill>
                  <a:schemeClr val="bg1"/>
                </a:solidFill>
              </a:rPr>
              <a:t> le lait est transformé en crème glacée et les différents gouts peux être ajouter (chocolat, ment, fraise, bluets, </a:t>
            </a:r>
            <a:r>
              <a:rPr lang="fr-CA" sz="2800" dirty="0" err="1">
                <a:solidFill>
                  <a:schemeClr val="bg1"/>
                </a:solidFill>
              </a:rPr>
              <a:t>etc</a:t>
            </a:r>
            <a:r>
              <a:rPr lang="fr-CA" sz="2800" dirty="0">
                <a:solidFill>
                  <a:schemeClr val="bg1"/>
                </a:solidFill>
              </a:rPr>
              <a:t>).</a:t>
            </a:r>
            <a:endParaRPr lang="en-US" sz="2800" dirty="0">
              <a:solidFill>
                <a:schemeClr val="bg1"/>
              </a:solidFill>
            </a:endParaRPr>
          </a:p>
          <a:p>
            <a:pPr marL="0" indent="0">
              <a:buNone/>
            </a:pPr>
            <a:r>
              <a:rPr lang="fr-CA" sz="2800" u="sng" dirty="0">
                <a:solidFill>
                  <a:schemeClr val="bg1"/>
                </a:solidFill>
              </a:rPr>
              <a:t>Après,</a:t>
            </a:r>
            <a:r>
              <a:rPr lang="fr-CA" sz="2800" dirty="0">
                <a:solidFill>
                  <a:schemeClr val="bg1"/>
                </a:solidFill>
              </a:rPr>
              <a:t> la crème glacée est emballée est transporter au marché.</a:t>
            </a:r>
            <a:endParaRPr lang="en-US" sz="2800" dirty="0">
              <a:solidFill>
                <a:schemeClr val="bg1"/>
              </a:solidFill>
            </a:endParaRPr>
          </a:p>
          <a:p>
            <a:pPr marL="0" indent="0">
              <a:buNone/>
            </a:pPr>
            <a:r>
              <a:rPr lang="fr-CA" sz="2800" u="sng" dirty="0">
                <a:solidFill>
                  <a:schemeClr val="bg1"/>
                </a:solidFill>
              </a:rPr>
              <a:t>Plus tard,</a:t>
            </a:r>
            <a:r>
              <a:rPr lang="fr-CA" sz="2800" dirty="0">
                <a:solidFill>
                  <a:schemeClr val="bg1"/>
                </a:solidFill>
              </a:rPr>
              <a:t> j’achète la crème glacée au marché.</a:t>
            </a:r>
            <a:endParaRPr lang="en-US" sz="2800" u="sng" dirty="0">
              <a:solidFill>
                <a:schemeClr val="bg1"/>
              </a:solidFill>
            </a:endParaRPr>
          </a:p>
          <a:p>
            <a:pPr marL="0" indent="0">
              <a:buNone/>
            </a:pPr>
            <a:r>
              <a:rPr lang="fr-CA" sz="2800" u="sng" dirty="0">
                <a:solidFill>
                  <a:schemeClr val="bg1"/>
                </a:solidFill>
              </a:rPr>
              <a:t>Finalement,</a:t>
            </a:r>
            <a:r>
              <a:rPr lang="fr-CA" sz="2800" dirty="0">
                <a:solidFill>
                  <a:schemeClr val="bg1"/>
                </a:solidFill>
              </a:rPr>
              <a:t> je </a:t>
            </a:r>
            <a:r>
              <a:rPr lang="fr-CA" sz="2800" dirty="0" smtClean="0">
                <a:solidFill>
                  <a:schemeClr val="bg1"/>
                </a:solidFill>
              </a:rPr>
              <a:t>mange un bol du </a:t>
            </a:r>
            <a:r>
              <a:rPr lang="fr-CA" sz="2800" dirty="0">
                <a:solidFill>
                  <a:schemeClr val="bg1"/>
                </a:solidFill>
              </a:rPr>
              <a:t>crème glacée.</a:t>
            </a:r>
            <a:endParaRPr lang="en-US" sz="28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pic>
        <p:nvPicPr>
          <p:cNvPr id="12290" name="Picture 2" descr="Bitmoji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0626" y="4622986"/>
            <a:ext cx="2235014" cy="223501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9570" y="155231"/>
            <a:ext cx="940144" cy="940144"/>
          </a:xfrm>
          <a:prstGeom prst="rect">
            <a:avLst/>
          </a:prstGeom>
        </p:spPr>
      </p:pic>
    </p:spTree>
    <p:extLst>
      <p:ext uri="{BB962C8B-B14F-4D97-AF65-F5344CB8AC3E}">
        <p14:creationId xmlns:p14="http://schemas.microsoft.com/office/powerpoint/2010/main" val="735844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Les étapes pour du pain</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sp>
        <p:nvSpPr>
          <p:cNvPr id="6" name="Content Placeholder 2"/>
          <p:cNvSpPr>
            <a:spLocks noGrp="1"/>
          </p:cNvSpPr>
          <p:nvPr>
            <p:ph idx="1"/>
          </p:nvPr>
        </p:nvSpPr>
        <p:spPr>
          <a:xfrm>
            <a:off x="745067" y="2014194"/>
            <a:ext cx="10143066" cy="4640606"/>
          </a:xfrm>
        </p:spPr>
        <p:txBody>
          <a:bodyPr>
            <a:normAutofit/>
          </a:bodyPr>
          <a:lstStyle/>
          <a:p>
            <a:pPr marL="0" indent="0">
              <a:buNone/>
            </a:pPr>
            <a:r>
              <a:rPr lang="fr-CA" sz="3200" u="sng" dirty="0">
                <a:solidFill>
                  <a:schemeClr val="bg1"/>
                </a:solidFill>
              </a:rPr>
              <a:t>Premièrement</a:t>
            </a:r>
            <a:r>
              <a:rPr lang="fr-CA" sz="3200" dirty="0">
                <a:solidFill>
                  <a:schemeClr val="bg1"/>
                </a:solidFill>
              </a:rPr>
              <a:t>, le blé est transformé en farine</a:t>
            </a:r>
            <a:endParaRPr lang="en-US" sz="3200" dirty="0">
              <a:solidFill>
                <a:schemeClr val="bg1"/>
              </a:solidFill>
            </a:endParaRPr>
          </a:p>
          <a:p>
            <a:pPr marL="0" indent="0">
              <a:buNone/>
            </a:pPr>
            <a:r>
              <a:rPr lang="fr-CA" sz="3200" u="sng" dirty="0">
                <a:solidFill>
                  <a:schemeClr val="bg1"/>
                </a:solidFill>
              </a:rPr>
              <a:t>Ensuite</a:t>
            </a:r>
            <a:r>
              <a:rPr lang="fr-CA" sz="3200" dirty="0">
                <a:solidFill>
                  <a:schemeClr val="bg1"/>
                </a:solidFill>
              </a:rPr>
              <a:t>, la farine est mélangée avec les autres ingrédients pour être cuit en pain.</a:t>
            </a:r>
            <a:endParaRPr lang="en-US" sz="3200" dirty="0">
              <a:solidFill>
                <a:schemeClr val="bg1"/>
              </a:solidFill>
            </a:endParaRPr>
          </a:p>
          <a:p>
            <a:pPr marL="0" indent="0">
              <a:buNone/>
            </a:pPr>
            <a:r>
              <a:rPr lang="fr-CA" sz="3200" u="sng" dirty="0">
                <a:solidFill>
                  <a:schemeClr val="bg1"/>
                </a:solidFill>
              </a:rPr>
              <a:t>Après</a:t>
            </a:r>
            <a:r>
              <a:rPr lang="fr-CA" sz="3200" dirty="0">
                <a:solidFill>
                  <a:schemeClr val="bg1"/>
                </a:solidFill>
              </a:rPr>
              <a:t>, le pain </a:t>
            </a:r>
            <a:r>
              <a:rPr lang="fr-CA" sz="3200" dirty="0" smtClean="0">
                <a:solidFill>
                  <a:schemeClr val="bg1"/>
                </a:solidFill>
              </a:rPr>
              <a:t>est </a:t>
            </a:r>
            <a:r>
              <a:rPr lang="fr-CA" sz="3200" dirty="0">
                <a:solidFill>
                  <a:schemeClr val="bg1"/>
                </a:solidFill>
              </a:rPr>
              <a:t>emballée et transporter au </a:t>
            </a:r>
            <a:r>
              <a:rPr lang="fr-CA" sz="3200" dirty="0" smtClean="0">
                <a:solidFill>
                  <a:schemeClr val="bg1"/>
                </a:solidFill>
              </a:rPr>
              <a:t>boulangerie.</a:t>
            </a:r>
            <a:endParaRPr lang="en-US" sz="3200" dirty="0">
              <a:solidFill>
                <a:schemeClr val="bg1"/>
              </a:solidFill>
            </a:endParaRPr>
          </a:p>
          <a:p>
            <a:pPr marL="0" indent="0">
              <a:buNone/>
            </a:pPr>
            <a:r>
              <a:rPr lang="fr-CA" sz="3200" u="sng" dirty="0">
                <a:solidFill>
                  <a:schemeClr val="bg1"/>
                </a:solidFill>
              </a:rPr>
              <a:t>Plus tard</a:t>
            </a:r>
            <a:r>
              <a:rPr lang="fr-CA" sz="3200" dirty="0">
                <a:solidFill>
                  <a:schemeClr val="bg1"/>
                </a:solidFill>
              </a:rPr>
              <a:t>, j’achète le pain au </a:t>
            </a:r>
            <a:r>
              <a:rPr lang="fr-CA" sz="3200" dirty="0" smtClean="0">
                <a:solidFill>
                  <a:schemeClr val="bg1"/>
                </a:solidFill>
              </a:rPr>
              <a:t>boulangerie.</a:t>
            </a:r>
            <a:endParaRPr lang="en-US" sz="3200" dirty="0">
              <a:solidFill>
                <a:schemeClr val="bg1"/>
              </a:solidFill>
            </a:endParaRPr>
          </a:p>
          <a:p>
            <a:pPr marL="0" indent="0">
              <a:buNone/>
            </a:pPr>
            <a:r>
              <a:rPr lang="fr-CA" sz="3200" u="sng" dirty="0">
                <a:solidFill>
                  <a:schemeClr val="bg1"/>
                </a:solidFill>
              </a:rPr>
              <a:t>Finalement</a:t>
            </a:r>
            <a:r>
              <a:rPr lang="fr-CA" sz="3200" dirty="0">
                <a:solidFill>
                  <a:schemeClr val="bg1"/>
                </a:solidFill>
              </a:rPr>
              <a:t>, je </a:t>
            </a:r>
            <a:r>
              <a:rPr lang="fr-CA" sz="3200" dirty="0" smtClean="0">
                <a:solidFill>
                  <a:schemeClr val="bg1"/>
                </a:solidFill>
              </a:rPr>
              <a:t>sort un tranche du pain et je le mange.</a:t>
            </a:r>
            <a:endParaRPr lang="en-US" sz="3200" dirty="0">
              <a:solidFill>
                <a:schemeClr val="bg1"/>
              </a:solidFill>
            </a:endParaRPr>
          </a:p>
        </p:txBody>
      </p:sp>
      <p:pic>
        <p:nvPicPr>
          <p:cNvPr id="10242" name="Picture 2" descr="Bitmoji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823" y="4233833"/>
            <a:ext cx="2624167" cy="262416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0770" y="195712"/>
            <a:ext cx="1090163" cy="1090163"/>
          </a:xfrm>
          <a:prstGeom prst="rect">
            <a:avLst/>
          </a:prstGeom>
        </p:spPr>
      </p:pic>
    </p:spTree>
    <p:extLst>
      <p:ext uri="{BB962C8B-B14F-4D97-AF65-F5344CB8AC3E}">
        <p14:creationId xmlns:p14="http://schemas.microsoft.com/office/powerpoint/2010/main" val="2342639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Les étapes pour un hamburger</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sp>
        <p:nvSpPr>
          <p:cNvPr id="6" name="Content Placeholder 2"/>
          <p:cNvSpPr>
            <a:spLocks noGrp="1"/>
          </p:cNvSpPr>
          <p:nvPr>
            <p:ph idx="1"/>
          </p:nvPr>
        </p:nvSpPr>
        <p:spPr>
          <a:xfrm>
            <a:off x="745067" y="2014194"/>
            <a:ext cx="10143066" cy="4445873"/>
          </a:xfrm>
        </p:spPr>
        <p:txBody>
          <a:bodyPr>
            <a:normAutofit/>
          </a:bodyPr>
          <a:lstStyle/>
          <a:p>
            <a:pPr marL="0" indent="0">
              <a:buNone/>
            </a:pPr>
            <a:r>
              <a:rPr lang="fr-CA" sz="3200" u="sng" dirty="0">
                <a:solidFill>
                  <a:schemeClr val="bg1"/>
                </a:solidFill>
              </a:rPr>
              <a:t>Premièrement</a:t>
            </a:r>
            <a:r>
              <a:rPr lang="fr-CA" sz="3200" dirty="0">
                <a:solidFill>
                  <a:schemeClr val="bg1"/>
                </a:solidFill>
              </a:rPr>
              <a:t>, la viande pour les hamburgers provient des vaches qui vivent sur </a:t>
            </a:r>
            <a:r>
              <a:rPr lang="fr-CA" sz="3200" dirty="0" smtClean="0">
                <a:solidFill>
                  <a:schemeClr val="bg1"/>
                </a:solidFill>
              </a:rPr>
              <a:t>une </a:t>
            </a:r>
            <a:r>
              <a:rPr lang="fr-CA" sz="3200" dirty="0">
                <a:solidFill>
                  <a:schemeClr val="bg1"/>
                </a:solidFill>
              </a:rPr>
              <a:t>ferme.</a:t>
            </a:r>
            <a:endParaRPr lang="en-US" sz="3200" dirty="0">
              <a:solidFill>
                <a:schemeClr val="bg1"/>
              </a:solidFill>
            </a:endParaRPr>
          </a:p>
          <a:p>
            <a:pPr marL="0" indent="0">
              <a:buNone/>
            </a:pPr>
            <a:r>
              <a:rPr lang="fr-CA" sz="3200" u="sng" dirty="0">
                <a:solidFill>
                  <a:schemeClr val="bg1"/>
                </a:solidFill>
              </a:rPr>
              <a:t>Ensuite</a:t>
            </a:r>
            <a:r>
              <a:rPr lang="fr-CA" sz="3200" dirty="0">
                <a:solidFill>
                  <a:schemeClr val="bg1"/>
                </a:solidFill>
              </a:rPr>
              <a:t>, les vaches sont apportées à un abattoir.</a:t>
            </a:r>
            <a:endParaRPr lang="en-US" sz="3200" dirty="0">
              <a:solidFill>
                <a:schemeClr val="bg1"/>
              </a:solidFill>
            </a:endParaRPr>
          </a:p>
          <a:p>
            <a:pPr marL="0" indent="0">
              <a:buNone/>
            </a:pPr>
            <a:r>
              <a:rPr lang="fr-CA" sz="3200" u="sng" dirty="0">
                <a:solidFill>
                  <a:schemeClr val="bg1"/>
                </a:solidFill>
              </a:rPr>
              <a:t>Après</a:t>
            </a:r>
            <a:r>
              <a:rPr lang="fr-CA" sz="3200" dirty="0">
                <a:solidFill>
                  <a:schemeClr val="bg1"/>
                </a:solidFill>
              </a:rPr>
              <a:t>, la viande est apportée à la boucherie.</a:t>
            </a:r>
            <a:endParaRPr lang="en-US" sz="3200" dirty="0">
              <a:solidFill>
                <a:schemeClr val="bg1"/>
              </a:solidFill>
            </a:endParaRPr>
          </a:p>
          <a:p>
            <a:pPr marL="0" indent="0">
              <a:buNone/>
            </a:pPr>
            <a:r>
              <a:rPr lang="fr-CA" sz="3200" u="sng" dirty="0">
                <a:solidFill>
                  <a:schemeClr val="bg1"/>
                </a:solidFill>
              </a:rPr>
              <a:t>Plus tard</a:t>
            </a:r>
            <a:r>
              <a:rPr lang="fr-CA" sz="3200" dirty="0">
                <a:solidFill>
                  <a:schemeClr val="bg1"/>
                </a:solidFill>
              </a:rPr>
              <a:t>, j’achète la </a:t>
            </a:r>
            <a:r>
              <a:rPr lang="fr-CA" sz="3200" dirty="0" smtClean="0">
                <a:solidFill>
                  <a:schemeClr val="bg1"/>
                </a:solidFill>
              </a:rPr>
              <a:t>viande au boucherie.</a:t>
            </a:r>
            <a:endParaRPr lang="en-US" sz="3200" dirty="0">
              <a:solidFill>
                <a:schemeClr val="bg1"/>
              </a:solidFill>
            </a:endParaRPr>
          </a:p>
          <a:p>
            <a:pPr marL="0" indent="0">
              <a:buNone/>
            </a:pPr>
            <a:r>
              <a:rPr lang="fr-CA" sz="3200" u="sng" dirty="0">
                <a:solidFill>
                  <a:schemeClr val="bg1"/>
                </a:solidFill>
              </a:rPr>
              <a:t>Finalement</a:t>
            </a:r>
            <a:r>
              <a:rPr lang="fr-CA" sz="3200" dirty="0">
                <a:solidFill>
                  <a:schemeClr val="bg1"/>
                </a:solidFill>
              </a:rPr>
              <a:t>, je prépare and cuit la viande </a:t>
            </a:r>
            <a:endParaRPr lang="fr-CA" sz="3200" dirty="0" smtClean="0">
              <a:solidFill>
                <a:schemeClr val="bg1"/>
              </a:solidFill>
            </a:endParaRPr>
          </a:p>
          <a:p>
            <a:pPr marL="0" indent="0">
              <a:buNone/>
            </a:pPr>
            <a:r>
              <a:rPr lang="fr-CA" sz="3200" dirty="0" smtClean="0">
                <a:solidFill>
                  <a:schemeClr val="bg1"/>
                </a:solidFill>
              </a:rPr>
              <a:t>pour </a:t>
            </a:r>
            <a:r>
              <a:rPr lang="fr-CA" sz="3200" dirty="0">
                <a:solidFill>
                  <a:schemeClr val="bg1"/>
                </a:solidFill>
              </a:rPr>
              <a:t>avoir des hamburgers. </a:t>
            </a:r>
            <a:endParaRPr lang="en-US" sz="3200" dirty="0">
              <a:solidFill>
                <a:schemeClr val="bg1"/>
              </a:solidFill>
            </a:endParaRPr>
          </a:p>
        </p:txBody>
      </p:sp>
      <p:pic>
        <p:nvPicPr>
          <p:cNvPr id="7" name="Picture 6" descr="Clipart - Hamburg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272" y="4419002"/>
            <a:ext cx="2410454" cy="2112159"/>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7837" y="398912"/>
            <a:ext cx="1020763" cy="1020763"/>
          </a:xfrm>
          <a:prstGeom prst="rect">
            <a:avLst/>
          </a:prstGeom>
        </p:spPr>
      </p:pic>
    </p:spTree>
    <p:extLst>
      <p:ext uri="{BB962C8B-B14F-4D97-AF65-F5344CB8AC3E}">
        <p14:creationId xmlns:p14="http://schemas.microsoft.com/office/powerpoint/2010/main" val="3116082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3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a:t>
            </a:r>
            <a:r>
              <a:rPr lang="en-US" dirty="0" smtClean="0">
                <a:solidFill>
                  <a:schemeClr val="bg1"/>
                </a:solidFill>
              </a:rPr>
              <a:t>es mots de la </a:t>
            </a:r>
            <a:r>
              <a:rPr lang="en-US" dirty="0" err="1" smtClean="0">
                <a:solidFill>
                  <a:schemeClr val="bg1"/>
                </a:solidFill>
              </a:rPr>
              <a:t>semaine</a:t>
            </a:r>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838200" y="2112645"/>
            <a:ext cx="4286250" cy="4202430"/>
          </a:xfrm>
        </p:spPr>
        <p:txBody>
          <a:bodyPr>
            <a:normAutofit lnSpcReduction="10000"/>
          </a:bodyPr>
          <a:lstStyle/>
          <a:p>
            <a:pPr marL="0" indent="0">
              <a:buNone/>
            </a:pPr>
            <a:r>
              <a:rPr lang="en-US" sz="4800" dirty="0" smtClean="0">
                <a:solidFill>
                  <a:schemeClr val="bg1"/>
                </a:solidFill>
              </a:rPr>
              <a:t>1. </a:t>
            </a:r>
            <a:r>
              <a:rPr lang="en-US" sz="4800" dirty="0" err="1" smtClean="0">
                <a:solidFill>
                  <a:schemeClr val="bg1"/>
                </a:solidFill>
              </a:rPr>
              <a:t>seulement</a:t>
            </a:r>
            <a:endParaRPr lang="en-US" sz="4800" dirty="0" smtClean="0">
              <a:solidFill>
                <a:schemeClr val="bg1"/>
              </a:solidFill>
            </a:endParaRPr>
          </a:p>
          <a:p>
            <a:pPr marL="0" indent="0">
              <a:buNone/>
            </a:pPr>
            <a:endParaRPr lang="en-US" sz="4800" dirty="0" smtClean="0">
              <a:solidFill>
                <a:schemeClr val="bg1"/>
              </a:solidFill>
            </a:endParaRPr>
          </a:p>
          <a:p>
            <a:pPr marL="0" indent="0">
              <a:buNone/>
            </a:pPr>
            <a:r>
              <a:rPr lang="en-US" sz="4800" dirty="0" smtClean="0">
                <a:solidFill>
                  <a:schemeClr val="bg1"/>
                </a:solidFill>
              </a:rPr>
              <a:t>2. </a:t>
            </a:r>
            <a:r>
              <a:rPr lang="en-US" sz="4800" dirty="0" err="1" smtClean="0">
                <a:solidFill>
                  <a:schemeClr val="bg1"/>
                </a:solidFill>
              </a:rPr>
              <a:t>venir</a:t>
            </a:r>
            <a:endParaRPr lang="en-US" sz="4800" dirty="0" smtClean="0">
              <a:solidFill>
                <a:schemeClr val="bg1"/>
              </a:solidFill>
            </a:endParaRPr>
          </a:p>
          <a:p>
            <a:pPr marL="0" indent="0">
              <a:buNone/>
            </a:pPr>
            <a:endParaRPr lang="en-US" sz="4800" dirty="0" smtClean="0">
              <a:solidFill>
                <a:schemeClr val="bg1"/>
              </a:solidFill>
            </a:endParaRPr>
          </a:p>
          <a:p>
            <a:pPr marL="0" indent="0">
              <a:buNone/>
            </a:pPr>
            <a:r>
              <a:rPr lang="en-US" sz="4800" dirty="0" smtClean="0">
                <a:solidFill>
                  <a:schemeClr val="bg1"/>
                </a:solidFill>
              </a:rPr>
              <a:t>3. </a:t>
            </a:r>
            <a:r>
              <a:rPr lang="en-US" sz="4800" dirty="0" err="1" smtClean="0">
                <a:solidFill>
                  <a:schemeClr val="bg1"/>
                </a:solidFill>
              </a:rPr>
              <a:t>cela</a:t>
            </a:r>
            <a:endParaRPr lang="en-US" sz="4800" dirty="0" smtClean="0">
              <a:solidFill>
                <a:schemeClr val="bg1"/>
              </a:solidFill>
            </a:endParaRPr>
          </a:p>
          <a:p>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6467475" y="2117064"/>
            <a:ext cx="4286250" cy="4202430"/>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smtClean="0">
                <a:solidFill>
                  <a:schemeClr val="bg1"/>
                </a:solidFill>
              </a:rPr>
              <a:t>4. </a:t>
            </a:r>
            <a:r>
              <a:rPr lang="en-US" sz="4800" dirty="0" err="1" smtClean="0">
                <a:solidFill>
                  <a:schemeClr val="bg1"/>
                </a:solidFill>
              </a:rPr>
              <a:t>dessus</a:t>
            </a:r>
            <a:endParaRPr lang="en-US" sz="4800" dirty="0" smtClean="0">
              <a:solidFill>
                <a:schemeClr val="bg1"/>
              </a:solidFill>
            </a:endParaRPr>
          </a:p>
          <a:p>
            <a:pPr marL="0" indent="0">
              <a:buFont typeface="Arial" pitchFamily="34" charset="0"/>
              <a:buNone/>
            </a:pPr>
            <a:endParaRPr lang="en-US" sz="4800" dirty="0" smtClean="0">
              <a:solidFill>
                <a:schemeClr val="bg1"/>
              </a:solidFill>
            </a:endParaRPr>
          </a:p>
          <a:p>
            <a:pPr marL="0" indent="0">
              <a:buFont typeface="Arial" pitchFamily="34" charset="0"/>
              <a:buNone/>
            </a:pPr>
            <a:r>
              <a:rPr lang="en-US" sz="4800" dirty="0" smtClean="0">
                <a:solidFill>
                  <a:schemeClr val="bg1"/>
                </a:solidFill>
              </a:rPr>
              <a:t>5. </a:t>
            </a:r>
            <a:r>
              <a:rPr lang="en-US" sz="4800" dirty="0" err="1" smtClean="0">
                <a:solidFill>
                  <a:schemeClr val="bg1"/>
                </a:solidFill>
              </a:rPr>
              <a:t>aussitôt</a:t>
            </a:r>
            <a:endParaRPr lang="en-US" sz="4800" dirty="0" smtClean="0">
              <a:solidFill>
                <a:schemeClr val="bg1"/>
              </a:solidFill>
            </a:endParaRPr>
          </a:p>
          <a:p>
            <a:pPr marL="0" indent="0">
              <a:buFont typeface="Arial" pitchFamily="34" charset="0"/>
              <a:buNone/>
            </a:pPr>
            <a:endParaRPr lang="en-US" sz="4800" dirty="0" smtClean="0">
              <a:solidFill>
                <a:schemeClr val="bg1"/>
              </a:solidFill>
            </a:endParaRPr>
          </a:p>
          <a:p>
            <a:pPr marL="0" indent="0">
              <a:buFont typeface="Arial" pitchFamily="34" charset="0"/>
              <a:buNone/>
            </a:pPr>
            <a:r>
              <a:rPr lang="en-US" sz="4800" dirty="0">
                <a:solidFill>
                  <a:schemeClr val="bg1"/>
                </a:solidFill>
              </a:rPr>
              <a:t>6</a:t>
            </a:r>
            <a:r>
              <a:rPr lang="en-US" sz="4800" dirty="0" smtClean="0">
                <a:solidFill>
                  <a:schemeClr val="bg1"/>
                </a:solidFill>
              </a:rPr>
              <a:t>. </a:t>
            </a:r>
            <a:r>
              <a:rPr lang="en-US" sz="4800" dirty="0" err="1" smtClean="0">
                <a:solidFill>
                  <a:schemeClr val="bg1"/>
                </a:solidFill>
              </a:rPr>
              <a:t>ces</a:t>
            </a:r>
            <a:endParaRPr lang="en-US" sz="4800" dirty="0" smtClean="0">
              <a:solidFill>
                <a:schemeClr val="bg1"/>
              </a:solidFill>
            </a:endParaRPr>
          </a:p>
          <a:p>
            <a:endParaRPr lang="en-US"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7555" y="5952172"/>
            <a:ext cx="725805" cy="725805"/>
          </a:xfrm>
          <a:prstGeom prst="rect">
            <a:avLst/>
          </a:prstGeom>
        </p:spPr>
      </p:pic>
    </p:spTree>
    <p:extLst>
      <p:ext uri="{BB962C8B-B14F-4D97-AF65-F5344CB8AC3E}">
        <p14:creationId xmlns:p14="http://schemas.microsoft.com/office/powerpoint/2010/main" val="3884092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smtClean="0">
                <a:solidFill>
                  <a:schemeClr val="bg1"/>
                </a:solidFill>
              </a:rPr>
              <a:t>Les étapes pour les mangues</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sp>
        <p:nvSpPr>
          <p:cNvPr id="6" name="Content Placeholder 2"/>
          <p:cNvSpPr>
            <a:spLocks noGrp="1"/>
          </p:cNvSpPr>
          <p:nvPr>
            <p:ph idx="1"/>
          </p:nvPr>
        </p:nvSpPr>
        <p:spPr>
          <a:xfrm>
            <a:off x="745066" y="2014194"/>
            <a:ext cx="9818433" cy="4445873"/>
          </a:xfrm>
        </p:spPr>
        <p:txBody>
          <a:bodyPr>
            <a:normAutofit lnSpcReduction="10000"/>
          </a:bodyPr>
          <a:lstStyle/>
          <a:p>
            <a:pPr marL="0" indent="0">
              <a:buNone/>
            </a:pPr>
            <a:r>
              <a:rPr lang="fr-CA" sz="2800" u="sng" dirty="0">
                <a:solidFill>
                  <a:schemeClr val="bg1"/>
                </a:solidFill>
              </a:rPr>
              <a:t>Premièrement</a:t>
            </a:r>
            <a:r>
              <a:rPr lang="fr-CA" sz="2800" dirty="0">
                <a:solidFill>
                  <a:schemeClr val="bg1"/>
                </a:solidFill>
              </a:rPr>
              <a:t>, les mangues poussent sur un arbre dans un verger.</a:t>
            </a:r>
            <a:endParaRPr lang="en-US" sz="2800" dirty="0">
              <a:solidFill>
                <a:schemeClr val="bg1"/>
              </a:solidFill>
            </a:endParaRPr>
          </a:p>
          <a:p>
            <a:pPr marL="0" indent="0">
              <a:buNone/>
            </a:pPr>
            <a:r>
              <a:rPr lang="fr-CA" sz="2800" u="sng" dirty="0">
                <a:solidFill>
                  <a:schemeClr val="bg1"/>
                </a:solidFill>
              </a:rPr>
              <a:t>Ensuite</a:t>
            </a:r>
            <a:r>
              <a:rPr lang="fr-CA" sz="2800" dirty="0">
                <a:solidFill>
                  <a:schemeClr val="bg1"/>
                </a:solidFill>
              </a:rPr>
              <a:t>, le fermier cueillir les mangues.</a:t>
            </a:r>
            <a:endParaRPr lang="en-US" sz="2800" dirty="0">
              <a:solidFill>
                <a:schemeClr val="bg1"/>
              </a:solidFill>
            </a:endParaRPr>
          </a:p>
          <a:p>
            <a:pPr marL="0" indent="0">
              <a:buNone/>
            </a:pPr>
            <a:r>
              <a:rPr lang="fr-CA" sz="2800" u="sng" dirty="0">
                <a:solidFill>
                  <a:schemeClr val="bg1"/>
                </a:solidFill>
              </a:rPr>
              <a:t>Après</a:t>
            </a:r>
            <a:r>
              <a:rPr lang="fr-CA" sz="2800" dirty="0">
                <a:solidFill>
                  <a:schemeClr val="bg1"/>
                </a:solidFill>
              </a:rPr>
              <a:t>, le fermier apporte les mangues à </a:t>
            </a:r>
            <a:r>
              <a:rPr lang="fr-CA" sz="2800" dirty="0" smtClean="0">
                <a:solidFill>
                  <a:schemeClr val="bg1"/>
                </a:solidFill>
              </a:rPr>
              <a:t>un petit magasin qui vend les fruits et les légumes </a:t>
            </a:r>
            <a:r>
              <a:rPr lang="fr-CA" sz="2800" dirty="0">
                <a:solidFill>
                  <a:schemeClr val="bg1"/>
                </a:solidFill>
              </a:rPr>
              <a:t>ou </a:t>
            </a:r>
            <a:r>
              <a:rPr lang="fr-CA" sz="2800" dirty="0" smtClean="0">
                <a:solidFill>
                  <a:schemeClr val="bg1"/>
                </a:solidFill>
              </a:rPr>
              <a:t>il les met </a:t>
            </a:r>
            <a:r>
              <a:rPr lang="fr-CA" sz="2800" dirty="0">
                <a:solidFill>
                  <a:schemeClr val="bg1"/>
                </a:solidFill>
              </a:rPr>
              <a:t>sur un avion pour être transporter au </a:t>
            </a:r>
            <a:r>
              <a:rPr lang="fr-CA" sz="2800" dirty="0" smtClean="0">
                <a:solidFill>
                  <a:schemeClr val="bg1"/>
                </a:solidFill>
              </a:rPr>
              <a:t>marché ici.</a:t>
            </a:r>
            <a:endParaRPr lang="en-US" sz="2800" dirty="0">
              <a:solidFill>
                <a:schemeClr val="bg1"/>
              </a:solidFill>
            </a:endParaRPr>
          </a:p>
          <a:p>
            <a:pPr marL="0" indent="0">
              <a:buNone/>
            </a:pPr>
            <a:r>
              <a:rPr lang="fr-CA" sz="2800" u="sng" dirty="0">
                <a:solidFill>
                  <a:schemeClr val="bg1"/>
                </a:solidFill>
              </a:rPr>
              <a:t>Plus tard</a:t>
            </a:r>
            <a:r>
              <a:rPr lang="fr-CA" sz="2800" dirty="0">
                <a:solidFill>
                  <a:schemeClr val="bg1"/>
                </a:solidFill>
              </a:rPr>
              <a:t>, j’achète les mangues.</a:t>
            </a:r>
            <a:endParaRPr lang="en-US" sz="2800" dirty="0">
              <a:solidFill>
                <a:schemeClr val="bg1"/>
              </a:solidFill>
            </a:endParaRPr>
          </a:p>
          <a:p>
            <a:pPr marL="0" indent="0">
              <a:buNone/>
            </a:pPr>
            <a:r>
              <a:rPr lang="fr-CA" sz="2800" u="sng" dirty="0">
                <a:solidFill>
                  <a:schemeClr val="bg1"/>
                </a:solidFill>
              </a:rPr>
              <a:t>Finalement</a:t>
            </a:r>
            <a:r>
              <a:rPr lang="fr-CA" sz="2800" dirty="0">
                <a:solidFill>
                  <a:schemeClr val="bg1"/>
                </a:solidFill>
              </a:rPr>
              <a:t>, je coupe les </a:t>
            </a:r>
            <a:r>
              <a:rPr lang="fr-CA" sz="2800" dirty="0" smtClean="0">
                <a:solidFill>
                  <a:schemeClr val="bg1"/>
                </a:solidFill>
              </a:rPr>
              <a:t>mangues </a:t>
            </a:r>
            <a:r>
              <a:rPr lang="fr-CA" sz="2800" dirty="0">
                <a:solidFill>
                  <a:schemeClr val="bg1"/>
                </a:solidFill>
              </a:rPr>
              <a:t>et je les </a:t>
            </a:r>
            <a:endParaRPr lang="fr-CA" sz="2800" dirty="0" smtClean="0">
              <a:solidFill>
                <a:schemeClr val="bg1"/>
              </a:solidFill>
            </a:endParaRPr>
          </a:p>
          <a:p>
            <a:pPr marL="0" indent="0">
              <a:buNone/>
            </a:pPr>
            <a:r>
              <a:rPr lang="fr-CA" sz="2800" dirty="0" smtClean="0">
                <a:solidFill>
                  <a:schemeClr val="bg1"/>
                </a:solidFill>
              </a:rPr>
              <a:t>manges</a:t>
            </a:r>
            <a:r>
              <a:rPr lang="fr-CA" sz="2800" dirty="0">
                <a:solidFill>
                  <a:schemeClr val="bg1"/>
                </a:solidFill>
              </a:rPr>
              <a:t>. </a:t>
            </a:r>
            <a:endParaRPr lang="en-US" sz="2800" dirty="0">
              <a:solidFill>
                <a:schemeClr val="bg1"/>
              </a:solidFill>
            </a:endParaRPr>
          </a:p>
        </p:txBody>
      </p:sp>
      <p:pic>
        <p:nvPicPr>
          <p:cNvPr id="8194" name="Picture 2" descr="Grow Your Own Mangoes In Containers! - Complete Growing Guide ..."/>
          <p:cNvPicPr>
            <a:picLocks noChangeAspect="1" noChangeArrowheads="1"/>
          </p:cNvPicPr>
          <p:nvPr/>
        </p:nvPicPr>
        <p:blipFill rotWithShape="1">
          <a:blip r:embed="rId4">
            <a:extLst>
              <a:ext uri="{28A0092B-C50C-407E-A947-70E740481C1C}">
                <a14:useLocalDpi xmlns:a14="http://schemas.microsoft.com/office/drawing/2010/main" val="0"/>
              </a:ext>
            </a:extLst>
          </a:blip>
          <a:srcRect t="12539" b="8277"/>
          <a:stretch/>
        </p:blipFill>
        <p:spPr bwMode="auto">
          <a:xfrm>
            <a:off x="8858250" y="4571744"/>
            <a:ext cx="3333750" cy="220706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4050" y="456062"/>
            <a:ext cx="906013" cy="906013"/>
          </a:xfrm>
          <a:prstGeom prst="rect">
            <a:avLst/>
          </a:prstGeom>
        </p:spPr>
      </p:pic>
    </p:spTree>
    <p:extLst>
      <p:ext uri="{BB962C8B-B14F-4D97-AF65-F5344CB8AC3E}">
        <p14:creationId xmlns:p14="http://schemas.microsoft.com/office/powerpoint/2010/main" val="1359527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smtClean="0">
                <a:solidFill>
                  <a:schemeClr val="bg1"/>
                </a:solidFill>
              </a:rPr>
              <a:t>Mini projet:</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sp>
        <p:nvSpPr>
          <p:cNvPr id="6" name="Content Placeholder 2"/>
          <p:cNvSpPr>
            <a:spLocks noGrp="1"/>
          </p:cNvSpPr>
          <p:nvPr>
            <p:ph idx="1"/>
          </p:nvPr>
        </p:nvSpPr>
        <p:spPr>
          <a:xfrm>
            <a:off x="745067" y="1820334"/>
            <a:ext cx="5003800" cy="4944534"/>
          </a:xfrm>
        </p:spPr>
        <p:txBody>
          <a:bodyPr>
            <a:normAutofit fontScale="92500" lnSpcReduction="20000"/>
          </a:bodyPr>
          <a:lstStyle/>
          <a:p>
            <a:pPr marL="0" indent="0">
              <a:buNone/>
            </a:pPr>
            <a:r>
              <a:rPr lang="fr-CA" dirty="0">
                <a:solidFill>
                  <a:schemeClr val="bg1"/>
                </a:solidFill>
              </a:rPr>
              <a:t>Maintenant c’est ton tourne! </a:t>
            </a:r>
            <a:endParaRPr lang="en-US" dirty="0">
              <a:solidFill>
                <a:schemeClr val="bg1"/>
              </a:solidFill>
            </a:endParaRPr>
          </a:p>
          <a:p>
            <a:pPr marL="0" lvl="0" indent="0">
              <a:buNone/>
            </a:pPr>
            <a:r>
              <a:rPr lang="fr-CA" dirty="0" smtClean="0">
                <a:solidFill>
                  <a:schemeClr val="bg1"/>
                </a:solidFill>
              </a:rPr>
              <a:t>1. Choisis </a:t>
            </a:r>
            <a:r>
              <a:rPr lang="fr-CA" dirty="0">
                <a:solidFill>
                  <a:schemeClr val="bg1"/>
                </a:solidFill>
              </a:rPr>
              <a:t>une nourriture que tu peux décrire les étapes de comment ça se rendre à ton assiette (écoute les exemples de Madame encore si tu en as besoin)</a:t>
            </a:r>
            <a:endParaRPr lang="en-US" dirty="0">
              <a:solidFill>
                <a:schemeClr val="bg1"/>
              </a:solidFill>
            </a:endParaRPr>
          </a:p>
          <a:p>
            <a:pPr marL="0" lvl="0" indent="0">
              <a:buNone/>
            </a:pPr>
            <a:r>
              <a:rPr lang="fr-CA" dirty="0" smtClean="0">
                <a:solidFill>
                  <a:schemeClr val="bg1"/>
                </a:solidFill>
              </a:rPr>
              <a:t>2. Fait </a:t>
            </a:r>
            <a:r>
              <a:rPr lang="fr-CA" dirty="0">
                <a:solidFill>
                  <a:schemeClr val="bg1"/>
                </a:solidFill>
              </a:rPr>
              <a:t>un brouillon des étapes, utilise les mots suivant pour indiquer chaque étape:</a:t>
            </a:r>
            <a:endParaRPr lang="en-US" dirty="0">
              <a:solidFill>
                <a:schemeClr val="bg1"/>
              </a:solidFill>
            </a:endParaRPr>
          </a:p>
          <a:p>
            <a:pPr marL="0" indent="0">
              <a:buNone/>
            </a:pPr>
            <a:r>
              <a:rPr lang="fr-CA" dirty="0" smtClean="0">
                <a:solidFill>
                  <a:schemeClr val="bg1"/>
                </a:solidFill>
              </a:rPr>
              <a:t>	Premièrement</a:t>
            </a:r>
            <a:endParaRPr lang="en-US" dirty="0">
              <a:solidFill>
                <a:schemeClr val="bg1"/>
              </a:solidFill>
            </a:endParaRPr>
          </a:p>
          <a:p>
            <a:pPr marL="0" indent="0">
              <a:buNone/>
            </a:pPr>
            <a:r>
              <a:rPr lang="fr-CA" dirty="0" smtClean="0">
                <a:solidFill>
                  <a:schemeClr val="bg1"/>
                </a:solidFill>
              </a:rPr>
              <a:t>	Ensuite</a:t>
            </a:r>
            <a:endParaRPr lang="en-US" dirty="0">
              <a:solidFill>
                <a:schemeClr val="bg1"/>
              </a:solidFill>
            </a:endParaRPr>
          </a:p>
          <a:p>
            <a:pPr marL="0" indent="0">
              <a:buNone/>
            </a:pPr>
            <a:r>
              <a:rPr lang="fr-CA" dirty="0" smtClean="0">
                <a:solidFill>
                  <a:schemeClr val="bg1"/>
                </a:solidFill>
              </a:rPr>
              <a:t>	Après</a:t>
            </a:r>
            <a:endParaRPr lang="en-US" dirty="0">
              <a:solidFill>
                <a:schemeClr val="bg1"/>
              </a:solidFill>
            </a:endParaRPr>
          </a:p>
          <a:p>
            <a:pPr marL="0" indent="0">
              <a:buNone/>
            </a:pPr>
            <a:r>
              <a:rPr lang="fr-CA" dirty="0" smtClean="0">
                <a:solidFill>
                  <a:schemeClr val="bg1"/>
                </a:solidFill>
              </a:rPr>
              <a:t>	Plus </a:t>
            </a:r>
            <a:r>
              <a:rPr lang="fr-CA" dirty="0">
                <a:solidFill>
                  <a:schemeClr val="bg1"/>
                </a:solidFill>
              </a:rPr>
              <a:t>tard</a:t>
            </a:r>
            <a:endParaRPr lang="en-US" dirty="0">
              <a:solidFill>
                <a:schemeClr val="bg1"/>
              </a:solidFill>
            </a:endParaRPr>
          </a:p>
          <a:p>
            <a:pPr marL="0" indent="0">
              <a:buNone/>
            </a:pPr>
            <a:r>
              <a:rPr lang="fr-CA" dirty="0" smtClean="0">
                <a:solidFill>
                  <a:schemeClr val="bg1"/>
                </a:solidFill>
              </a:rPr>
              <a:t>	Finalement</a:t>
            </a:r>
            <a:endParaRPr lang="en-US" dirty="0">
              <a:solidFill>
                <a:schemeClr val="bg1"/>
              </a:solidFill>
            </a:endParaRPr>
          </a:p>
          <a:p>
            <a:pPr marL="0" lvl="0" indent="0">
              <a:buNone/>
            </a:pPr>
            <a:r>
              <a:rPr lang="fr-CA" dirty="0" smtClean="0">
                <a:solidFill>
                  <a:schemeClr val="bg1"/>
                </a:solidFill>
              </a:rPr>
              <a:t>3. Corrige </a:t>
            </a:r>
            <a:r>
              <a:rPr lang="fr-CA" dirty="0">
                <a:solidFill>
                  <a:schemeClr val="bg1"/>
                </a:solidFill>
              </a:rPr>
              <a:t>ton brouille! Regarde les mots de 1</a:t>
            </a:r>
            <a:r>
              <a:rPr lang="fr-CA" baseline="30000" dirty="0">
                <a:solidFill>
                  <a:schemeClr val="bg1"/>
                </a:solidFill>
              </a:rPr>
              <a:t>ère</a:t>
            </a:r>
            <a:r>
              <a:rPr lang="fr-CA" dirty="0">
                <a:solidFill>
                  <a:schemeClr val="bg1"/>
                </a:solidFill>
              </a:rPr>
              <a:t> and 2ieme année, utilise </a:t>
            </a:r>
            <a:r>
              <a:rPr lang="fr-CA" dirty="0" smtClean="0">
                <a:solidFill>
                  <a:schemeClr val="bg1"/>
                </a:solidFill>
              </a:rPr>
              <a:t>un </a:t>
            </a:r>
            <a:r>
              <a:rPr lang="fr-CA" dirty="0">
                <a:solidFill>
                  <a:schemeClr val="bg1"/>
                </a:solidFill>
              </a:rPr>
              <a:t>crayon vert (majuscules) et rouge (point). </a:t>
            </a:r>
            <a:endParaRPr lang="en-US" dirty="0">
              <a:solidFill>
                <a:schemeClr val="bg1"/>
              </a:solidFill>
            </a:endParaRPr>
          </a:p>
          <a:p>
            <a:pPr marL="0" lvl="0" indent="0">
              <a:buNone/>
            </a:pPr>
            <a:r>
              <a:rPr lang="en-US" dirty="0" smtClean="0">
                <a:solidFill>
                  <a:schemeClr val="bg1"/>
                </a:solidFill>
              </a:rPr>
              <a:t>4. </a:t>
            </a:r>
            <a:r>
              <a:rPr lang="fr-CA" dirty="0" smtClean="0">
                <a:solidFill>
                  <a:schemeClr val="bg1"/>
                </a:solidFill>
              </a:rPr>
              <a:t>Fait </a:t>
            </a:r>
            <a:r>
              <a:rPr lang="fr-CA" dirty="0">
                <a:solidFill>
                  <a:schemeClr val="bg1"/>
                </a:solidFill>
              </a:rPr>
              <a:t>ton bonne copie et met une photo de ta nourriture!</a:t>
            </a:r>
            <a:endParaRPr lang="en-US" dirty="0">
              <a:solidFill>
                <a:schemeClr val="bg1"/>
              </a:solidFill>
            </a:endParaRPr>
          </a:p>
        </p:txBody>
      </p:sp>
      <p:sp>
        <p:nvSpPr>
          <p:cNvPr id="7" name="Content Placeholder 2"/>
          <p:cNvSpPr txBox="1">
            <a:spLocks/>
          </p:cNvSpPr>
          <p:nvPr/>
        </p:nvSpPr>
        <p:spPr>
          <a:xfrm>
            <a:off x="6121400" y="1811868"/>
            <a:ext cx="5003800" cy="4944534"/>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None/>
            </a:pPr>
            <a:r>
              <a:rPr lang="fr-CA" dirty="0" err="1">
                <a:solidFill>
                  <a:schemeClr val="bg1"/>
                </a:solidFill>
              </a:rPr>
              <a:t>Now</a:t>
            </a:r>
            <a:r>
              <a:rPr lang="fr-CA" dirty="0">
                <a:solidFill>
                  <a:schemeClr val="bg1"/>
                </a:solidFill>
              </a:rPr>
              <a:t> </a:t>
            </a:r>
            <a:r>
              <a:rPr lang="fr-CA" dirty="0" err="1">
                <a:solidFill>
                  <a:schemeClr val="bg1"/>
                </a:solidFill>
              </a:rPr>
              <a:t>it’s</a:t>
            </a:r>
            <a:r>
              <a:rPr lang="fr-CA" dirty="0">
                <a:solidFill>
                  <a:schemeClr val="bg1"/>
                </a:solidFill>
              </a:rPr>
              <a:t> </a:t>
            </a:r>
            <a:r>
              <a:rPr lang="fr-CA" dirty="0" err="1">
                <a:solidFill>
                  <a:schemeClr val="bg1"/>
                </a:solidFill>
              </a:rPr>
              <a:t>your</a:t>
            </a:r>
            <a:r>
              <a:rPr lang="fr-CA" dirty="0">
                <a:solidFill>
                  <a:schemeClr val="bg1"/>
                </a:solidFill>
              </a:rPr>
              <a:t> </a:t>
            </a:r>
            <a:r>
              <a:rPr lang="fr-CA" dirty="0" err="1">
                <a:solidFill>
                  <a:schemeClr val="bg1"/>
                </a:solidFill>
              </a:rPr>
              <a:t>turn</a:t>
            </a:r>
            <a:r>
              <a:rPr lang="fr-CA" dirty="0">
                <a:solidFill>
                  <a:schemeClr val="bg1"/>
                </a:solidFill>
              </a:rPr>
              <a:t>!</a:t>
            </a:r>
            <a:endParaRPr lang="en-US" dirty="0">
              <a:solidFill>
                <a:schemeClr val="bg1"/>
              </a:solidFill>
            </a:endParaRPr>
          </a:p>
          <a:p>
            <a:pPr marL="0" lvl="0" indent="0">
              <a:buNone/>
            </a:pPr>
            <a:r>
              <a:rPr lang="fr-CA" dirty="0" smtClean="0">
                <a:solidFill>
                  <a:schemeClr val="bg1"/>
                </a:solidFill>
              </a:rPr>
              <a:t>1. </a:t>
            </a:r>
            <a:r>
              <a:rPr lang="fr-CA" dirty="0" err="1" smtClean="0">
                <a:solidFill>
                  <a:schemeClr val="bg1"/>
                </a:solidFill>
              </a:rPr>
              <a:t>Pick</a:t>
            </a:r>
            <a:r>
              <a:rPr lang="fr-CA" dirty="0" smtClean="0">
                <a:solidFill>
                  <a:schemeClr val="bg1"/>
                </a:solidFill>
              </a:rPr>
              <a:t> </a:t>
            </a:r>
            <a:r>
              <a:rPr lang="fr-CA" dirty="0">
                <a:solidFill>
                  <a:schemeClr val="bg1"/>
                </a:solidFill>
              </a:rPr>
              <a:t>a </a:t>
            </a:r>
            <a:r>
              <a:rPr lang="fr-CA" dirty="0" err="1">
                <a:solidFill>
                  <a:schemeClr val="bg1"/>
                </a:solidFill>
              </a:rPr>
              <a:t>food</a:t>
            </a:r>
            <a:r>
              <a:rPr lang="fr-CA" dirty="0">
                <a:solidFill>
                  <a:schemeClr val="bg1"/>
                </a:solidFill>
              </a:rPr>
              <a:t> item </a:t>
            </a:r>
            <a:r>
              <a:rPr lang="fr-CA" dirty="0" err="1">
                <a:solidFill>
                  <a:schemeClr val="bg1"/>
                </a:solidFill>
              </a:rPr>
              <a:t>that</a:t>
            </a:r>
            <a:r>
              <a:rPr lang="fr-CA" dirty="0">
                <a:solidFill>
                  <a:schemeClr val="bg1"/>
                </a:solidFill>
              </a:rPr>
              <a:t> </a:t>
            </a:r>
            <a:r>
              <a:rPr lang="fr-CA" dirty="0" err="1">
                <a:solidFill>
                  <a:schemeClr val="bg1"/>
                </a:solidFill>
              </a:rPr>
              <a:t>you</a:t>
            </a:r>
            <a:r>
              <a:rPr lang="fr-CA" dirty="0">
                <a:solidFill>
                  <a:schemeClr val="bg1"/>
                </a:solidFill>
              </a:rPr>
              <a:t> know the s</a:t>
            </a:r>
            <a:r>
              <a:rPr lang="en-US" dirty="0" err="1">
                <a:solidFill>
                  <a:schemeClr val="bg1"/>
                </a:solidFill>
              </a:rPr>
              <a:t>teps</a:t>
            </a:r>
            <a:r>
              <a:rPr lang="en-US" dirty="0">
                <a:solidFill>
                  <a:schemeClr val="bg1"/>
                </a:solidFill>
              </a:rPr>
              <a:t> to how it ends up on your plate (listen to </a:t>
            </a:r>
            <a:r>
              <a:rPr lang="en-US" dirty="0" err="1">
                <a:solidFill>
                  <a:schemeClr val="bg1"/>
                </a:solidFill>
              </a:rPr>
              <a:t>Madames</a:t>
            </a:r>
            <a:r>
              <a:rPr lang="en-US" dirty="0">
                <a:solidFill>
                  <a:schemeClr val="bg1"/>
                </a:solidFill>
              </a:rPr>
              <a:t> videos if you need help)</a:t>
            </a:r>
          </a:p>
          <a:p>
            <a:pPr marL="0" lvl="0" indent="0">
              <a:buNone/>
            </a:pPr>
            <a:r>
              <a:rPr lang="en-US" dirty="0" smtClean="0">
                <a:solidFill>
                  <a:schemeClr val="bg1"/>
                </a:solidFill>
              </a:rPr>
              <a:t>2. Do </a:t>
            </a:r>
            <a:r>
              <a:rPr lang="en-US" dirty="0">
                <a:solidFill>
                  <a:schemeClr val="bg1"/>
                </a:solidFill>
              </a:rPr>
              <a:t>a rough copy, use the following words to indicate each step:</a:t>
            </a:r>
          </a:p>
          <a:p>
            <a:pPr marL="0" indent="0">
              <a:buNone/>
            </a:pPr>
            <a:r>
              <a:rPr lang="fr-CA" dirty="0" smtClean="0">
                <a:solidFill>
                  <a:schemeClr val="bg1"/>
                </a:solidFill>
              </a:rPr>
              <a:t>	Premièrement</a:t>
            </a:r>
            <a:endParaRPr lang="en-US" dirty="0">
              <a:solidFill>
                <a:schemeClr val="bg1"/>
              </a:solidFill>
            </a:endParaRPr>
          </a:p>
          <a:p>
            <a:pPr marL="0" indent="0">
              <a:buNone/>
            </a:pPr>
            <a:r>
              <a:rPr lang="fr-CA" dirty="0" smtClean="0">
                <a:solidFill>
                  <a:schemeClr val="bg1"/>
                </a:solidFill>
              </a:rPr>
              <a:t>	Ensuite</a:t>
            </a:r>
            <a:endParaRPr lang="en-US" dirty="0">
              <a:solidFill>
                <a:schemeClr val="bg1"/>
              </a:solidFill>
            </a:endParaRPr>
          </a:p>
          <a:p>
            <a:pPr marL="0" indent="0">
              <a:buNone/>
            </a:pPr>
            <a:r>
              <a:rPr lang="fr-CA" dirty="0" smtClean="0">
                <a:solidFill>
                  <a:schemeClr val="bg1"/>
                </a:solidFill>
              </a:rPr>
              <a:t>	Après</a:t>
            </a:r>
            <a:endParaRPr lang="en-US" dirty="0">
              <a:solidFill>
                <a:schemeClr val="bg1"/>
              </a:solidFill>
            </a:endParaRPr>
          </a:p>
          <a:p>
            <a:pPr marL="0" indent="0">
              <a:buNone/>
            </a:pPr>
            <a:r>
              <a:rPr lang="fr-CA" dirty="0" smtClean="0">
                <a:solidFill>
                  <a:schemeClr val="bg1"/>
                </a:solidFill>
              </a:rPr>
              <a:t>	Plus </a:t>
            </a:r>
            <a:r>
              <a:rPr lang="fr-CA" dirty="0">
                <a:solidFill>
                  <a:schemeClr val="bg1"/>
                </a:solidFill>
              </a:rPr>
              <a:t>tard</a:t>
            </a:r>
            <a:endParaRPr lang="en-US" dirty="0">
              <a:solidFill>
                <a:schemeClr val="bg1"/>
              </a:solidFill>
            </a:endParaRPr>
          </a:p>
          <a:p>
            <a:pPr marL="0" indent="0">
              <a:buNone/>
            </a:pPr>
            <a:r>
              <a:rPr lang="fr-CA" dirty="0" smtClean="0">
                <a:solidFill>
                  <a:schemeClr val="bg1"/>
                </a:solidFill>
              </a:rPr>
              <a:t>	Finalement</a:t>
            </a:r>
            <a:endParaRPr lang="en-US" dirty="0">
              <a:solidFill>
                <a:schemeClr val="bg1"/>
              </a:solidFill>
            </a:endParaRPr>
          </a:p>
          <a:p>
            <a:pPr marL="0" lvl="0" indent="0">
              <a:buNone/>
            </a:pPr>
            <a:r>
              <a:rPr lang="en-US" dirty="0" smtClean="0">
                <a:solidFill>
                  <a:schemeClr val="bg1"/>
                </a:solidFill>
              </a:rPr>
              <a:t>3. Correct </a:t>
            </a:r>
            <a:r>
              <a:rPr lang="en-US" dirty="0">
                <a:solidFill>
                  <a:schemeClr val="bg1"/>
                </a:solidFill>
              </a:rPr>
              <a:t>your rough copy! Look at the grade 1 and 2 sight words, use a green pencil crayon (uppercase), a red crayon (periods</a:t>
            </a:r>
            <a:r>
              <a:rPr lang="en-US" dirty="0" smtClean="0">
                <a:solidFill>
                  <a:schemeClr val="bg1"/>
                </a:solidFill>
              </a:rPr>
              <a:t>).</a:t>
            </a:r>
          </a:p>
          <a:p>
            <a:pPr marL="0" lvl="0" indent="0">
              <a:buNone/>
            </a:pPr>
            <a:r>
              <a:rPr lang="en-US" dirty="0" smtClean="0">
                <a:solidFill>
                  <a:schemeClr val="bg1"/>
                </a:solidFill>
              </a:rPr>
              <a:t>4. Do </a:t>
            </a:r>
            <a:r>
              <a:rPr lang="en-US" dirty="0">
                <a:solidFill>
                  <a:schemeClr val="bg1"/>
                </a:solidFill>
              </a:rPr>
              <a:t>your good copy and include a drawing of your food. </a:t>
            </a:r>
          </a:p>
        </p:txBody>
      </p:sp>
      <p:pic>
        <p:nvPicPr>
          <p:cNvPr id="3074" name="Picture 2" descr="cook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8808" y="-90274"/>
            <a:ext cx="2033374" cy="203337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6652" y="642594"/>
            <a:ext cx="487363" cy="487363"/>
          </a:xfrm>
          <a:prstGeom prst="rect">
            <a:avLst/>
          </a:prstGeom>
        </p:spPr>
      </p:pic>
    </p:spTree>
    <p:extLst>
      <p:ext uri="{BB962C8B-B14F-4D97-AF65-F5344CB8AC3E}">
        <p14:creationId xmlns:p14="http://schemas.microsoft.com/office/powerpoint/2010/main" val="90528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endParaRPr lang="en-US" sz="4400" dirty="0">
              <a:solidFill>
                <a:schemeClr val="bg1"/>
              </a:solidFill>
            </a:endParaRPr>
          </a:p>
        </p:txBody>
      </p:sp>
      <p:pic>
        <p:nvPicPr>
          <p:cNvPr id="2050"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42" y="549275"/>
            <a:ext cx="4579144" cy="6105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529167"/>
            <a:ext cx="4594225" cy="6125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84400" y="179943"/>
            <a:ext cx="1133644" cy="369332"/>
          </a:xfrm>
          <a:prstGeom prst="rect">
            <a:avLst/>
          </a:prstGeom>
          <a:noFill/>
        </p:spPr>
        <p:txBody>
          <a:bodyPr wrap="none" rtlCol="0">
            <a:spAutoFit/>
          </a:bodyPr>
          <a:lstStyle/>
          <a:p>
            <a:r>
              <a:rPr lang="en-US" dirty="0" err="1" smtClean="0">
                <a:solidFill>
                  <a:schemeClr val="bg1"/>
                </a:solidFill>
              </a:rPr>
              <a:t>brouillon</a:t>
            </a:r>
            <a:endParaRPr lang="en-US" dirty="0">
              <a:solidFill>
                <a:schemeClr val="bg1"/>
              </a:solidFill>
            </a:endParaRPr>
          </a:p>
        </p:txBody>
      </p:sp>
      <p:sp>
        <p:nvSpPr>
          <p:cNvPr id="9" name="TextBox 8"/>
          <p:cNvSpPr txBox="1"/>
          <p:nvPr/>
        </p:nvSpPr>
        <p:spPr>
          <a:xfrm>
            <a:off x="8723048" y="179943"/>
            <a:ext cx="1643399" cy="369332"/>
          </a:xfrm>
          <a:prstGeom prst="rect">
            <a:avLst/>
          </a:prstGeom>
          <a:noFill/>
        </p:spPr>
        <p:txBody>
          <a:bodyPr wrap="none" rtlCol="0">
            <a:spAutoFit/>
          </a:bodyPr>
          <a:lstStyle/>
          <a:p>
            <a:r>
              <a:rPr lang="en-US" dirty="0">
                <a:solidFill>
                  <a:schemeClr val="bg1"/>
                </a:solidFill>
              </a:rPr>
              <a:t>b</a:t>
            </a:r>
            <a:r>
              <a:rPr lang="en-US" dirty="0" smtClean="0">
                <a:solidFill>
                  <a:schemeClr val="bg1"/>
                </a:solidFill>
              </a:rPr>
              <a:t>onne </a:t>
            </a:r>
            <a:r>
              <a:rPr lang="en-US" dirty="0" err="1" smtClean="0">
                <a:solidFill>
                  <a:schemeClr val="bg1"/>
                </a:solidFill>
              </a:rPr>
              <a:t>copie</a:t>
            </a:r>
            <a:endParaRPr lang="en-US" dirty="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6249" y="364609"/>
            <a:ext cx="487363" cy="487363"/>
          </a:xfrm>
          <a:prstGeom prst="rect">
            <a:avLst/>
          </a:prstGeom>
        </p:spPr>
      </p:pic>
    </p:spTree>
    <p:extLst>
      <p:ext uri="{BB962C8B-B14F-4D97-AF65-F5344CB8AC3E}">
        <p14:creationId xmlns:p14="http://schemas.microsoft.com/office/powerpoint/2010/main" val="2945212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eil</a:t>
            </a:r>
            <a:r>
              <a:rPr lang="en-US" dirty="0" smtClean="0">
                <a:solidFill>
                  <a:schemeClr val="bg1"/>
                </a:solidFill>
              </a:rPr>
              <a:t> / </a:t>
            </a:r>
            <a:r>
              <a:rPr lang="en-US" dirty="0" err="1" smtClean="0">
                <a:solidFill>
                  <a:schemeClr val="bg1"/>
                </a:solidFill>
              </a:rPr>
              <a:t>eille</a:t>
            </a:r>
            <a:endParaRPr lang="en-US" dirty="0">
              <a:solidFill>
                <a:schemeClr val="bg1"/>
              </a:solidFill>
            </a:endParaRPr>
          </a:p>
        </p:txBody>
      </p:sp>
      <p:sp>
        <p:nvSpPr>
          <p:cNvPr id="3" name="Content Placeholder 2"/>
          <p:cNvSpPr>
            <a:spLocks noGrp="1"/>
          </p:cNvSpPr>
          <p:nvPr>
            <p:ph idx="1"/>
          </p:nvPr>
        </p:nvSpPr>
        <p:spPr>
          <a:xfrm>
            <a:off x="533400" y="2103119"/>
            <a:ext cx="6534150" cy="4421506"/>
          </a:xfrm>
        </p:spPr>
        <p:txBody>
          <a:bodyPr>
            <a:normAutofit/>
          </a:bodyPr>
          <a:lstStyle/>
          <a:p>
            <a:pPr marL="0" indent="0">
              <a:buNone/>
            </a:pPr>
            <a:r>
              <a:rPr lang="fr-CA" sz="2800" dirty="0">
                <a:solidFill>
                  <a:schemeClr val="bg1"/>
                </a:solidFill>
              </a:rPr>
              <a:t>Mireille Corneille est une </a:t>
            </a:r>
            <a:r>
              <a:rPr lang="fr-CA" sz="2800" dirty="0" smtClean="0">
                <a:solidFill>
                  <a:schemeClr val="bg1"/>
                </a:solidFill>
              </a:rPr>
              <a:t>vielle </a:t>
            </a:r>
            <a:r>
              <a:rPr lang="fr-CA" sz="2800" dirty="0">
                <a:solidFill>
                  <a:schemeClr val="bg1"/>
                </a:solidFill>
              </a:rPr>
              <a:t>c</a:t>
            </a:r>
            <a:r>
              <a:rPr lang="fr-CA" sz="2800" dirty="0" smtClean="0">
                <a:solidFill>
                  <a:schemeClr val="bg1"/>
                </a:solidFill>
              </a:rPr>
              <a:t>orneille </a:t>
            </a:r>
            <a:r>
              <a:rPr lang="fr-CA" sz="2800" dirty="0">
                <a:solidFill>
                  <a:schemeClr val="bg1"/>
                </a:solidFill>
              </a:rPr>
              <a:t>qui aime la nature. Elle aime s’assoir dans son jardin et parler au soleil. Comme elle est vieille, Mireille est toujours fatiguée et a souvent sommeil. Mireille est assez chipie. Au réveil, elle tire les oreilles des abeilles pour qu’elles aussi se réveillent!</a:t>
            </a:r>
            <a:endParaRPr lang="en-US" sz="2800" dirty="0">
              <a:solidFill>
                <a:schemeClr val="bg1"/>
              </a:solidFill>
            </a:endParaRPr>
          </a:p>
          <a:p>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Image 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l="7270" t="9121" r="7075" b="17121"/>
          <a:stretch/>
        </p:blipFill>
        <p:spPr bwMode="auto">
          <a:xfrm>
            <a:off x="7581901" y="2014194"/>
            <a:ext cx="3752849" cy="430882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0663" y="449166"/>
            <a:ext cx="874537" cy="874537"/>
          </a:xfrm>
          <a:prstGeom prst="rect">
            <a:avLst/>
          </a:prstGeom>
        </p:spPr>
      </p:pic>
    </p:spTree>
    <p:extLst>
      <p:ext uri="{BB962C8B-B14F-4D97-AF65-F5344CB8AC3E}">
        <p14:creationId xmlns:p14="http://schemas.microsoft.com/office/powerpoint/2010/main" val="1250468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Essayer de lire les mots </a:t>
            </a:r>
            <a:r>
              <a:rPr lang="en-US" dirty="0" err="1" smtClean="0">
                <a:solidFill>
                  <a:schemeClr val="bg1"/>
                </a:solidFill>
              </a:rPr>
              <a:t>suivant</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4136572" y="3232137"/>
            <a:ext cx="2338252" cy="840377"/>
          </a:xfrm>
        </p:spPr>
        <p:txBody>
          <a:bodyPr>
            <a:noAutofit/>
          </a:bodyPr>
          <a:lstStyle/>
          <a:p>
            <a:pPr marL="0" indent="0">
              <a:buNone/>
            </a:pPr>
            <a:r>
              <a:rPr lang="en-US" sz="4800" dirty="0" err="1" smtClean="0">
                <a:solidFill>
                  <a:schemeClr val="bg1"/>
                </a:solidFill>
              </a:rPr>
              <a:t>abeille</a:t>
            </a:r>
            <a:endParaRPr lang="en-US" sz="48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1219199" y="2255520"/>
            <a:ext cx="1728652"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smtClean="0">
                <a:solidFill>
                  <a:schemeClr val="bg1"/>
                </a:solidFill>
              </a:rPr>
              <a:t>soleil</a:t>
            </a:r>
            <a:endParaRPr lang="en-US" sz="4800" dirty="0">
              <a:solidFill>
                <a:schemeClr val="bg1"/>
              </a:solidFill>
            </a:endParaRPr>
          </a:p>
        </p:txBody>
      </p:sp>
      <p:sp>
        <p:nvSpPr>
          <p:cNvPr id="7" name="Content Placeholder 2"/>
          <p:cNvSpPr txBox="1">
            <a:spLocks/>
          </p:cNvSpPr>
          <p:nvPr/>
        </p:nvSpPr>
        <p:spPr>
          <a:xfrm>
            <a:off x="9078684" y="2770142"/>
            <a:ext cx="1728652"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orteil</a:t>
            </a:r>
            <a:endParaRPr lang="en-US" sz="4800" dirty="0">
              <a:solidFill>
                <a:schemeClr val="bg1"/>
              </a:solidFill>
            </a:endParaRPr>
          </a:p>
        </p:txBody>
      </p:sp>
      <p:sp>
        <p:nvSpPr>
          <p:cNvPr id="8" name="Content Placeholder 2"/>
          <p:cNvSpPr txBox="1">
            <a:spLocks/>
          </p:cNvSpPr>
          <p:nvPr/>
        </p:nvSpPr>
        <p:spPr>
          <a:xfrm>
            <a:off x="9078684" y="5290458"/>
            <a:ext cx="2046516"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pareil</a:t>
            </a:r>
            <a:endParaRPr lang="en-US" sz="4800" dirty="0">
              <a:solidFill>
                <a:schemeClr val="bg1"/>
              </a:solidFill>
            </a:endParaRPr>
          </a:p>
        </p:txBody>
      </p:sp>
      <p:sp>
        <p:nvSpPr>
          <p:cNvPr id="9" name="Content Placeholder 2"/>
          <p:cNvSpPr txBox="1">
            <a:spLocks/>
          </p:cNvSpPr>
          <p:nvPr/>
        </p:nvSpPr>
        <p:spPr>
          <a:xfrm>
            <a:off x="1005838" y="5525589"/>
            <a:ext cx="2686595"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sommeil</a:t>
            </a:r>
            <a:endParaRPr lang="en-US" sz="4800" dirty="0">
              <a:solidFill>
                <a:schemeClr val="bg1"/>
              </a:solidFill>
            </a:endParaRPr>
          </a:p>
        </p:txBody>
      </p:sp>
      <p:sp>
        <p:nvSpPr>
          <p:cNvPr id="10" name="Content Placeholder 2"/>
          <p:cNvSpPr txBox="1">
            <a:spLocks/>
          </p:cNvSpPr>
          <p:nvPr/>
        </p:nvSpPr>
        <p:spPr>
          <a:xfrm>
            <a:off x="1653879" y="4023697"/>
            <a:ext cx="2587943"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fr-CA" sz="4800" dirty="0" smtClean="0">
                <a:solidFill>
                  <a:schemeClr val="bg1"/>
                </a:solidFill>
              </a:rPr>
              <a:t>oreille</a:t>
            </a:r>
            <a:endParaRPr lang="en-US" sz="4800" dirty="0">
              <a:solidFill>
                <a:schemeClr val="bg1"/>
              </a:solidFill>
            </a:endParaRPr>
          </a:p>
        </p:txBody>
      </p:sp>
      <p:sp>
        <p:nvSpPr>
          <p:cNvPr id="11" name="Content Placeholder 2"/>
          <p:cNvSpPr txBox="1">
            <a:spLocks/>
          </p:cNvSpPr>
          <p:nvPr/>
        </p:nvSpPr>
        <p:spPr>
          <a:xfrm>
            <a:off x="5847805" y="2255519"/>
            <a:ext cx="2007326"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réveil</a:t>
            </a:r>
            <a:endParaRPr lang="en-US" sz="4800" dirty="0">
              <a:solidFill>
                <a:schemeClr val="bg1"/>
              </a:solidFill>
            </a:endParaRPr>
          </a:p>
        </p:txBody>
      </p:sp>
      <p:sp>
        <p:nvSpPr>
          <p:cNvPr id="12" name="Content Placeholder 2"/>
          <p:cNvSpPr txBox="1">
            <a:spLocks/>
          </p:cNvSpPr>
          <p:nvPr/>
        </p:nvSpPr>
        <p:spPr>
          <a:xfrm>
            <a:off x="4337208" y="4981721"/>
            <a:ext cx="3021194"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bouteille</a:t>
            </a:r>
            <a:endParaRPr lang="en-US" sz="4800" dirty="0">
              <a:solidFill>
                <a:schemeClr val="bg1"/>
              </a:solidFill>
            </a:endParaRPr>
          </a:p>
        </p:txBody>
      </p:sp>
      <p:sp>
        <p:nvSpPr>
          <p:cNvPr id="13" name="Content Placeholder 2"/>
          <p:cNvSpPr txBox="1">
            <a:spLocks/>
          </p:cNvSpPr>
          <p:nvPr/>
        </p:nvSpPr>
        <p:spPr>
          <a:xfrm>
            <a:off x="7650478" y="3935458"/>
            <a:ext cx="2373087" cy="8403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sz="4800" dirty="0" err="1" smtClean="0">
                <a:solidFill>
                  <a:schemeClr val="bg1"/>
                </a:solidFill>
              </a:rPr>
              <a:t>conseil</a:t>
            </a:r>
            <a:endParaRPr lang="en-US" sz="48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0977" y="317655"/>
            <a:ext cx="901545" cy="901545"/>
          </a:xfrm>
          <a:prstGeom prst="rect">
            <a:avLst/>
          </a:prstGeom>
        </p:spPr>
      </p:pic>
    </p:spTree>
    <p:extLst>
      <p:ext uri="{BB962C8B-B14F-4D97-AF65-F5344CB8AC3E}">
        <p14:creationId xmlns:p14="http://schemas.microsoft.com/office/powerpoint/2010/main" val="2789414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Message:</a:t>
            </a:r>
            <a:endParaRPr lang="en-US" dirty="0">
              <a:solidFill>
                <a:schemeClr val="bg1"/>
              </a:solidFill>
            </a:endParaRPr>
          </a:p>
        </p:txBody>
      </p:sp>
      <p:sp>
        <p:nvSpPr>
          <p:cNvPr id="3" name="Content Placeholder 2"/>
          <p:cNvSpPr>
            <a:spLocks noGrp="1"/>
          </p:cNvSpPr>
          <p:nvPr>
            <p:ph idx="1"/>
          </p:nvPr>
        </p:nvSpPr>
        <p:spPr>
          <a:xfrm>
            <a:off x="1066799" y="2103119"/>
            <a:ext cx="9470571" cy="4376057"/>
          </a:xfrm>
        </p:spPr>
        <p:txBody>
          <a:bodyPr>
            <a:normAutofit/>
          </a:bodyPr>
          <a:lstStyle/>
          <a:p>
            <a:pPr marL="0" indent="0">
              <a:buNone/>
            </a:pPr>
            <a:r>
              <a:rPr lang="fr-CA" sz="2200" dirty="0">
                <a:solidFill>
                  <a:schemeClr val="bg1"/>
                </a:solidFill>
              </a:rPr>
              <a:t>Bonjour les </a:t>
            </a:r>
            <a:r>
              <a:rPr lang="fr-CA" sz="2200" dirty="0" smtClean="0">
                <a:solidFill>
                  <a:schemeClr val="bg1"/>
                </a:solidFill>
              </a:rPr>
              <a:t>amis!</a:t>
            </a:r>
            <a:endParaRPr lang="en-US" sz="2200" dirty="0">
              <a:solidFill>
                <a:schemeClr val="bg1"/>
              </a:solidFill>
            </a:endParaRPr>
          </a:p>
          <a:p>
            <a:pPr marL="0" indent="0">
              <a:buNone/>
            </a:pPr>
            <a:r>
              <a:rPr lang="fr-CA" sz="2200" dirty="0" smtClean="0">
                <a:solidFill>
                  <a:schemeClr val="bg1"/>
                </a:solidFill>
              </a:rPr>
              <a:t>Cette </a:t>
            </a:r>
            <a:r>
              <a:rPr lang="fr-CA" sz="2200" dirty="0">
                <a:solidFill>
                  <a:schemeClr val="bg1"/>
                </a:solidFill>
              </a:rPr>
              <a:t>semaine Madame a décidé de cuisiner des biscuits. Premièrement, j’ai grimpée au-dessus d’une chaise pour chercher mon livre de recettes. Quand j’ai vu une photo avec des biscuits avec des </a:t>
            </a:r>
            <a:r>
              <a:rPr lang="fr-CA" sz="2200" dirty="0" smtClean="0">
                <a:solidFill>
                  <a:schemeClr val="bg1"/>
                </a:solidFill>
              </a:rPr>
              <a:t>M&amp;M, </a:t>
            </a:r>
            <a:r>
              <a:rPr lang="fr-CA" sz="2200" dirty="0">
                <a:solidFill>
                  <a:schemeClr val="bg1"/>
                </a:solidFill>
              </a:rPr>
              <a:t>je savais que j’avais besoin de cuir ces biscuits-là. Après, j’ai commencé à chercher toute les ingrédients. Ça m’a seulement pris 20 minutes pour mélangé tous les ingrédients ensemble et les mettre au four. Aussitôt que j’ai sorti les biscuits du four, j’ai dit à mes parents de venir les essayer! </a:t>
            </a:r>
            <a:r>
              <a:rPr lang="fr-CA" sz="2200" dirty="0" smtClean="0">
                <a:solidFill>
                  <a:schemeClr val="bg1"/>
                </a:solidFill>
              </a:rPr>
              <a:t>Ils étaient parfait et tout </a:t>
            </a:r>
            <a:r>
              <a:rPr lang="fr-CA" sz="2200" dirty="0">
                <a:solidFill>
                  <a:schemeClr val="bg1"/>
                </a:solidFill>
              </a:rPr>
              <a:t>le monde a adoré les </a:t>
            </a:r>
            <a:r>
              <a:rPr lang="fr-CA" sz="2200" dirty="0" smtClean="0">
                <a:solidFill>
                  <a:schemeClr val="bg1"/>
                </a:solidFill>
              </a:rPr>
              <a:t>biscuits, </a:t>
            </a:r>
            <a:r>
              <a:rPr lang="fr-CA" sz="2200" dirty="0">
                <a:solidFill>
                  <a:schemeClr val="bg1"/>
                </a:solidFill>
              </a:rPr>
              <a:t>et on a manger plusieurs. Enfin, cela </a:t>
            </a:r>
            <a:r>
              <a:rPr lang="fr-CA" sz="2200" dirty="0" smtClean="0">
                <a:solidFill>
                  <a:schemeClr val="bg1"/>
                </a:solidFill>
              </a:rPr>
              <a:t>était </a:t>
            </a:r>
            <a:r>
              <a:rPr lang="fr-CA" sz="2200" dirty="0">
                <a:solidFill>
                  <a:schemeClr val="bg1"/>
                </a:solidFill>
              </a:rPr>
              <a:t>mon activité préférée de cette fin de semaine.  </a:t>
            </a:r>
            <a:endParaRPr lang="en-US" sz="2200" dirty="0">
              <a:solidFill>
                <a:schemeClr val="bg1"/>
              </a:solidFill>
            </a:endParaRPr>
          </a:p>
          <a:p>
            <a:pPr marL="0" indent="0">
              <a:buNone/>
            </a:pPr>
            <a:endParaRPr lang="en-US" sz="22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Bitmoji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2858" y="4139290"/>
            <a:ext cx="2428811" cy="2428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3937" y="418685"/>
            <a:ext cx="7098087" cy="830997"/>
          </a:xfrm>
          <a:prstGeom prst="rect">
            <a:avLst/>
          </a:prstGeom>
          <a:noFill/>
        </p:spPr>
        <p:txBody>
          <a:bodyPr wrap="square" rtlCol="0">
            <a:spAutoFit/>
          </a:bodyPr>
          <a:lstStyle/>
          <a:p>
            <a:r>
              <a:rPr lang="en-US" sz="1600" b="1" dirty="0" smtClean="0">
                <a:solidFill>
                  <a:schemeClr val="bg1"/>
                </a:solidFill>
              </a:rPr>
              <a:t>Jour 1</a:t>
            </a:r>
            <a:r>
              <a:rPr lang="en-US" sz="1600" dirty="0" smtClean="0">
                <a:solidFill>
                  <a:schemeClr val="bg1"/>
                </a:solidFill>
              </a:rPr>
              <a:t>- </a:t>
            </a:r>
            <a:r>
              <a:rPr lang="en-US" sz="1600" dirty="0" err="1" smtClean="0">
                <a:solidFill>
                  <a:schemeClr val="bg1"/>
                </a:solidFill>
              </a:rPr>
              <a:t>trouve</a:t>
            </a:r>
            <a:r>
              <a:rPr lang="en-US" sz="1600" dirty="0" smtClean="0">
                <a:solidFill>
                  <a:schemeClr val="bg1"/>
                </a:solidFill>
              </a:rPr>
              <a:t> les mots de la </a:t>
            </a:r>
            <a:r>
              <a:rPr lang="en-US" sz="1600" dirty="0" err="1" smtClean="0">
                <a:solidFill>
                  <a:schemeClr val="bg1"/>
                </a:solidFill>
              </a:rPr>
              <a:t>semaine</a:t>
            </a:r>
            <a:endParaRPr lang="en-US" sz="1600" dirty="0" smtClean="0">
              <a:solidFill>
                <a:schemeClr val="bg1"/>
              </a:solidFill>
            </a:endParaRPr>
          </a:p>
          <a:p>
            <a:r>
              <a:rPr lang="en-US" sz="1600" b="1" dirty="0" smtClean="0">
                <a:solidFill>
                  <a:schemeClr val="bg1"/>
                </a:solidFill>
              </a:rPr>
              <a:t>Jour 2</a:t>
            </a:r>
            <a:r>
              <a:rPr lang="en-US" sz="1600" dirty="0" smtClean="0">
                <a:solidFill>
                  <a:schemeClr val="bg1"/>
                </a:solidFill>
              </a:rPr>
              <a:t> - </a:t>
            </a:r>
            <a:r>
              <a:rPr lang="en-US" sz="1600" dirty="0" err="1" smtClean="0">
                <a:solidFill>
                  <a:schemeClr val="bg1"/>
                </a:solidFill>
              </a:rPr>
              <a:t>trouve</a:t>
            </a:r>
            <a:r>
              <a:rPr lang="en-US" sz="1600" dirty="0" smtClean="0">
                <a:solidFill>
                  <a:schemeClr val="bg1"/>
                </a:solidFill>
              </a:rPr>
              <a:t> les mots avec le sons</a:t>
            </a:r>
            <a:r>
              <a:rPr lang="fr-CA" sz="1600" dirty="0" smtClean="0">
                <a:solidFill>
                  <a:schemeClr val="bg1"/>
                </a:solidFill>
              </a:rPr>
              <a:t> é (n’oublie pas que ca peux être écrit de diffèrent façon.)</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7370" y="1152117"/>
            <a:ext cx="951002" cy="951002"/>
          </a:xfrm>
          <a:prstGeom prst="rect">
            <a:avLst/>
          </a:prstGeom>
        </p:spPr>
      </p:pic>
    </p:spTree>
    <p:extLst>
      <p:ext uri="{BB962C8B-B14F-4D97-AF65-F5344CB8AC3E}">
        <p14:creationId xmlns:p14="http://schemas.microsoft.com/office/powerpoint/2010/main" val="219007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4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
            </a:r>
            <a:r>
              <a:rPr lang="fr-CA" dirty="0" err="1">
                <a:solidFill>
                  <a:schemeClr val="bg1"/>
                </a:solidFill>
              </a:rPr>
              <a:t>é</a:t>
            </a:r>
            <a:r>
              <a:rPr lang="fr-CA" dirty="0" err="1" smtClean="0">
                <a:solidFill>
                  <a:schemeClr val="bg1"/>
                </a:solidFill>
              </a:rPr>
              <a:t>coupe</a:t>
            </a:r>
            <a:r>
              <a:rPr lang="fr-CA" dirty="0" smtClean="0">
                <a:solidFill>
                  <a:schemeClr val="bg1"/>
                </a:solidFill>
              </a:rPr>
              <a:t> le mot suivant</a:t>
            </a:r>
            <a:endParaRPr lang="en-US" dirty="0">
              <a:solidFill>
                <a:schemeClr val="bg1"/>
              </a:solidFill>
            </a:endParaRPr>
          </a:p>
        </p:txBody>
      </p:sp>
      <p:sp>
        <p:nvSpPr>
          <p:cNvPr id="3" name="Content Placeholder 2"/>
          <p:cNvSpPr>
            <a:spLocks noGrp="1"/>
          </p:cNvSpPr>
          <p:nvPr>
            <p:ph idx="1"/>
          </p:nvPr>
        </p:nvSpPr>
        <p:spPr>
          <a:xfrm>
            <a:off x="1066799" y="2882537"/>
            <a:ext cx="9470571" cy="3596639"/>
          </a:xfrm>
        </p:spPr>
        <p:txBody>
          <a:bodyPr>
            <a:normAutofit/>
          </a:bodyPr>
          <a:lstStyle/>
          <a:p>
            <a:pPr marL="0" indent="0" algn="ctr">
              <a:buNone/>
            </a:pPr>
            <a:r>
              <a:rPr lang="fr-CA" sz="13000" dirty="0" smtClean="0">
                <a:solidFill>
                  <a:schemeClr val="bg1"/>
                </a:solidFill>
              </a:rPr>
              <a:t>chaussure</a:t>
            </a:r>
            <a:endParaRPr lang="en-US" sz="130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10147243" y="5109642"/>
            <a:ext cx="1955914" cy="1514475"/>
          </a:xfrm>
          <a:prstGeom prst="rect">
            <a:avLst/>
          </a:prstGeom>
          <a:solidFill>
            <a:schemeClr val="accent1">
              <a:lumMod val="40000"/>
              <a:lumOff val="60000"/>
            </a:schemeClr>
          </a:solidFill>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9294" y="719999"/>
            <a:ext cx="875689" cy="875689"/>
          </a:xfrm>
          <a:prstGeom prst="rect">
            <a:avLst/>
          </a:prstGeom>
        </p:spPr>
      </p:pic>
    </p:spTree>
    <p:extLst>
      <p:ext uri="{BB962C8B-B14F-4D97-AF65-F5344CB8AC3E}">
        <p14:creationId xmlns:p14="http://schemas.microsoft.com/office/powerpoint/2010/main" val="2341822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
            </a:r>
            <a:r>
              <a:rPr lang="fr-CA" dirty="0" err="1">
                <a:solidFill>
                  <a:schemeClr val="bg1"/>
                </a:solidFill>
              </a:rPr>
              <a:t>é</a:t>
            </a:r>
            <a:r>
              <a:rPr lang="fr-CA" dirty="0" err="1" smtClean="0">
                <a:solidFill>
                  <a:schemeClr val="bg1"/>
                </a:solidFill>
              </a:rPr>
              <a:t>coupe</a:t>
            </a:r>
            <a:r>
              <a:rPr lang="fr-CA" dirty="0" smtClean="0">
                <a:solidFill>
                  <a:schemeClr val="bg1"/>
                </a:solidFill>
              </a:rPr>
              <a:t> le mot suivant</a:t>
            </a:r>
            <a:endParaRPr lang="en-US" dirty="0">
              <a:solidFill>
                <a:schemeClr val="bg1"/>
              </a:solidFill>
            </a:endParaRPr>
          </a:p>
        </p:txBody>
      </p:sp>
      <p:sp>
        <p:nvSpPr>
          <p:cNvPr id="3" name="Content Placeholder 2"/>
          <p:cNvSpPr>
            <a:spLocks noGrp="1"/>
          </p:cNvSpPr>
          <p:nvPr>
            <p:ph idx="1"/>
          </p:nvPr>
        </p:nvSpPr>
        <p:spPr>
          <a:xfrm>
            <a:off x="1066799" y="2882537"/>
            <a:ext cx="9470571" cy="3596639"/>
          </a:xfrm>
        </p:spPr>
        <p:txBody>
          <a:bodyPr>
            <a:normAutofit/>
          </a:bodyPr>
          <a:lstStyle/>
          <a:p>
            <a:pPr marL="0" indent="0" algn="ctr">
              <a:buNone/>
            </a:pPr>
            <a:r>
              <a:rPr lang="fr-CA" sz="13000" dirty="0" smtClean="0">
                <a:solidFill>
                  <a:schemeClr val="bg1"/>
                </a:solidFill>
              </a:rPr>
              <a:t>épicerie</a:t>
            </a:r>
            <a:endParaRPr lang="en-US" sz="130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10147243" y="5109642"/>
            <a:ext cx="1955914" cy="1514475"/>
          </a:xfrm>
          <a:prstGeom prst="rect">
            <a:avLst/>
          </a:prstGeom>
          <a:solidFill>
            <a:schemeClr val="accent1">
              <a:lumMod val="40000"/>
              <a:lumOff val="60000"/>
            </a:schemeClr>
          </a:solidFill>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0942" y="603769"/>
            <a:ext cx="989900" cy="989900"/>
          </a:xfrm>
          <a:prstGeom prst="rect">
            <a:avLst/>
          </a:prstGeom>
        </p:spPr>
      </p:pic>
    </p:spTree>
    <p:extLst>
      <p:ext uri="{BB962C8B-B14F-4D97-AF65-F5344CB8AC3E}">
        <p14:creationId xmlns:p14="http://schemas.microsoft.com/office/powerpoint/2010/main" val="2133638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                  Mot </a:t>
            </a:r>
            <a:endParaRPr lang="en-US"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Comic Wow Clip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2544" y="163621"/>
            <a:ext cx="2938644" cy="2022229"/>
          </a:xfrm>
          <a:prstGeom prst="rect">
            <a:avLst/>
          </a:prstGeom>
          <a:noFill/>
          <a:ln>
            <a:noFill/>
          </a:ln>
        </p:spPr>
      </p:pic>
      <p:sp>
        <p:nvSpPr>
          <p:cNvPr id="4" name="Explosion 2 3"/>
          <p:cNvSpPr/>
          <p:nvPr/>
        </p:nvSpPr>
        <p:spPr>
          <a:xfrm rot="1737163">
            <a:off x="844578" y="1794506"/>
            <a:ext cx="4119154" cy="3474721"/>
          </a:xfrm>
          <a:prstGeom prst="irregularSeal2">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39830" y="2923654"/>
            <a:ext cx="2702984" cy="1107996"/>
          </a:xfrm>
          <a:prstGeom prst="rect">
            <a:avLst/>
          </a:prstGeom>
          <a:noFill/>
        </p:spPr>
        <p:txBody>
          <a:bodyPr wrap="none" rtlCol="0">
            <a:spAutoFit/>
          </a:bodyPr>
          <a:lstStyle/>
          <a:p>
            <a:r>
              <a:rPr lang="fr-CA" sz="6600" dirty="0" smtClean="0">
                <a:solidFill>
                  <a:schemeClr val="bg1"/>
                </a:solidFill>
              </a:rPr>
              <a:t>adore</a:t>
            </a:r>
            <a:endParaRPr lang="en-US" sz="6600" dirty="0">
              <a:solidFill>
                <a:schemeClr val="bg1"/>
              </a:solidFill>
            </a:endParaRPr>
          </a:p>
        </p:txBody>
      </p:sp>
      <p:sp>
        <p:nvSpPr>
          <p:cNvPr id="9" name="Oval 8"/>
          <p:cNvSpPr/>
          <p:nvPr/>
        </p:nvSpPr>
        <p:spPr>
          <a:xfrm>
            <a:off x="5834743" y="3379929"/>
            <a:ext cx="3657600" cy="2669178"/>
          </a:xfrm>
          <a:prstGeom prst="ellipse">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15617" y="3933927"/>
            <a:ext cx="2595582" cy="1569660"/>
          </a:xfrm>
          <a:prstGeom prst="rect">
            <a:avLst/>
          </a:prstGeom>
          <a:noFill/>
        </p:spPr>
        <p:txBody>
          <a:bodyPr wrap="none" rtlCol="0">
            <a:spAutoFit/>
          </a:bodyPr>
          <a:lstStyle/>
          <a:p>
            <a:r>
              <a:rPr lang="fr-CA" sz="4800" dirty="0">
                <a:solidFill>
                  <a:schemeClr val="bg1"/>
                </a:solidFill>
              </a:rPr>
              <a:t>p</a:t>
            </a:r>
            <a:r>
              <a:rPr lang="fr-CA" sz="4800" dirty="0" smtClean="0">
                <a:solidFill>
                  <a:schemeClr val="bg1"/>
                </a:solidFill>
              </a:rPr>
              <a:t>arfait</a:t>
            </a:r>
            <a:r>
              <a:rPr lang="en-US" sz="4800" dirty="0" smtClean="0">
                <a:solidFill>
                  <a:schemeClr val="bg1"/>
                </a:solidFill>
              </a:rPr>
              <a:t> /</a:t>
            </a:r>
          </a:p>
          <a:p>
            <a:r>
              <a:rPr lang="en-US" sz="4800" dirty="0" err="1" smtClean="0">
                <a:solidFill>
                  <a:schemeClr val="bg1"/>
                </a:solidFill>
              </a:rPr>
              <a:t>parfaite</a:t>
            </a:r>
            <a:endParaRPr lang="fr-CA" sz="4800" dirty="0" smtClean="0">
              <a:solidFill>
                <a:schemeClr val="bg1"/>
              </a:solidFill>
            </a:endParaRPr>
          </a:p>
        </p:txBody>
      </p:sp>
      <p:sp>
        <p:nvSpPr>
          <p:cNvPr id="11" name="TextBox 10"/>
          <p:cNvSpPr txBox="1"/>
          <p:nvPr/>
        </p:nvSpPr>
        <p:spPr>
          <a:xfrm>
            <a:off x="9779726" y="5587442"/>
            <a:ext cx="2224015" cy="1200329"/>
          </a:xfrm>
          <a:prstGeom prst="rect">
            <a:avLst/>
          </a:prstGeom>
          <a:noFill/>
        </p:spPr>
        <p:txBody>
          <a:bodyPr wrap="square" rtlCol="0">
            <a:spAutoFit/>
          </a:bodyPr>
          <a:lstStyle/>
          <a:p>
            <a:r>
              <a:rPr lang="en-US" dirty="0" smtClean="0">
                <a:solidFill>
                  <a:schemeClr val="bg1"/>
                </a:solidFill>
              </a:rPr>
              <a:t>*** </a:t>
            </a:r>
            <a:r>
              <a:rPr lang="en-US" dirty="0" err="1" smtClean="0">
                <a:solidFill>
                  <a:schemeClr val="bg1"/>
                </a:solidFill>
              </a:rPr>
              <a:t>peux-tu</a:t>
            </a:r>
            <a:r>
              <a:rPr lang="en-US" dirty="0" smtClean="0">
                <a:solidFill>
                  <a:schemeClr val="bg1"/>
                </a:solidFill>
              </a:rPr>
              <a:t> les </a:t>
            </a:r>
            <a:r>
              <a:rPr lang="en-US" dirty="0" err="1" smtClean="0">
                <a:solidFill>
                  <a:schemeClr val="bg1"/>
                </a:solidFill>
              </a:rPr>
              <a:t>trouver</a:t>
            </a:r>
            <a:r>
              <a:rPr lang="en-US" dirty="0" smtClean="0">
                <a:solidFill>
                  <a:schemeClr val="bg1"/>
                </a:solidFill>
              </a:rPr>
              <a:t> </a:t>
            </a:r>
            <a:r>
              <a:rPr lang="en-US" dirty="0" err="1" smtClean="0">
                <a:solidFill>
                  <a:schemeClr val="bg1"/>
                </a:solidFill>
              </a:rPr>
              <a:t>dans</a:t>
            </a:r>
            <a:r>
              <a:rPr lang="en-US" dirty="0" smtClean="0">
                <a:solidFill>
                  <a:schemeClr val="bg1"/>
                </a:solidFill>
              </a:rPr>
              <a:t> mon message de la </a:t>
            </a:r>
            <a:r>
              <a:rPr lang="en-US" dirty="0" err="1" smtClean="0">
                <a:solidFill>
                  <a:schemeClr val="bg1"/>
                </a:solidFill>
              </a:rPr>
              <a:t>semaine</a:t>
            </a:r>
            <a:r>
              <a:rPr lang="en-US" dirty="0" smtClean="0">
                <a:solidFill>
                  <a:schemeClr val="bg1"/>
                </a:solidFill>
              </a:rPr>
              <a:t>??</a:t>
            </a:r>
            <a:endParaRPr lang="en-US" dirty="0">
              <a:solidFill>
                <a:schemeClr val="bg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7837" y="557705"/>
            <a:ext cx="861737" cy="861737"/>
          </a:xfrm>
          <a:prstGeom prst="rect">
            <a:avLst/>
          </a:prstGeom>
        </p:spPr>
      </p:pic>
    </p:spTree>
    <p:extLst>
      <p:ext uri="{BB962C8B-B14F-4D97-AF65-F5344CB8AC3E}">
        <p14:creationId xmlns:p14="http://schemas.microsoft.com/office/powerpoint/2010/main" val="1175490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bg1"/>
                </a:solidFill>
              </a:rPr>
              <a:t>D’où vient ma nourriture</a:t>
            </a:r>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1470341" y="2014194"/>
            <a:ext cx="2547258" cy="696013"/>
          </a:xfrm>
        </p:spPr>
        <p:txBody>
          <a:bodyPr>
            <a:normAutofit fontScale="92500" lnSpcReduction="10000"/>
          </a:bodyPr>
          <a:lstStyle/>
          <a:p>
            <a:pPr marL="0" indent="0" algn="ctr">
              <a:buNone/>
            </a:pPr>
            <a:r>
              <a:rPr lang="en-US" sz="4400" dirty="0" err="1" smtClean="0">
                <a:solidFill>
                  <a:schemeClr val="bg1"/>
                </a:solidFill>
              </a:rPr>
              <a:t>ici</a:t>
            </a:r>
            <a:endParaRPr lang="en-US" sz="4400" dirty="0">
              <a:solidFill>
                <a:schemeClr val="bg1"/>
              </a:solidFill>
            </a:endParaRPr>
          </a:p>
        </p:txBody>
      </p:sp>
      <p:cxnSp>
        <p:nvCxnSpPr>
          <p:cNvPr id="5" name="Straight Connector 4"/>
          <p:cNvCxnSpPr/>
          <p:nvPr/>
        </p:nvCxnSpPr>
        <p:spPr>
          <a:xfrm>
            <a:off x="38100" y="1657350"/>
            <a:ext cx="9591675" cy="3810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E:\Photos-Claudette\11 mai\Fotolia_64254926_M.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799" y="2845317"/>
            <a:ext cx="3999127" cy="2815254"/>
          </a:xfrm>
          <a:prstGeom prst="rect">
            <a:avLst/>
          </a:prstGeom>
          <a:noFill/>
          <a:ln>
            <a:noFill/>
          </a:ln>
        </p:spPr>
      </p:pic>
      <p:pic>
        <p:nvPicPr>
          <p:cNvPr id="7" name="Picture 6" descr="E:\Photos-Claudette\11 mai\Fotolia_30422752_M.jpg"/>
          <p:cNvPicPr/>
          <p:nvPr/>
        </p:nvPicPr>
        <p:blipFill>
          <a:blip r:embed="rId6">
            <a:extLst>
              <a:ext uri="{28A0092B-C50C-407E-A947-70E740481C1C}">
                <a14:useLocalDpi xmlns:a14="http://schemas.microsoft.com/office/drawing/2010/main" val="0"/>
              </a:ext>
            </a:extLst>
          </a:blip>
          <a:srcRect/>
          <a:stretch>
            <a:fillRect/>
          </a:stretch>
        </p:blipFill>
        <p:spPr bwMode="auto">
          <a:xfrm>
            <a:off x="7093784" y="2845317"/>
            <a:ext cx="4031416" cy="2815254"/>
          </a:xfrm>
          <a:prstGeom prst="rect">
            <a:avLst/>
          </a:prstGeom>
          <a:noFill/>
          <a:ln>
            <a:noFill/>
          </a:ln>
        </p:spPr>
      </p:pic>
      <p:sp>
        <p:nvSpPr>
          <p:cNvPr id="8" name="Content Placeholder 2"/>
          <p:cNvSpPr txBox="1">
            <a:spLocks/>
          </p:cNvSpPr>
          <p:nvPr/>
        </p:nvSpPr>
        <p:spPr>
          <a:xfrm>
            <a:off x="8016241" y="1943100"/>
            <a:ext cx="2547258" cy="460932"/>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r>
              <a:rPr lang="en-US" sz="4400" dirty="0" err="1" smtClean="0">
                <a:solidFill>
                  <a:schemeClr val="bg1"/>
                </a:solidFill>
              </a:rPr>
              <a:t>ailleurs</a:t>
            </a:r>
            <a:endParaRPr lang="en-US" sz="44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8993" y="434788"/>
            <a:ext cx="922992" cy="922992"/>
          </a:xfrm>
          <a:prstGeom prst="rect">
            <a:avLst/>
          </a:prstGeom>
        </p:spPr>
      </p:pic>
    </p:spTree>
    <p:extLst>
      <p:ext uri="{BB962C8B-B14F-4D97-AF65-F5344CB8AC3E}">
        <p14:creationId xmlns:p14="http://schemas.microsoft.com/office/powerpoint/2010/main" val="559350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908</TotalTime>
  <Words>1059</Words>
  <Application>Microsoft Office PowerPoint</Application>
  <PresentationFormat>Widescreen</PresentationFormat>
  <Paragraphs>124</Paragraphs>
  <Slides>22</Slides>
  <Notes>5</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Savon</vt:lpstr>
      <vt:lpstr>Semaine 3</vt:lpstr>
      <vt:lpstr>Les mots de la semaine:</vt:lpstr>
      <vt:lpstr>eil / eille</vt:lpstr>
      <vt:lpstr>Essayer de lire les mots suivant: </vt:lpstr>
      <vt:lpstr>Message:</vt:lpstr>
      <vt:lpstr>Découpe le mot suivant</vt:lpstr>
      <vt:lpstr>Découpe le mot suivant</vt:lpstr>
      <vt:lpstr>                  Mot </vt:lpstr>
      <vt:lpstr>D’où vient ma nourriture?</vt:lpstr>
      <vt:lpstr>D’où vient ma nourriture?</vt:lpstr>
      <vt:lpstr>D’où vient ma nourriture?</vt:lpstr>
      <vt:lpstr>Une ferme:</vt:lpstr>
      <vt:lpstr>Produits céréalier:</vt:lpstr>
      <vt:lpstr>Les autres choix:</vt:lpstr>
      <vt:lpstr>Un jeu de correspondance!! (a matching game)</vt:lpstr>
      <vt:lpstr>Vidéo:</vt:lpstr>
      <vt:lpstr>Les étapes pour la crème glacée</vt:lpstr>
      <vt:lpstr>Les étapes pour du pain</vt:lpstr>
      <vt:lpstr>Les étapes pour un hamburger</vt:lpstr>
      <vt:lpstr>Les étapes pour les mangues</vt:lpstr>
      <vt:lpstr>Mini projet: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Semaine 3</dc:title>
  <dc:creator>Chopin, Morgan (ASD-S)</dc:creator>
  <cp:lastModifiedBy>Chopin, Morgan (ASD-S)</cp:lastModifiedBy>
  <cp:revision>76</cp:revision>
  <dcterms:created xsi:type="dcterms:W3CDTF">2020-04-21T19:09:09Z</dcterms:created>
  <dcterms:modified xsi:type="dcterms:W3CDTF">2020-04-26T23:23:43Z</dcterms:modified>
</cp:coreProperties>
</file>