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9" r:id="rId3"/>
    <p:sldId id="257" r:id="rId4"/>
    <p:sldId id="270" r:id="rId5"/>
    <p:sldId id="271" r:id="rId6"/>
    <p:sldId id="272" r:id="rId7"/>
    <p:sldId id="258" r:id="rId8"/>
    <p:sldId id="273" r:id="rId9"/>
    <p:sldId id="259" r:id="rId10"/>
    <p:sldId id="282" r:id="rId11"/>
    <p:sldId id="283" r:id="rId12"/>
    <p:sldId id="284" r:id="rId13"/>
    <p:sldId id="285" r:id="rId14"/>
    <p:sldId id="286" r:id="rId15"/>
    <p:sldId id="287" r:id="rId16"/>
    <p:sldId id="288" r:id="rId17"/>
    <p:sldId id="265" r:id="rId18"/>
    <p:sldId id="278" r:id="rId19"/>
    <p:sldId id="279" r:id="rId20"/>
    <p:sldId id="264" r:id="rId21"/>
    <p:sldId id="280" r:id="rId22"/>
    <p:sldId id="281" r:id="rId23"/>
    <p:sldId id="261" r:id="rId24"/>
    <p:sldId id="266" r:id="rId25"/>
    <p:sldId id="267" r:id="rId26"/>
    <p:sldId id="262" r:id="rId27"/>
    <p:sldId id="263" r:id="rId28"/>
    <p:sldId id="274" r:id="rId29"/>
    <p:sldId id="275" r:id="rId30"/>
    <p:sldId id="276" r:id="rId31"/>
    <p:sldId id="277" r:id="rId32"/>
    <p:sldId id="26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909"/>
    <a:srgbClr val="F86895"/>
    <a:srgbClr val="1B0793"/>
    <a:srgbClr val="00589A"/>
    <a:srgbClr val="FA8EAF"/>
    <a:srgbClr val="D10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4/26/2020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4/26/2020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4/26/2020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4/26/2020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4/26/2020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4/26/2020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4/26/2020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hyperlink" Target="mailto:morgan.chopin@nbed.nb.ca" TargetMode="External"/><Relationship Id="rId4" Type="http://schemas.openxmlformats.org/officeDocument/2006/relationships/hyperlink" Target="mailto:rebecca.gamble@nbed.nb.ca"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974393"/>
          </a:xfrm>
        </p:spPr>
        <p:txBody>
          <a:bodyPr/>
          <a:lstStyle/>
          <a:p>
            <a:pPr algn="ctr"/>
            <a:r>
              <a:rPr lang="en-US" dirty="0" smtClean="0"/>
              <a:t>Les </a:t>
            </a:r>
            <a:r>
              <a:rPr lang="en-US" dirty="0" err="1"/>
              <a:t>M</a:t>
            </a:r>
            <a:r>
              <a:rPr lang="en-US" dirty="0" err="1" smtClean="0"/>
              <a:t>aths</a:t>
            </a:r>
            <a:r>
              <a:rPr lang="en-US" dirty="0" smtClean="0"/>
              <a:t> – </a:t>
            </a:r>
            <a:r>
              <a:rPr lang="en-US" dirty="0" err="1"/>
              <a:t>S</a:t>
            </a:r>
            <a:r>
              <a:rPr lang="en-US" dirty="0" err="1" smtClean="0"/>
              <a:t>emaine</a:t>
            </a:r>
            <a:r>
              <a:rPr lang="en-US" dirty="0" smtClean="0"/>
              <a:t> 3</a:t>
            </a:r>
            <a:endParaRPr lang="en-US" dirty="0"/>
          </a:p>
        </p:txBody>
      </p:sp>
      <p:sp>
        <p:nvSpPr>
          <p:cNvPr id="3" name="Subtitle 2"/>
          <p:cNvSpPr>
            <a:spLocks noGrp="1"/>
          </p:cNvSpPr>
          <p:nvPr>
            <p:ph type="subTitle" idx="1"/>
          </p:nvPr>
        </p:nvSpPr>
        <p:spPr>
          <a:xfrm>
            <a:off x="1863633" y="4032069"/>
            <a:ext cx="8116979" cy="1606731"/>
          </a:xfrm>
        </p:spPr>
        <p:txBody>
          <a:bodyPr>
            <a:normAutofit/>
          </a:bodyPr>
          <a:lstStyle/>
          <a:p>
            <a:pPr marL="285750" indent="-285750">
              <a:buFont typeface="Wingdings" panose="05000000000000000000" pitchFamily="2" charset="2"/>
              <a:buChar char="v"/>
            </a:pPr>
            <a:r>
              <a:rPr lang="en-US" sz="2500" dirty="0" smtClean="0"/>
              <a:t>R</a:t>
            </a:r>
            <a:r>
              <a:rPr lang="fr-CA" sz="2500" dirty="0" err="1" smtClean="0"/>
              <a:t>évision</a:t>
            </a:r>
            <a:r>
              <a:rPr lang="fr-CA" sz="2500" dirty="0" smtClean="0"/>
              <a:t> d’une ligne numérique ouverte</a:t>
            </a:r>
          </a:p>
          <a:p>
            <a:pPr marL="285750" indent="-285750">
              <a:buFont typeface="Wingdings" panose="05000000000000000000" pitchFamily="2" charset="2"/>
              <a:buChar char="v"/>
            </a:pPr>
            <a:r>
              <a:rPr lang="fr-CA" sz="2500" dirty="0" smtClean="0"/>
              <a:t>Introduction a un pictogramme</a:t>
            </a:r>
          </a:p>
          <a:p>
            <a:pPr marL="285750" indent="-285750">
              <a:buFont typeface="Wingdings" panose="05000000000000000000" pitchFamily="2" charset="2"/>
              <a:buChar char="v"/>
            </a:pPr>
            <a:r>
              <a:rPr lang="fr-CA" sz="2500" dirty="0" smtClean="0"/>
              <a:t>Les centres</a:t>
            </a:r>
            <a:endParaRPr lang="en-US" sz="2500" dirty="0"/>
          </a:p>
        </p:txBody>
      </p:sp>
      <p:sp>
        <p:nvSpPr>
          <p:cNvPr id="4" name="Rectangle 3"/>
          <p:cNvSpPr/>
          <p:nvPr/>
        </p:nvSpPr>
        <p:spPr>
          <a:xfrm>
            <a:off x="1863633" y="3244334"/>
            <a:ext cx="9147333" cy="492443"/>
          </a:xfrm>
          <a:prstGeom prst="rect">
            <a:avLst/>
          </a:prstGeom>
        </p:spPr>
        <p:txBody>
          <a:bodyPr wrap="square">
            <a:spAutoFit/>
          </a:bodyPr>
          <a:lstStyle/>
          <a:p>
            <a:r>
              <a:rPr lang="en-US" sz="2600" dirty="0">
                <a:solidFill>
                  <a:schemeClr val="bg1"/>
                </a:solidFill>
              </a:rPr>
              <a:t>le </a:t>
            </a:r>
            <a:r>
              <a:rPr lang="en-US" sz="2600" dirty="0" err="1">
                <a:solidFill>
                  <a:schemeClr val="bg1"/>
                </a:solidFill>
              </a:rPr>
              <a:t>lundi</a:t>
            </a:r>
            <a:r>
              <a:rPr lang="en-US" sz="2600" dirty="0">
                <a:solidFill>
                  <a:schemeClr val="bg1"/>
                </a:solidFill>
              </a:rPr>
              <a:t> </a:t>
            </a:r>
            <a:r>
              <a:rPr lang="en-US" sz="2600" dirty="0" smtClean="0">
                <a:solidFill>
                  <a:schemeClr val="bg1"/>
                </a:solidFill>
              </a:rPr>
              <a:t>27 </a:t>
            </a:r>
            <a:r>
              <a:rPr lang="en-US" sz="2600" dirty="0" err="1">
                <a:solidFill>
                  <a:schemeClr val="bg1"/>
                </a:solidFill>
              </a:rPr>
              <a:t>avril</a:t>
            </a:r>
            <a:r>
              <a:rPr lang="en-US" sz="2600" dirty="0">
                <a:solidFill>
                  <a:schemeClr val="bg1"/>
                </a:solidFill>
              </a:rPr>
              <a:t> 2020 – le </a:t>
            </a:r>
            <a:r>
              <a:rPr lang="en-US" sz="2600" dirty="0" err="1">
                <a:solidFill>
                  <a:schemeClr val="bg1"/>
                </a:solidFill>
              </a:rPr>
              <a:t>vendredi</a:t>
            </a:r>
            <a:r>
              <a:rPr lang="en-US" sz="2600" dirty="0">
                <a:solidFill>
                  <a:schemeClr val="bg1"/>
                </a:solidFill>
              </a:rPr>
              <a:t> </a:t>
            </a:r>
            <a:r>
              <a:rPr lang="en-US" sz="2600" dirty="0" smtClean="0">
                <a:solidFill>
                  <a:schemeClr val="bg1"/>
                </a:solidFill>
              </a:rPr>
              <a:t>1 </a:t>
            </a:r>
            <a:r>
              <a:rPr lang="en-US" sz="2600" dirty="0" err="1" smtClean="0">
                <a:solidFill>
                  <a:schemeClr val="bg1"/>
                </a:solidFill>
              </a:rPr>
              <a:t>mai</a:t>
            </a:r>
            <a:r>
              <a:rPr lang="en-US" sz="2600" dirty="0" smtClean="0">
                <a:solidFill>
                  <a:schemeClr val="bg1"/>
                </a:solidFill>
              </a:rPr>
              <a:t> </a:t>
            </a:r>
            <a:r>
              <a:rPr lang="en-US" sz="2600" dirty="0">
                <a:solidFill>
                  <a:schemeClr val="bg1"/>
                </a:solidFill>
              </a:rPr>
              <a:t>2020</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8759" y="981256"/>
            <a:ext cx="487363" cy="487363"/>
          </a:xfrm>
          <a:prstGeom prst="rect">
            <a:avLst/>
          </a:prstGeom>
        </p:spPr>
      </p:pic>
    </p:spTree>
    <p:extLst>
      <p:ext uri="{BB962C8B-B14F-4D97-AF65-F5344CB8AC3E}">
        <p14:creationId xmlns:p14="http://schemas.microsoft.com/office/powerpoint/2010/main" val="750126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33035" y="1732599"/>
            <a:ext cx="9919062" cy="1708160"/>
          </a:xfrm>
          <a:prstGeom prst="rect">
            <a:avLst/>
          </a:prstGeom>
          <a:noFill/>
        </p:spPr>
        <p:txBody>
          <a:bodyPr wrap="square" rtlCol="0">
            <a:spAutoFit/>
          </a:bodyPr>
          <a:lstStyle/>
          <a:p>
            <a:r>
              <a:rPr lang="fr-CA" sz="3500" dirty="0" smtClean="0">
                <a:solidFill>
                  <a:schemeClr val="bg1"/>
                </a:solidFill>
              </a:rPr>
              <a:t>Avant de commencer un pictogramme, vous avez besoin </a:t>
            </a:r>
            <a:r>
              <a:rPr lang="fr-CA" sz="3500" u="sng" dirty="0" smtClean="0">
                <a:solidFill>
                  <a:schemeClr val="bg1"/>
                </a:solidFill>
              </a:rPr>
              <a:t>d’une question</a:t>
            </a:r>
            <a:r>
              <a:rPr lang="fr-CA" sz="3500" dirty="0" smtClean="0">
                <a:solidFill>
                  <a:schemeClr val="bg1"/>
                </a:solidFill>
              </a:rPr>
              <a:t>. On va examiner ces deux exemples:</a:t>
            </a:r>
            <a:endParaRPr lang="en-US" sz="35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485" y="3406216"/>
            <a:ext cx="3124880" cy="27050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502" y="3710725"/>
            <a:ext cx="4275190" cy="240050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2365" y="1088889"/>
            <a:ext cx="487363" cy="487363"/>
          </a:xfrm>
          <a:prstGeom prst="rect">
            <a:avLst/>
          </a:prstGeom>
        </p:spPr>
      </p:pic>
    </p:spTree>
    <p:extLst>
      <p:ext uri="{BB962C8B-B14F-4D97-AF65-F5344CB8AC3E}">
        <p14:creationId xmlns:p14="http://schemas.microsoft.com/office/powerpoint/2010/main" val="2649691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4" name="TextBox 3"/>
          <p:cNvSpPr txBox="1"/>
          <p:nvPr/>
        </p:nvSpPr>
        <p:spPr>
          <a:xfrm>
            <a:off x="1033035" y="2060807"/>
            <a:ext cx="9931056" cy="1169551"/>
          </a:xfrm>
          <a:prstGeom prst="rect">
            <a:avLst/>
          </a:prstGeom>
          <a:noFill/>
        </p:spPr>
        <p:txBody>
          <a:bodyPr wrap="square" rtlCol="0">
            <a:spAutoFit/>
          </a:bodyPr>
          <a:lstStyle/>
          <a:p>
            <a:r>
              <a:rPr lang="fr-CA" sz="3500" u="sng" dirty="0" smtClean="0"/>
              <a:t>Question:</a:t>
            </a:r>
            <a:r>
              <a:rPr lang="fr-CA" sz="3500" dirty="0" smtClean="0"/>
              <a:t> Quel est votre sport préféré? Baseball, basketball, hockey ou soccer?</a:t>
            </a:r>
            <a:endParaRPr lang="en-US" sz="3500" dirty="0"/>
          </a:p>
        </p:txBody>
      </p:sp>
      <p:sp>
        <p:nvSpPr>
          <p:cNvPr id="7" name="Rectangle 6"/>
          <p:cNvSpPr/>
          <p:nvPr/>
        </p:nvSpPr>
        <p:spPr>
          <a:xfrm>
            <a:off x="1033035" y="4098612"/>
            <a:ext cx="9440091" cy="1169551"/>
          </a:xfrm>
          <a:prstGeom prst="rect">
            <a:avLst/>
          </a:prstGeom>
        </p:spPr>
        <p:txBody>
          <a:bodyPr wrap="square">
            <a:spAutoFit/>
          </a:bodyPr>
          <a:lstStyle/>
          <a:p>
            <a:r>
              <a:rPr lang="fr-CA" sz="3500" u="sng" dirty="0">
                <a:solidFill>
                  <a:srgbClr val="FFC000"/>
                </a:solidFill>
              </a:rPr>
              <a:t>Question:</a:t>
            </a:r>
            <a:r>
              <a:rPr lang="fr-CA" sz="3500" dirty="0">
                <a:solidFill>
                  <a:srgbClr val="FFC000"/>
                </a:solidFill>
              </a:rPr>
              <a:t> </a:t>
            </a:r>
            <a:r>
              <a:rPr lang="fr-CA" sz="3500" dirty="0" smtClean="0">
                <a:solidFill>
                  <a:srgbClr val="FFC000"/>
                </a:solidFill>
              </a:rPr>
              <a:t>Quels animaux Alain </a:t>
            </a:r>
            <a:r>
              <a:rPr lang="fr-CA" sz="3500" dirty="0" err="1" smtClean="0">
                <a:solidFill>
                  <a:srgbClr val="FFC000"/>
                </a:solidFill>
              </a:rPr>
              <a:t>a-t-il</a:t>
            </a:r>
            <a:r>
              <a:rPr lang="fr-CA" sz="3500" dirty="0" smtClean="0">
                <a:solidFill>
                  <a:srgbClr val="FFC000"/>
                </a:solidFill>
              </a:rPr>
              <a:t> à sa ferme?</a:t>
            </a:r>
            <a:endParaRPr lang="en-US" sz="3500" dirty="0">
              <a:solidFill>
                <a:srgbClr val="FFC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15011" y="948871"/>
            <a:ext cx="487363" cy="487363"/>
          </a:xfrm>
          <a:prstGeom prst="rect">
            <a:avLst/>
          </a:prstGeom>
        </p:spPr>
      </p:pic>
    </p:spTree>
    <p:extLst>
      <p:ext uri="{BB962C8B-B14F-4D97-AF65-F5344CB8AC3E}">
        <p14:creationId xmlns:p14="http://schemas.microsoft.com/office/powerpoint/2010/main" val="2027407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4" name="TextBox 3"/>
          <p:cNvSpPr txBox="1"/>
          <p:nvPr/>
        </p:nvSpPr>
        <p:spPr>
          <a:xfrm>
            <a:off x="884989" y="3506424"/>
            <a:ext cx="5158759" cy="707886"/>
          </a:xfrm>
          <a:prstGeom prst="rect">
            <a:avLst/>
          </a:prstGeom>
          <a:noFill/>
        </p:spPr>
        <p:txBody>
          <a:bodyPr wrap="square" rtlCol="0">
            <a:spAutoFit/>
          </a:bodyPr>
          <a:lstStyle/>
          <a:p>
            <a:r>
              <a:rPr lang="fr-CA" sz="2000" u="sng" dirty="0" smtClean="0"/>
              <a:t>Question:</a:t>
            </a:r>
            <a:r>
              <a:rPr lang="fr-CA" sz="2000" dirty="0" smtClean="0"/>
              <a:t> Quel est votre sports préféré? Baseball, basketball, hockey ou soccer?</a:t>
            </a:r>
            <a:endParaRPr lang="en-US" sz="2000" dirty="0"/>
          </a:p>
        </p:txBody>
      </p:sp>
      <p:sp>
        <p:nvSpPr>
          <p:cNvPr id="7" name="Rectangle 6"/>
          <p:cNvSpPr/>
          <p:nvPr/>
        </p:nvSpPr>
        <p:spPr>
          <a:xfrm>
            <a:off x="6751319" y="3555059"/>
            <a:ext cx="4636245" cy="707886"/>
          </a:xfrm>
          <a:prstGeom prst="rect">
            <a:avLst/>
          </a:prstGeom>
        </p:spPr>
        <p:txBody>
          <a:bodyPr wrap="square">
            <a:spAutoFit/>
          </a:bodyPr>
          <a:lstStyle/>
          <a:p>
            <a:r>
              <a:rPr lang="fr-CA" sz="2000" u="sng" dirty="0">
                <a:solidFill>
                  <a:srgbClr val="FFC000"/>
                </a:solidFill>
              </a:rPr>
              <a:t>Question:</a:t>
            </a:r>
            <a:r>
              <a:rPr lang="fr-CA" sz="2000" dirty="0">
                <a:solidFill>
                  <a:srgbClr val="FFC000"/>
                </a:solidFill>
              </a:rPr>
              <a:t> </a:t>
            </a:r>
            <a:r>
              <a:rPr lang="fr-CA" sz="2000" dirty="0" smtClean="0">
                <a:solidFill>
                  <a:srgbClr val="FFC000"/>
                </a:solidFill>
              </a:rPr>
              <a:t>Quels animaux Alain </a:t>
            </a:r>
            <a:r>
              <a:rPr lang="fr-CA" sz="2000" dirty="0" err="1" smtClean="0">
                <a:solidFill>
                  <a:srgbClr val="FFC000"/>
                </a:solidFill>
              </a:rPr>
              <a:t>a-t-il</a:t>
            </a:r>
            <a:r>
              <a:rPr lang="fr-CA" sz="2000" dirty="0" smtClean="0">
                <a:solidFill>
                  <a:srgbClr val="FFC000"/>
                </a:solidFill>
              </a:rPr>
              <a:t> à sa ferme?</a:t>
            </a:r>
            <a:endParaRPr lang="en-US" sz="2000" dirty="0">
              <a:solidFill>
                <a:srgbClr val="FFC000"/>
              </a:solidFill>
            </a:endParaRPr>
          </a:p>
        </p:txBody>
      </p:sp>
      <p:sp>
        <p:nvSpPr>
          <p:cNvPr id="3" name="TextBox 2"/>
          <p:cNvSpPr txBox="1"/>
          <p:nvPr/>
        </p:nvSpPr>
        <p:spPr>
          <a:xfrm>
            <a:off x="1033035" y="1802674"/>
            <a:ext cx="10349068" cy="1338828"/>
          </a:xfrm>
          <a:prstGeom prst="rect">
            <a:avLst/>
          </a:prstGeom>
          <a:noFill/>
        </p:spPr>
        <p:txBody>
          <a:bodyPr wrap="square" rtlCol="0">
            <a:spAutoFit/>
          </a:bodyPr>
          <a:lstStyle/>
          <a:p>
            <a:r>
              <a:rPr lang="fr-CA" sz="2700" dirty="0" smtClean="0">
                <a:solidFill>
                  <a:schemeClr val="bg1"/>
                </a:solidFill>
              </a:rPr>
              <a:t>Maintenant du dois ramasser tes données! Tu dois demander ta question, ou aller faire tes observations et écrire tes résultats. Tu peux les écrire de différents façons.</a:t>
            </a:r>
            <a:endParaRPr lang="en-US" sz="2700" dirty="0">
              <a:solidFill>
                <a:schemeClr val="bg1"/>
              </a:solidFill>
            </a:endParaRPr>
          </a:p>
        </p:txBody>
      </p:sp>
      <p:sp>
        <p:nvSpPr>
          <p:cNvPr id="5" name="Rectangle 4"/>
          <p:cNvSpPr/>
          <p:nvPr/>
        </p:nvSpPr>
        <p:spPr>
          <a:xfrm>
            <a:off x="6374674" y="3506424"/>
            <a:ext cx="45719" cy="27548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132114" y="4676503"/>
            <a:ext cx="5085806" cy="369332"/>
          </a:xfrm>
          <a:prstGeom prst="rect">
            <a:avLst/>
          </a:prstGeom>
          <a:noFill/>
        </p:spPr>
        <p:txBody>
          <a:bodyPr wrap="square" rtlCol="0">
            <a:spAutoFit/>
          </a:bodyPr>
          <a:lstStyle/>
          <a:p>
            <a:r>
              <a:rPr lang="fr-CA" b="1" u="sng" dirty="0" smtClean="0"/>
              <a:t>baseball       basketball      hockey     soccer </a:t>
            </a:r>
            <a:endParaRPr lang="en-US" b="1" u="sng" dirty="0"/>
          </a:p>
        </p:txBody>
      </p:sp>
      <p:sp>
        <p:nvSpPr>
          <p:cNvPr id="8" name="Rectangle 7"/>
          <p:cNvSpPr/>
          <p:nvPr/>
        </p:nvSpPr>
        <p:spPr>
          <a:xfrm>
            <a:off x="2394857" y="4746171"/>
            <a:ext cx="45719" cy="150658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975462" y="4746170"/>
            <a:ext cx="45719" cy="150658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5175068" y="4754736"/>
            <a:ext cx="45719" cy="150658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6885195" y="4484914"/>
            <a:ext cx="1614371" cy="1754326"/>
          </a:xfrm>
          <a:prstGeom prst="rect">
            <a:avLst/>
          </a:prstGeom>
          <a:noFill/>
        </p:spPr>
        <p:txBody>
          <a:bodyPr wrap="square" rtlCol="0">
            <a:spAutoFit/>
          </a:bodyPr>
          <a:lstStyle/>
          <a:p>
            <a:r>
              <a:rPr lang="fr-CA" dirty="0"/>
              <a:t>c</a:t>
            </a:r>
            <a:r>
              <a:rPr lang="fr-CA" dirty="0" smtClean="0"/>
              <a:t>hèvres – 4 </a:t>
            </a:r>
          </a:p>
          <a:p>
            <a:endParaRPr lang="fr-CA" dirty="0"/>
          </a:p>
          <a:p>
            <a:r>
              <a:rPr lang="fr-CA" dirty="0"/>
              <a:t>v</a:t>
            </a:r>
            <a:r>
              <a:rPr lang="fr-CA" dirty="0" smtClean="0"/>
              <a:t>aches – 3</a:t>
            </a:r>
          </a:p>
          <a:p>
            <a:endParaRPr lang="fr-CA" dirty="0"/>
          </a:p>
          <a:p>
            <a:r>
              <a:rPr lang="fr-CA" dirty="0"/>
              <a:t>p</a:t>
            </a:r>
            <a:r>
              <a:rPr lang="fr-CA" dirty="0" smtClean="0"/>
              <a:t>oules – 5</a:t>
            </a:r>
          </a:p>
          <a:p>
            <a:endParaRPr lang="fr-CA" dirty="0" smtClean="0"/>
          </a:p>
        </p:txBody>
      </p:sp>
      <p:sp>
        <p:nvSpPr>
          <p:cNvPr id="12" name="Rectangle 11"/>
          <p:cNvSpPr/>
          <p:nvPr/>
        </p:nvSpPr>
        <p:spPr>
          <a:xfrm>
            <a:off x="9239794" y="4484914"/>
            <a:ext cx="1759131" cy="923330"/>
          </a:xfrm>
          <a:prstGeom prst="rect">
            <a:avLst/>
          </a:prstGeom>
        </p:spPr>
        <p:txBody>
          <a:bodyPr wrap="square">
            <a:spAutoFit/>
          </a:bodyPr>
          <a:lstStyle/>
          <a:p>
            <a:r>
              <a:rPr lang="fr-CA" dirty="0" smtClean="0"/>
              <a:t>chevaux </a:t>
            </a:r>
            <a:r>
              <a:rPr lang="fr-CA" dirty="0"/>
              <a:t>– 1</a:t>
            </a:r>
            <a:r>
              <a:rPr lang="fr-CA" dirty="0" smtClean="0"/>
              <a:t> </a:t>
            </a:r>
            <a:endParaRPr lang="fr-CA" dirty="0"/>
          </a:p>
          <a:p>
            <a:endParaRPr lang="fr-CA" dirty="0"/>
          </a:p>
          <a:p>
            <a:r>
              <a:rPr lang="fr-CA" dirty="0" smtClean="0"/>
              <a:t>cochons </a:t>
            </a:r>
            <a:r>
              <a:rPr lang="fr-CA" dirty="0"/>
              <a:t>– </a:t>
            </a:r>
            <a:r>
              <a:rPr lang="fr-CA" dirty="0" smtClean="0"/>
              <a:t>2</a:t>
            </a:r>
            <a:endParaRPr lang="fr-CA" dirty="0"/>
          </a:p>
        </p:txBody>
      </p:sp>
      <p:pic>
        <p:nvPicPr>
          <p:cNvPr id="13" name="Picture 12"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970" y="5320158"/>
            <a:ext cx="624446" cy="551074"/>
          </a:xfrm>
          <a:prstGeom prst="rect">
            <a:avLst/>
          </a:prstGeom>
        </p:spPr>
      </p:pic>
      <p:sp>
        <p:nvSpPr>
          <p:cNvPr id="14" name="Rectangle 13"/>
          <p:cNvSpPr/>
          <p:nvPr/>
        </p:nvSpPr>
        <p:spPr>
          <a:xfrm>
            <a:off x="2001884" y="5334890"/>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448734" y="5320158"/>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3592287" y="5320158"/>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314167" y="5326391"/>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739243" y="5326182"/>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4874089" y="5330436"/>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5956126" y="5378896"/>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5588727" y="5362077"/>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5765095" y="5378896"/>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053" y="5330436"/>
            <a:ext cx="624446" cy="551074"/>
          </a:xfrm>
          <a:prstGeom prst="rect">
            <a:avLst/>
          </a:prstGeom>
        </p:spPr>
      </p:pic>
      <p:pic>
        <p:nvPicPr>
          <p:cNvPr id="24" name="Picture 23"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028" y="5325297"/>
            <a:ext cx="624446" cy="551074"/>
          </a:xfrm>
          <a:prstGeom prst="rect">
            <a:avLst/>
          </a:prstGeom>
        </p:spPr>
      </p:pic>
      <p:sp>
        <p:nvSpPr>
          <p:cNvPr id="25" name="Rectangle 24"/>
          <p:cNvSpPr/>
          <p:nvPr/>
        </p:nvSpPr>
        <p:spPr>
          <a:xfrm>
            <a:off x="2127761" y="5345882"/>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4222" y="1088889"/>
            <a:ext cx="487363" cy="487363"/>
          </a:xfrm>
          <a:prstGeom prst="rect">
            <a:avLst/>
          </a:prstGeom>
        </p:spPr>
      </p:pic>
    </p:spTree>
    <p:extLst>
      <p:ext uri="{BB962C8B-B14F-4D97-AF65-F5344CB8AC3E}">
        <p14:creationId xmlns:p14="http://schemas.microsoft.com/office/powerpoint/2010/main" val="3262985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1"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33035" y="1732599"/>
            <a:ext cx="9919062" cy="1246495"/>
          </a:xfrm>
          <a:prstGeom prst="rect">
            <a:avLst/>
          </a:prstGeom>
          <a:noFill/>
        </p:spPr>
        <p:txBody>
          <a:bodyPr wrap="square" rtlCol="0">
            <a:spAutoFit/>
          </a:bodyPr>
          <a:lstStyle/>
          <a:p>
            <a:r>
              <a:rPr lang="fr-CA" sz="2500" dirty="0" smtClean="0">
                <a:solidFill>
                  <a:schemeClr val="bg1"/>
                </a:solidFill>
              </a:rPr>
              <a:t>La prochaine étape est de créer (</a:t>
            </a:r>
            <a:r>
              <a:rPr lang="fr-CA" sz="2500" dirty="0" err="1" smtClean="0">
                <a:solidFill>
                  <a:schemeClr val="bg1"/>
                </a:solidFill>
              </a:rPr>
              <a:t>create</a:t>
            </a:r>
            <a:r>
              <a:rPr lang="fr-CA" sz="2500" dirty="0" smtClean="0">
                <a:solidFill>
                  <a:schemeClr val="bg1"/>
                </a:solidFill>
              </a:rPr>
              <a:t>) votre pictogramme. Vous avez besoin d’un titre, tes options, et un image pour représenter tes données. </a:t>
            </a:r>
            <a:endParaRPr lang="en-US" sz="25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588" y="3058497"/>
            <a:ext cx="6934801" cy="3086367"/>
          </a:xfrm>
          <a:prstGeom prst="rect">
            <a:avLst/>
          </a:prstGeom>
        </p:spPr>
      </p:pic>
      <p:cxnSp>
        <p:nvCxnSpPr>
          <p:cNvPr id="8" name="Straight Arrow Connector 7"/>
          <p:cNvCxnSpPr/>
          <p:nvPr/>
        </p:nvCxnSpPr>
        <p:spPr>
          <a:xfrm flipV="1">
            <a:off x="2664823" y="3431177"/>
            <a:ext cx="957943" cy="87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412178" y="3135441"/>
            <a:ext cx="1793966" cy="477054"/>
          </a:xfrm>
          <a:prstGeom prst="rect">
            <a:avLst/>
          </a:prstGeom>
          <a:noFill/>
        </p:spPr>
        <p:txBody>
          <a:bodyPr wrap="square" rtlCol="0">
            <a:spAutoFit/>
          </a:bodyPr>
          <a:lstStyle/>
          <a:p>
            <a:r>
              <a:rPr lang="fr-CA" sz="2500" dirty="0" smtClean="0"/>
              <a:t>Un titre</a:t>
            </a:r>
            <a:endParaRPr lang="en-US" sz="2500" dirty="0"/>
          </a:p>
        </p:txBody>
      </p:sp>
      <p:cxnSp>
        <p:nvCxnSpPr>
          <p:cNvPr id="10" name="Straight Arrow Connector 9"/>
          <p:cNvCxnSpPr/>
          <p:nvPr/>
        </p:nvCxnSpPr>
        <p:spPr>
          <a:xfrm flipV="1">
            <a:off x="2853384" y="4581940"/>
            <a:ext cx="1000159" cy="700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2821648" y="4076824"/>
            <a:ext cx="1031895" cy="425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867331" y="4432663"/>
            <a:ext cx="1874231" cy="477054"/>
          </a:xfrm>
          <a:prstGeom prst="rect">
            <a:avLst/>
          </a:prstGeom>
        </p:spPr>
        <p:txBody>
          <a:bodyPr wrap="none">
            <a:spAutoFit/>
          </a:bodyPr>
          <a:lstStyle/>
          <a:p>
            <a:r>
              <a:rPr lang="fr-CA" sz="2500" dirty="0" smtClean="0"/>
              <a:t>Tes options</a:t>
            </a:r>
            <a:endParaRPr lang="en-US" sz="2500" dirty="0"/>
          </a:p>
        </p:txBody>
      </p:sp>
      <p:cxnSp>
        <p:nvCxnSpPr>
          <p:cNvPr id="17" name="Straight Arrow Connector 16"/>
          <p:cNvCxnSpPr/>
          <p:nvPr/>
        </p:nvCxnSpPr>
        <p:spPr>
          <a:xfrm>
            <a:off x="2790462" y="4824632"/>
            <a:ext cx="1137104" cy="2406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664823" y="4985883"/>
            <a:ext cx="1293200" cy="693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Oval 22"/>
          <p:cNvSpPr/>
          <p:nvPr/>
        </p:nvSpPr>
        <p:spPr>
          <a:xfrm>
            <a:off x="5556069" y="389829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4" name="Straight Arrow Connector 23"/>
          <p:cNvCxnSpPr/>
          <p:nvPr/>
        </p:nvCxnSpPr>
        <p:spPr>
          <a:xfrm flipH="1">
            <a:off x="5930537" y="2979094"/>
            <a:ext cx="1419497" cy="8970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7350034" y="2608916"/>
            <a:ext cx="1616148" cy="477054"/>
          </a:xfrm>
          <a:prstGeom prst="rect">
            <a:avLst/>
          </a:prstGeom>
        </p:spPr>
        <p:txBody>
          <a:bodyPr wrap="none">
            <a:spAutoFit/>
          </a:bodyPr>
          <a:lstStyle/>
          <a:p>
            <a:r>
              <a:rPr lang="fr-CA" sz="2500" dirty="0"/>
              <a:t>Un </a:t>
            </a:r>
            <a:r>
              <a:rPr lang="fr-CA" sz="2500" dirty="0" smtClean="0"/>
              <a:t>dessin</a:t>
            </a:r>
            <a:endParaRPr lang="en-US" sz="25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3959" y="996687"/>
            <a:ext cx="487363" cy="487363"/>
          </a:xfrm>
          <a:prstGeom prst="rect">
            <a:avLst/>
          </a:prstGeom>
        </p:spPr>
      </p:pic>
    </p:spTree>
    <p:extLst>
      <p:ext uri="{BB962C8B-B14F-4D97-AF65-F5344CB8AC3E}">
        <p14:creationId xmlns:p14="http://schemas.microsoft.com/office/powerpoint/2010/main" val="297514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33035" y="1732599"/>
            <a:ext cx="9919062" cy="861774"/>
          </a:xfrm>
          <a:prstGeom prst="rect">
            <a:avLst/>
          </a:prstGeom>
          <a:noFill/>
        </p:spPr>
        <p:txBody>
          <a:bodyPr wrap="square" rtlCol="0">
            <a:spAutoFit/>
          </a:bodyPr>
          <a:lstStyle/>
          <a:p>
            <a:r>
              <a:rPr lang="fr-CA" sz="2500" dirty="0" smtClean="0">
                <a:solidFill>
                  <a:schemeClr val="bg1"/>
                </a:solidFill>
              </a:rPr>
              <a:t>Voici mon pictogramme avec mon titre, mes options et mes dessins. </a:t>
            </a:r>
            <a:endParaRPr lang="en-US" sz="2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588" y="3061108"/>
            <a:ext cx="6934801" cy="3086367"/>
          </a:xfrm>
          <a:prstGeom prst="rect">
            <a:avLst/>
          </a:prstGeom>
        </p:spPr>
      </p:pic>
      <p:cxnSp>
        <p:nvCxnSpPr>
          <p:cNvPr id="8" name="Straight Arrow Connector 7"/>
          <p:cNvCxnSpPr/>
          <p:nvPr/>
        </p:nvCxnSpPr>
        <p:spPr>
          <a:xfrm flipV="1">
            <a:off x="2664823" y="3431177"/>
            <a:ext cx="957943" cy="87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412178" y="3135441"/>
            <a:ext cx="1793966" cy="477054"/>
          </a:xfrm>
          <a:prstGeom prst="rect">
            <a:avLst/>
          </a:prstGeom>
          <a:noFill/>
        </p:spPr>
        <p:txBody>
          <a:bodyPr wrap="square" rtlCol="0">
            <a:spAutoFit/>
          </a:bodyPr>
          <a:lstStyle/>
          <a:p>
            <a:r>
              <a:rPr lang="fr-CA" sz="2500" dirty="0" smtClean="0"/>
              <a:t>Un titre</a:t>
            </a:r>
            <a:endParaRPr lang="en-US" sz="2500" dirty="0"/>
          </a:p>
        </p:txBody>
      </p:sp>
      <p:cxnSp>
        <p:nvCxnSpPr>
          <p:cNvPr id="10" name="Straight Arrow Connector 9"/>
          <p:cNvCxnSpPr/>
          <p:nvPr/>
        </p:nvCxnSpPr>
        <p:spPr>
          <a:xfrm flipV="1">
            <a:off x="2853384" y="4581940"/>
            <a:ext cx="1000159" cy="700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2821648" y="4076824"/>
            <a:ext cx="1031895" cy="425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867331" y="4432663"/>
            <a:ext cx="1874231" cy="477054"/>
          </a:xfrm>
          <a:prstGeom prst="rect">
            <a:avLst/>
          </a:prstGeom>
        </p:spPr>
        <p:txBody>
          <a:bodyPr wrap="none">
            <a:spAutoFit/>
          </a:bodyPr>
          <a:lstStyle/>
          <a:p>
            <a:r>
              <a:rPr lang="fr-CA" sz="2500" dirty="0" smtClean="0"/>
              <a:t>Tes options</a:t>
            </a:r>
            <a:endParaRPr lang="en-US" sz="2500" dirty="0"/>
          </a:p>
        </p:txBody>
      </p:sp>
      <p:cxnSp>
        <p:nvCxnSpPr>
          <p:cNvPr id="17" name="Straight Arrow Connector 16"/>
          <p:cNvCxnSpPr/>
          <p:nvPr/>
        </p:nvCxnSpPr>
        <p:spPr>
          <a:xfrm>
            <a:off x="2790462" y="4824632"/>
            <a:ext cx="1137104" cy="2406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664823" y="4985883"/>
            <a:ext cx="1293200" cy="693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Oval 22"/>
          <p:cNvSpPr/>
          <p:nvPr/>
        </p:nvSpPr>
        <p:spPr>
          <a:xfrm>
            <a:off x="5556069" y="389829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4" name="Straight Arrow Connector 23"/>
          <p:cNvCxnSpPr/>
          <p:nvPr/>
        </p:nvCxnSpPr>
        <p:spPr>
          <a:xfrm flipH="1">
            <a:off x="9005034" y="2914914"/>
            <a:ext cx="1458942" cy="1042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9525329" y="2437860"/>
            <a:ext cx="1616148" cy="477054"/>
          </a:xfrm>
          <a:prstGeom prst="rect">
            <a:avLst/>
          </a:prstGeom>
        </p:spPr>
        <p:txBody>
          <a:bodyPr wrap="none">
            <a:spAutoFit/>
          </a:bodyPr>
          <a:lstStyle/>
          <a:p>
            <a:r>
              <a:rPr lang="fr-CA" sz="2500" dirty="0"/>
              <a:t>Un </a:t>
            </a:r>
            <a:r>
              <a:rPr lang="fr-CA" sz="2500" dirty="0" smtClean="0"/>
              <a:t>dessin</a:t>
            </a:r>
            <a:endParaRPr lang="en-US" sz="2500" dirty="0"/>
          </a:p>
        </p:txBody>
      </p:sp>
      <p:sp>
        <p:nvSpPr>
          <p:cNvPr id="16" name="Oval 15"/>
          <p:cNvSpPr/>
          <p:nvPr/>
        </p:nvSpPr>
        <p:spPr>
          <a:xfrm>
            <a:off x="6100354" y="389519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p:cNvSpPr/>
          <p:nvPr/>
        </p:nvSpPr>
        <p:spPr>
          <a:xfrm>
            <a:off x="6601097" y="388627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p:cNvSpPr/>
          <p:nvPr/>
        </p:nvSpPr>
        <p:spPr>
          <a:xfrm>
            <a:off x="7112260" y="387982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p:cNvSpPr/>
          <p:nvPr/>
        </p:nvSpPr>
        <p:spPr>
          <a:xfrm>
            <a:off x="7564784" y="38951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p:cNvSpPr/>
          <p:nvPr/>
        </p:nvSpPr>
        <p:spPr>
          <a:xfrm>
            <a:off x="8048805" y="388627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p:cNvSpPr/>
          <p:nvPr/>
        </p:nvSpPr>
        <p:spPr>
          <a:xfrm>
            <a:off x="8495399" y="3886273"/>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p:cNvSpPr/>
          <p:nvPr/>
        </p:nvSpPr>
        <p:spPr>
          <a:xfrm>
            <a:off x="5556069" y="443845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p:cNvSpPr/>
          <p:nvPr/>
        </p:nvSpPr>
        <p:spPr>
          <a:xfrm rot="419950">
            <a:off x="6092526" y="443832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p:cNvSpPr/>
          <p:nvPr/>
        </p:nvSpPr>
        <p:spPr>
          <a:xfrm>
            <a:off x="6596928" y="444559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p:cNvSpPr/>
          <p:nvPr/>
        </p:nvSpPr>
        <p:spPr>
          <a:xfrm>
            <a:off x="6599707" y="497775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p:cNvSpPr/>
          <p:nvPr/>
        </p:nvSpPr>
        <p:spPr>
          <a:xfrm>
            <a:off x="6100354" y="497235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p:cNvSpPr/>
          <p:nvPr/>
        </p:nvSpPr>
        <p:spPr>
          <a:xfrm>
            <a:off x="6596928" y="549755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p:cNvSpPr/>
          <p:nvPr/>
        </p:nvSpPr>
        <p:spPr>
          <a:xfrm>
            <a:off x="6097575" y="55006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p:cNvSpPr/>
          <p:nvPr/>
        </p:nvSpPr>
        <p:spPr>
          <a:xfrm>
            <a:off x="5569131" y="55006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p:cNvSpPr/>
          <p:nvPr/>
        </p:nvSpPr>
        <p:spPr>
          <a:xfrm>
            <a:off x="5556069" y="5002170"/>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Oval 35"/>
          <p:cNvSpPr/>
          <p:nvPr/>
        </p:nvSpPr>
        <p:spPr>
          <a:xfrm>
            <a:off x="7112260" y="444559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Oval 36"/>
          <p:cNvSpPr/>
          <p:nvPr/>
        </p:nvSpPr>
        <p:spPr>
          <a:xfrm>
            <a:off x="7570460"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Oval 37"/>
          <p:cNvSpPr/>
          <p:nvPr/>
        </p:nvSpPr>
        <p:spPr>
          <a:xfrm>
            <a:off x="8042485" y="444502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Oval 38"/>
          <p:cNvSpPr/>
          <p:nvPr/>
        </p:nvSpPr>
        <p:spPr>
          <a:xfrm>
            <a:off x="8518743" y="443328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39"/>
          <p:cNvSpPr/>
          <p:nvPr/>
        </p:nvSpPr>
        <p:spPr>
          <a:xfrm>
            <a:off x="9005033"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Oval 40"/>
          <p:cNvSpPr/>
          <p:nvPr/>
        </p:nvSpPr>
        <p:spPr>
          <a:xfrm>
            <a:off x="9494730"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Oval 41"/>
          <p:cNvSpPr/>
          <p:nvPr/>
        </p:nvSpPr>
        <p:spPr>
          <a:xfrm>
            <a:off x="7111243" y="497235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Oval 42"/>
          <p:cNvSpPr/>
          <p:nvPr/>
        </p:nvSpPr>
        <p:spPr>
          <a:xfrm>
            <a:off x="7564784" y="498530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p:cNvSpPr/>
          <p:nvPr/>
        </p:nvSpPr>
        <p:spPr>
          <a:xfrm>
            <a:off x="8051074" y="498530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p:cNvSpPr/>
          <p:nvPr/>
        </p:nvSpPr>
        <p:spPr>
          <a:xfrm>
            <a:off x="4114992" y="3867546"/>
            <a:ext cx="1146468" cy="369332"/>
          </a:xfrm>
          <a:prstGeom prst="rect">
            <a:avLst/>
          </a:prstGeom>
        </p:spPr>
        <p:txBody>
          <a:bodyPr wrap="none">
            <a:spAutoFit/>
          </a:bodyPr>
          <a:lstStyle/>
          <a:p>
            <a:r>
              <a:rPr lang="fr-CA" dirty="0" smtClean="0"/>
              <a:t>baseball</a:t>
            </a:r>
            <a:endParaRPr lang="en-US" dirty="0"/>
          </a:p>
        </p:txBody>
      </p:sp>
      <p:sp>
        <p:nvSpPr>
          <p:cNvPr id="6" name="Rectangle 5"/>
          <p:cNvSpPr/>
          <p:nvPr/>
        </p:nvSpPr>
        <p:spPr>
          <a:xfrm>
            <a:off x="4051398" y="4410897"/>
            <a:ext cx="1340432" cy="369332"/>
          </a:xfrm>
          <a:prstGeom prst="rect">
            <a:avLst/>
          </a:prstGeom>
        </p:spPr>
        <p:txBody>
          <a:bodyPr wrap="none">
            <a:spAutoFit/>
          </a:bodyPr>
          <a:lstStyle/>
          <a:p>
            <a:r>
              <a:rPr lang="fr-CA" dirty="0" smtClean="0"/>
              <a:t>basketball</a:t>
            </a:r>
            <a:endParaRPr lang="en-US" dirty="0"/>
          </a:p>
        </p:txBody>
      </p:sp>
      <p:sp>
        <p:nvSpPr>
          <p:cNvPr id="7" name="Rectangle 6"/>
          <p:cNvSpPr/>
          <p:nvPr/>
        </p:nvSpPr>
        <p:spPr>
          <a:xfrm>
            <a:off x="4120182" y="4979167"/>
            <a:ext cx="1015021" cy="369332"/>
          </a:xfrm>
          <a:prstGeom prst="rect">
            <a:avLst/>
          </a:prstGeom>
        </p:spPr>
        <p:txBody>
          <a:bodyPr wrap="none">
            <a:spAutoFit/>
          </a:bodyPr>
          <a:lstStyle/>
          <a:p>
            <a:r>
              <a:rPr lang="fr-CA" dirty="0" smtClean="0"/>
              <a:t>hockey</a:t>
            </a:r>
            <a:endParaRPr lang="en-US" dirty="0"/>
          </a:p>
        </p:txBody>
      </p:sp>
      <p:sp>
        <p:nvSpPr>
          <p:cNvPr id="11" name="Rectangle 10"/>
          <p:cNvSpPr/>
          <p:nvPr/>
        </p:nvSpPr>
        <p:spPr>
          <a:xfrm>
            <a:off x="4226775" y="5497552"/>
            <a:ext cx="942887" cy="369332"/>
          </a:xfrm>
          <a:prstGeom prst="rect">
            <a:avLst/>
          </a:prstGeom>
        </p:spPr>
        <p:txBody>
          <a:bodyPr wrap="none">
            <a:spAutoFit/>
          </a:bodyPr>
          <a:lstStyle/>
          <a:p>
            <a:r>
              <a:rPr lang="fr-CA" dirty="0" smtClean="0"/>
              <a:t>soccer</a:t>
            </a:r>
            <a:endParaRPr lang="en-US" dirty="0"/>
          </a:p>
        </p:txBody>
      </p:sp>
      <p:sp>
        <p:nvSpPr>
          <p:cNvPr id="13" name="Rectangle 12"/>
          <p:cNvSpPr/>
          <p:nvPr/>
        </p:nvSpPr>
        <p:spPr>
          <a:xfrm>
            <a:off x="5792070" y="3244334"/>
            <a:ext cx="2880917" cy="461665"/>
          </a:xfrm>
          <a:prstGeom prst="rect">
            <a:avLst/>
          </a:prstGeom>
        </p:spPr>
        <p:txBody>
          <a:bodyPr wrap="none">
            <a:spAutoFit/>
          </a:bodyPr>
          <a:lstStyle/>
          <a:p>
            <a:r>
              <a:rPr lang="fr-CA" sz="2400" dirty="0" smtClean="0"/>
              <a:t>Les sports préférés</a:t>
            </a:r>
            <a:endParaRPr lang="en-US" sz="2400" dirty="0"/>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4601" y="874415"/>
            <a:ext cx="487363" cy="487363"/>
          </a:xfrm>
          <a:prstGeom prst="rect">
            <a:avLst/>
          </a:prstGeom>
        </p:spPr>
      </p:pic>
    </p:spTree>
    <p:extLst>
      <p:ext uri="{BB962C8B-B14F-4D97-AF65-F5344CB8AC3E}">
        <p14:creationId xmlns:p14="http://schemas.microsoft.com/office/powerpoint/2010/main" val="122357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98711" y="2650087"/>
            <a:ext cx="3534249" cy="1938992"/>
          </a:xfrm>
          <a:prstGeom prst="rect">
            <a:avLst/>
          </a:prstGeom>
          <a:noFill/>
        </p:spPr>
        <p:txBody>
          <a:bodyPr wrap="square" rtlCol="0">
            <a:spAutoFit/>
          </a:bodyPr>
          <a:lstStyle/>
          <a:p>
            <a:pPr algn="ctr"/>
            <a:r>
              <a:rPr lang="fr-CA" sz="3000" dirty="0" smtClean="0">
                <a:solidFill>
                  <a:schemeClr val="bg1"/>
                </a:solidFill>
              </a:rPr>
              <a:t>Vous pouvez aussi construire des pictogrammes comme </a:t>
            </a:r>
            <a:r>
              <a:rPr lang="fr-CA" sz="3000" dirty="0" err="1" smtClean="0">
                <a:solidFill>
                  <a:schemeClr val="bg1"/>
                </a:solidFill>
              </a:rPr>
              <a:t>ceçi</a:t>
            </a:r>
            <a:r>
              <a:rPr lang="fr-CA" sz="3000" dirty="0">
                <a:solidFill>
                  <a:schemeClr val="bg1"/>
                </a:solidFill>
              </a:rPr>
              <a:t>:</a:t>
            </a:r>
            <a:r>
              <a:rPr lang="fr-CA" sz="3000" dirty="0" smtClean="0">
                <a:solidFill>
                  <a:schemeClr val="bg1"/>
                </a:solidFill>
              </a:rPr>
              <a:t> </a:t>
            </a:r>
            <a:endParaRPr lang="en-US" sz="3000" dirty="0">
              <a:solidFill>
                <a:schemeClr val="bg1"/>
              </a:solidFill>
            </a:endParaRPr>
          </a:p>
        </p:txBody>
      </p:sp>
      <p:sp>
        <p:nvSpPr>
          <p:cNvPr id="9" name="TextBox 8"/>
          <p:cNvSpPr txBox="1"/>
          <p:nvPr/>
        </p:nvSpPr>
        <p:spPr>
          <a:xfrm>
            <a:off x="4231899" y="1621096"/>
            <a:ext cx="1309683" cy="477054"/>
          </a:xfrm>
          <a:prstGeom prst="rect">
            <a:avLst/>
          </a:prstGeom>
          <a:noFill/>
        </p:spPr>
        <p:txBody>
          <a:bodyPr wrap="square" rtlCol="0">
            <a:spAutoFit/>
          </a:bodyPr>
          <a:lstStyle/>
          <a:p>
            <a:r>
              <a:rPr lang="fr-CA" sz="2500" dirty="0" smtClean="0"/>
              <a:t>Un titre</a:t>
            </a:r>
            <a:endParaRPr lang="en-US" sz="2500" dirty="0"/>
          </a:p>
        </p:txBody>
      </p:sp>
      <p:sp>
        <p:nvSpPr>
          <p:cNvPr id="15" name="Rectangle 14"/>
          <p:cNvSpPr/>
          <p:nvPr/>
        </p:nvSpPr>
        <p:spPr>
          <a:xfrm>
            <a:off x="7520680" y="5714260"/>
            <a:ext cx="1874231" cy="477054"/>
          </a:xfrm>
          <a:prstGeom prst="rect">
            <a:avLst/>
          </a:prstGeom>
        </p:spPr>
        <p:txBody>
          <a:bodyPr wrap="none">
            <a:spAutoFit/>
          </a:bodyPr>
          <a:lstStyle/>
          <a:p>
            <a:r>
              <a:rPr lang="fr-CA" sz="2500" dirty="0" smtClean="0"/>
              <a:t>Tes options</a:t>
            </a:r>
            <a:endParaRPr lang="en-US" sz="2500" dirty="0"/>
          </a:p>
        </p:txBody>
      </p:sp>
      <p:sp>
        <p:nvSpPr>
          <p:cNvPr id="27" name="Rectangle 26"/>
          <p:cNvSpPr/>
          <p:nvPr/>
        </p:nvSpPr>
        <p:spPr>
          <a:xfrm>
            <a:off x="4101737" y="5099320"/>
            <a:ext cx="1616148" cy="477054"/>
          </a:xfrm>
          <a:prstGeom prst="rect">
            <a:avLst/>
          </a:prstGeom>
        </p:spPr>
        <p:txBody>
          <a:bodyPr wrap="none">
            <a:spAutoFit/>
          </a:bodyPr>
          <a:lstStyle/>
          <a:p>
            <a:r>
              <a:rPr lang="fr-CA" sz="2500" dirty="0"/>
              <a:t>Un </a:t>
            </a:r>
            <a:r>
              <a:rPr lang="fr-CA" sz="2500" dirty="0" smtClean="0"/>
              <a:t>dessin</a:t>
            </a:r>
            <a:endParaRPr lang="en-US" sz="25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033" y="1612387"/>
            <a:ext cx="4621114" cy="4000216"/>
          </a:xfrm>
          <a:prstGeom prst="rect">
            <a:avLst/>
          </a:prstGeom>
        </p:spPr>
      </p:pic>
      <p:cxnSp>
        <p:nvCxnSpPr>
          <p:cNvPr id="8" name="Straight Arrow Connector 7"/>
          <p:cNvCxnSpPr/>
          <p:nvPr/>
        </p:nvCxnSpPr>
        <p:spPr>
          <a:xfrm>
            <a:off x="5541582" y="1838195"/>
            <a:ext cx="1564612" cy="12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9122961" y="5450575"/>
            <a:ext cx="778401" cy="4110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8769220" y="5450575"/>
            <a:ext cx="353741" cy="254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8500738" y="5497567"/>
            <a:ext cx="15257" cy="285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flipV="1">
            <a:off x="6957265" y="5497567"/>
            <a:ext cx="1073019" cy="285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7682521" y="5497567"/>
            <a:ext cx="554910" cy="216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5541582" y="4850657"/>
            <a:ext cx="782306" cy="283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1229" y="954341"/>
            <a:ext cx="487363" cy="487363"/>
          </a:xfrm>
          <a:prstGeom prst="rect">
            <a:avLst/>
          </a:prstGeom>
        </p:spPr>
      </p:pic>
    </p:spTree>
    <p:extLst>
      <p:ext uri="{BB962C8B-B14F-4D97-AF65-F5344CB8AC3E}">
        <p14:creationId xmlns:p14="http://schemas.microsoft.com/office/powerpoint/2010/main" val="304785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33035" y="1732599"/>
            <a:ext cx="9919062" cy="861774"/>
          </a:xfrm>
          <a:prstGeom prst="rect">
            <a:avLst/>
          </a:prstGeom>
          <a:noFill/>
        </p:spPr>
        <p:txBody>
          <a:bodyPr wrap="square" rtlCol="0">
            <a:spAutoFit/>
          </a:bodyPr>
          <a:lstStyle/>
          <a:p>
            <a:r>
              <a:rPr lang="fr-CA" sz="2500" dirty="0" smtClean="0">
                <a:solidFill>
                  <a:schemeClr val="bg1"/>
                </a:solidFill>
              </a:rPr>
              <a:t>Maintenant vous pouvez utiliser votre pictogramme pour répondre a des questions! </a:t>
            </a:r>
            <a:endParaRPr lang="en-US" sz="2800" dirty="0"/>
          </a:p>
        </p:txBody>
      </p:sp>
      <p:grpSp>
        <p:nvGrpSpPr>
          <p:cNvPr id="14" name="Group 13"/>
          <p:cNvGrpSpPr/>
          <p:nvPr/>
        </p:nvGrpSpPr>
        <p:grpSpPr>
          <a:xfrm>
            <a:off x="5075709" y="2815539"/>
            <a:ext cx="6410898" cy="2843303"/>
            <a:chOff x="3734588" y="3061108"/>
            <a:chExt cx="6934801" cy="308636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588" y="3061108"/>
              <a:ext cx="6934801" cy="3086367"/>
            </a:xfrm>
            <a:prstGeom prst="rect">
              <a:avLst/>
            </a:prstGeom>
          </p:spPr>
        </p:pic>
        <p:sp>
          <p:nvSpPr>
            <p:cNvPr id="23" name="Oval 22"/>
            <p:cNvSpPr/>
            <p:nvPr/>
          </p:nvSpPr>
          <p:spPr>
            <a:xfrm>
              <a:off x="5556069" y="389829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p:cNvSpPr/>
            <p:nvPr/>
          </p:nvSpPr>
          <p:spPr>
            <a:xfrm>
              <a:off x="6100354" y="389519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p:cNvSpPr/>
            <p:nvPr/>
          </p:nvSpPr>
          <p:spPr>
            <a:xfrm>
              <a:off x="6601097" y="388627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p:cNvSpPr/>
            <p:nvPr/>
          </p:nvSpPr>
          <p:spPr>
            <a:xfrm>
              <a:off x="7112260" y="387982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p:cNvSpPr/>
            <p:nvPr/>
          </p:nvSpPr>
          <p:spPr>
            <a:xfrm>
              <a:off x="7564784" y="38951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p:cNvSpPr/>
            <p:nvPr/>
          </p:nvSpPr>
          <p:spPr>
            <a:xfrm>
              <a:off x="8048805" y="388627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p:cNvSpPr/>
            <p:nvPr/>
          </p:nvSpPr>
          <p:spPr>
            <a:xfrm>
              <a:off x="8495399" y="3886273"/>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p:cNvSpPr/>
            <p:nvPr/>
          </p:nvSpPr>
          <p:spPr>
            <a:xfrm>
              <a:off x="5556069" y="443845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p:cNvSpPr/>
            <p:nvPr/>
          </p:nvSpPr>
          <p:spPr>
            <a:xfrm rot="419950">
              <a:off x="6092526" y="443832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p:cNvSpPr/>
            <p:nvPr/>
          </p:nvSpPr>
          <p:spPr>
            <a:xfrm>
              <a:off x="6596928" y="444559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p:cNvSpPr/>
            <p:nvPr/>
          </p:nvSpPr>
          <p:spPr>
            <a:xfrm>
              <a:off x="6599707" y="497775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p:cNvSpPr/>
            <p:nvPr/>
          </p:nvSpPr>
          <p:spPr>
            <a:xfrm>
              <a:off x="6100354" y="497235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p:cNvSpPr/>
            <p:nvPr/>
          </p:nvSpPr>
          <p:spPr>
            <a:xfrm>
              <a:off x="6596928" y="549755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p:cNvSpPr/>
            <p:nvPr/>
          </p:nvSpPr>
          <p:spPr>
            <a:xfrm>
              <a:off x="6097575" y="55006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p:cNvSpPr/>
            <p:nvPr/>
          </p:nvSpPr>
          <p:spPr>
            <a:xfrm>
              <a:off x="5569131" y="5500694"/>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p:cNvSpPr/>
            <p:nvPr/>
          </p:nvSpPr>
          <p:spPr>
            <a:xfrm>
              <a:off x="5556069" y="5002170"/>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Oval 35"/>
            <p:cNvSpPr/>
            <p:nvPr/>
          </p:nvSpPr>
          <p:spPr>
            <a:xfrm>
              <a:off x="7112260" y="444559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Oval 36"/>
            <p:cNvSpPr/>
            <p:nvPr/>
          </p:nvSpPr>
          <p:spPr>
            <a:xfrm>
              <a:off x="7570460"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Oval 37"/>
            <p:cNvSpPr/>
            <p:nvPr/>
          </p:nvSpPr>
          <p:spPr>
            <a:xfrm>
              <a:off x="8042485" y="4445022"/>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Oval 38"/>
            <p:cNvSpPr/>
            <p:nvPr/>
          </p:nvSpPr>
          <p:spPr>
            <a:xfrm>
              <a:off x="8518743" y="443328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39"/>
            <p:cNvSpPr/>
            <p:nvPr/>
          </p:nvSpPr>
          <p:spPr>
            <a:xfrm>
              <a:off x="9005033"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Oval 40"/>
            <p:cNvSpPr/>
            <p:nvPr/>
          </p:nvSpPr>
          <p:spPr>
            <a:xfrm>
              <a:off x="9494730" y="4432705"/>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Oval 41"/>
            <p:cNvSpPr/>
            <p:nvPr/>
          </p:nvSpPr>
          <p:spPr>
            <a:xfrm>
              <a:off x="7111243" y="4972357"/>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Oval 42"/>
            <p:cNvSpPr/>
            <p:nvPr/>
          </p:nvSpPr>
          <p:spPr>
            <a:xfrm>
              <a:off x="7564784" y="498530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p:cNvSpPr/>
            <p:nvPr/>
          </p:nvSpPr>
          <p:spPr>
            <a:xfrm>
              <a:off x="8051074" y="4985308"/>
              <a:ext cx="374468" cy="3570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p:cNvSpPr/>
            <p:nvPr/>
          </p:nvSpPr>
          <p:spPr>
            <a:xfrm>
              <a:off x="4114992" y="3867546"/>
              <a:ext cx="1146468" cy="369332"/>
            </a:xfrm>
            <a:prstGeom prst="rect">
              <a:avLst/>
            </a:prstGeom>
          </p:spPr>
          <p:txBody>
            <a:bodyPr wrap="none">
              <a:spAutoFit/>
            </a:bodyPr>
            <a:lstStyle/>
            <a:p>
              <a:r>
                <a:rPr lang="fr-CA" dirty="0" smtClean="0"/>
                <a:t>baseball</a:t>
              </a:r>
              <a:endParaRPr lang="en-US" dirty="0"/>
            </a:p>
          </p:txBody>
        </p:sp>
        <p:sp>
          <p:nvSpPr>
            <p:cNvPr id="6" name="Rectangle 5"/>
            <p:cNvSpPr/>
            <p:nvPr/>
          </p:nvSpPr>
          <p:spPr>
            <a:xfrm>
              <a:off x="4051398" y="4410897"/>
              <a:ext cx="1340432" cy="369332"/>
            </a:xfrm>
            <a:prstGeom prst="rect">
              <a:avLst/>
            </a:prstGeom>
          </p:spPr>
          <p:txBody>
            <a:bodyPr wrap="none">
              <a:spAutoFit/>
            </a:bodyPr>
            <a:lstStyle/>
            <a:p>
              <a:r>
                <a:rPr lang="fr-CA" dirty="0" smtClean="0"/>
                <a:t>basketball</a:t>
              </a:r>
              <a:endParaRPr lang="en-US" dirty="0"/>
            </a:p>
          </p:txBody>
        </p:sp>
        <p:sp>
          <p:nvSpPr>
            <p:cNvPr id="7" name="Rectangle 6"/>
            <p:cNvSpPr/>
            <p:nvPr/>
          </p:nvSpPr>
          <p:spPr>
            <a:xfrm>
              <a:off x="4120182" y="4979167"/>
              <a:ext cx="1015021" cy="369332"/>
            </a:xfrm>
            <a:prstGeom prst="rect">
              <a:avLst/>
            </a:prstGeom>
          </p:spPr>
          <p:txBody>
            <a:bodyPr wrap="none">
              <a:spAutoFit/>
            </a:bodyPr>
            <a:lstStyle/>
            <a:p>
              <a:r>
                <a:rPr lang="fr-CA" dirty="0" smtClean="0"/>
                <a:t>hockey</a:t>
              </a:r>
              <a:endParaRPr lang="en-US" dirty="0"/>
            </a:p>
          </p:txBody>
        </p:sp>
        <p:sp>
          <p:nvSpPr>
            <p:cNvPr id="11" name="Rectangle 10"/>
            <p:cNvSpPr/>
            <p:nvPr/>
          </p:nvSpPr>
          <p:spPr>
            <a:xfrm>
              <a:off x="4226775" y="5497552"/>
              <a:ext cx="942887" cy="369332"/>
            </a:xfrm>
            <a:prstGeom prst="rect">
              <a:avLst/>
            </a:prstGeom>
          </p:spPr>
          <p:txBody>
            <a:bodyPr wrap="none">
              <a:spAutoFit/>
            </a:bodyPr>
            <a:lstStyle/>
            <a:p>
              <a:r>
                <a:rPr lang="fr-CA" dirty="0" smtClean="0"/>
                <a:t>soccer</a:t>
              </a:r>
              <a:endParaRPr lang="en-US" dirty="0"/>
            </a:p>
          </p:txBody>
        </p:sp>
        <p:sp>
          <p:nvSpPr>
            <p:cNvPr id="13" name="Rectangle 12"/>
            <p:cNvSpPr/>
            <p:nvPr/>
          </p:nvSpPr>
          <p:spPr>
            <a:xfrm>
              <a:off x="5792070" y="3244334"/>
              <a:ext cx="2880917" cy="461665"/>
            </a:xfrm>
            <a:prstGeom prst="rect">
              <a:avLst/>
            </a:prstGeom>
          </p:spPr>
          <p:txBody>
            <a:bodyPr wrap="none">
              <a:spAutoFit/>
            </a:bodyPr>
            <a:lstStyle/>
            <a:p>
              <a:r>
                <a:rPr lang="fr-CA" sz="2400" dirty="0" smtClean="0"/>
                <a:t>Les sports préférés</a:t>
              </a:r>
              <a:endParaRPr lang="en-US" sz="2400" dirty="0"/>
            </a:p>
          </p:txBody>
        </p:sp>
      </p:grpSp>
      <p:sp>
        <p:nvSpPr>
          <p:cNvPr id="45" name="TextBox 44"/>
          <p:cNvSpPr txBox="1"/>
          <p:nvPr/>
        </p:nvSpPr>
        <p:spPr>
          <a:xfrm>
            <a:off x="1140823" y="2815539"/>
            <a:ext cx="3728896" cy="3693319"/>
          </a:xfrm>
          <a:prstGeom prst="rect">
            <a:avLst/>
          </a:prstGeom>
          <a:noFill/>
        </p:spPr>
        <p:txBody>
          <a:bodyPr wrap="square" rtlCol="0">
            <a:spAutoFit/>
          </a:bodyPr>
          <a:lstStyle/>
          <a:p>
            <a:pPr marL="342900" indent="-342900">
              <a:buAutoNum type="arabicPeriod"/>
            </a:pPr>
            <a:r>
              <a:rPr lang="fr-CA" sz="2200" dirty="0" smtClean="0"/>
              <a:t>Quel sport est le </a:t>
            </a:r>
            <a:r>
              <a:rPr lang="fr-CA" sz="2200" b="1" dirty="0" smtClean="0"/>
              <a:t>plus</a:t>
            </a:r>
            <a:r>
              <a:rPr lang="fr-CA" sz="2200" dirty="0" smtClean="0"/>
              <a:t> populaire?</a:t>
            </a:r>
          </a:p>
          <a:p>
            <a:pPr marL="342900" indent="-342900">
              <a:buAutoNum type="arabicPeriod"/>
            </a:pPr>
            <a:endParaRPr lang="fr-CA" sz="2200" dirty="0" smtClean="0"/>
          </a:p>
          <a:p>
            <a:pPr marL="342900" indent="-342900">
              <a:buAutoNum type="arabicPeriod"/>
            </a:pPr>
            <a:r>
              <a:rPr lang="fr-CA" sz="2200" dirty="0" smtClean="0"/>
              <a:t>Quel sport est le </a:t>
            </a:r>
            <a:r>
              <a:rPr lang="fr-CA" sz="2200" b="1" dirty="0" smtClean="0"/>
              <a:t>moins</a:t>
            </a:r>
            <a:r>
              <a:rPr lang="fr-CA" sz="2200" dirty="0" smtClean="0"/>
              <a:t> populaire?</a:t>
            </a:r>
          </a:p>
          <a:p>
            <a:pPr marL="342900" indent="-342900">
              <a:buAutoNum type="arabicPeriod"/>
            </a:pPr>
            <a:endParaRPr lang="fr-CA" sz="2200" dirty="0" smtClean="0"/>
          </a:p>
          <a:p>
            <a:pPr marL="342900" indent="-342900">
              <a:buAutoNum type="arabicPeriod"/>
            </a:pPr>
            <a:r>
              <a:rPr lang="fr-CA" sz="2200" dirty="0" smtClean="0"/>
              <a:t>Combien d’élèves </a:t>
            </a:r>
            <a:r>
              <a:rPr lang="fr-CA" sz="2200" b="1" dirty="0" smtClean="0"/>
              <a:t>de plus</a:t>
            </a:r>
            <a:r>
              <a:rPr lang="fr-CA" sz="2200" dirty="0" smtClean="0"/>
              <a:t> aime le baseball que le hockey?</a:t>
            </a:r>
          </a:p>
          <a:p>
            <a:pPr marL="342900" indent="-342900">
              <a:buAutoNum type="arabicPeriod"/>
            </a:pPr>
            <a:endParaRPr lang="fr-CA" dirty="0" smtClean="0"/>
          </a:p>
          <a:p>
            <a:pPr marL="342900" indent="-342900">
              <a:buAutoNum type="arabicPeriod"/>
            </a:pP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0690" y="1378335"/>
            <a:ext cx="487363" cy="487363"/>
          </a:xfrm>
          <a:prstGeom prst="rect">
            <a:avLst/>
          </a:prstGeom>
        </p:spPr>
      </p:pic>
    </p:spTree>
    <p:extLst>
      <p:ext uri="{BB962C8B-B14F-4D97-AF65-F5344CB8AC3E}">
        <p14:creationId xmlns:p14="http://schemas.microsoft.com/office/powerpoint/2010/main" val="103916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3"/>
            <a:ext cx="8825658" cy="730551"/>
          </a:xfrm>
        </p:spPr>
        <p:txBody>
          <a:bodyPr/>
          <a:lstStyle/>
          <a:p>
            <a:r>
              <a:rPr lang="en-US" sz="4200" u="sng" dirty="0" smtClean="0"/>
              <a:t>Centre 1-4 – </a:t>
            </a:r>
            <a:r>
              <a:rPr lang="en-US" sz="4200" u="sng" dirty="0" err="1" smtClean="0"/>
              <a:t>Pratique</a:t>
            </a:r>
            <a:r>
              <a:rPr lang="en-US" sz="4200" u="sng" dirty="0" smtClean="0"/>
              <a:t> a </a:t>
            </a:r>
            <a:r>
              <a:rPr lang="en-US" sz="4200" u="sng" dirty="0" err="1" smtClean="0"/>
              <a:t>l’oral</a:t>
            </a:r>
            <a:r>
              <a:rPr lang="en-US" sz="4200" u="sng" dirty="0" smtClean="0"/>
              <a:t>!</a:t>
            </a:r>
            <a:endParaRPr lang="en-US" sz="4200" u="sng" dirty="0"/>
          </a:p>
        </p:txBody>
      </p:sp>
      <p:sp>
        <p:nvSpPr>
          <p:cNvPr id="6" name="TextBox 5"/>
          <p:cNvSpPr txBox="1"/>
          <p:nvPr/>
        </p:nvSpPr>
        <p:spPr>
          <a:xfrm>
            <a:off x="911116" y="1811274"/>
            <a:ext cx="10105228" cy="553998"/>
          </a:xfrm>
          <a:prstGeom prst="rect">
            <a:avLst/>
          </a:prstGeom>
          <a:noFill/>
        </p:spPr>
        <p:txBody>
          <a:bodyPr wrap="square" rtlCol="0">
            <a:spAutoFit/>
          </a:bodyPr>
          <a:lstStyle/>
          <a:p>
            <a:r>
              <a:rPr lang="fr-CA" sz="3000" u="sng" dirty="0" smtClean="0">
                <a:solidFill>
                  <a:srgbClr val="FFFF00"/>
                </a:solidFill>
              </a:rPr>
              <a:t>Centre 1</a:t>
            </a:r>
            <a:r>
              <a:rPr lang="fr-CA" sz="3000" dirty="0" smtClean="0">
                <a:solidFill>
                  <a:srgbClr val="FFFF00"/>
                </a:solidFill>
              </a:rPr>
              <a:t> – Compte par 2, par 5, et par 10 jusqu’à 100!</a:t>
            </a:r>
            <a:endParaRPr lang="en-US" sz="3000" dirty="0">
              <a:solidFill>
                <a:srgbClr val="FFFF00"/>
              </a:solidFill>
            </a:endParaRPr>
          </a:p>
        </p:txBody>
      </p:sp>
      <p:sp>
        <p:nvSpPr>
          <p:cNvPr id="7" name="Rectangle 6"/>
          <p:cNvSpPr/>
          <p:nvPr/>
        </p:nvSpPr>
        <p:spPr>
          <a:xfrm>
            <a:off x="911115" y="4097607"/>
            <a:ext cx="10584199" cy="1015663"/>
          </a:xfrm>
          <a:prstGeom prst="rect">
            <a:avLst/>
          </a:prstGeom>
        </p:spPr>
        <p:txBody>
          <a:bodyPr wrap="square">
            <a:spAutoFit/>
          </a:bodyPr>
          <a:lstStyle/>
          <a:p>
            <a:r>
              <a:rPr lang="fr-CA" sz="3000" u="sng" dirty="0">
                <a:solidFill>
                  <a:schemeClr val="accent6">
                    <a:lumMod val="75000"/>
                  </a:schemeClr>
                </a:solidFill>
              </a:rPr>
              <a:t>Centre </a:t>
            </a:r>
            <a:r>
              <a:rPr lang="fr-CA" sz="3000" u="sng" dirty="0" smtClean="0">
                <a:solidFill>
                  <a:schemeClr val="accent6">
                    <a:lumMod val="75000"/>
                  </a:schemeClr>
                </a:solidFill>
              </a:rPr>
              <a:t>3</a:t>
            </a:r>
            <a:r>
              <a:rPr lang="fr-CA" sz="3000" dirty="0" smtClean="0">
                <a:solidFill>
                  <a:schemeClr val="accent6">
                    <a:lumMod val="75000"/>
                  </a:schemeClr>
                </a:solidFill>
              </a:rPr>
              <a:t> </a:t>
            </a:r>
            <a:r>
              <a:rPr lang="fr-CA" sz="3000" dirty="0">
                <a:solidFill>
                  <a:schemeClr val="accent6">
                    <a:lumMod val="75000"/>
                  </a:schemeClr>
                </a:solidFill>
              </a:rPr>
              <a:t>– Compte par </a:t>
            </a:r>
            <a:r>
              <a:rPr lang="fr-CA" sz="3000" dirty="0" smtClean="0">
                <a:solidFill>
                  <a:schemeClr val="accent6">
                    <a:lumMod val="75000"/>
                  </a:schemeClr>
                </a:solidFill>
              </a:rPr>
              <a:t>10 </a:t>
            </a:r>
            <a:r>
              <a:rPr lang="fr-CA" sz="3000" dirty="0">
                <a:solidFill>
                  <a:schemeClr val="accent6">
                    <a:lumMod val="75000"/>
                  </a:schemeClr>
                </a:solidFill>
              </a:rPr>
              <a:t>jusqu’à </a:t>
            </a:r>
            <a:r>
              <a:rPr lang="fr-CA" sz="3000" dirty="0" smtClean="0">
                <a:solidFill>
                  <a:schemeClr val="accent6">
                    <a:lumMod val="75000"/>
                  </a:schemeClr>
                </a:solidFill>
              </a:rPr>
              <a:t>100, mais commence 				  a  4,  7,  13,  et  19! (ex: 4,  14,  24,  34,  44, ….)</a:t>
            </a:r>
            <a:endParaRPr lang="en-US" sz="3000" dirty="0">
              <a:solidFill>
                <a:schemeClr val="accent6">
                  <a:lumMod val="75000"/>
                </a:schemeClr>
              </a:solidFill>
            </a:endParaRPr>
          </a:p>
        </p:txBody>
      </p:sp>
      <p:sp>
        <p:nvSpPr>
          <p:cNvPr id="8" name="Rectangle 7"/>
          <p:cNvSpPr/>
          <p:nvPr/>
        </p:nvSpPr>
        <p:spPr>
          <a:xfrm>
            <a:off x="911115" y="5352646"/>
            <a:ext cx="10128068" cy="553998"/>
          </a:xfrm>
          <a:prstGeom prst="rect">
            <a:avLst/>
          </a:prstGeom>
        </p:spPr>
        <p:txBody>
          <a:bodyPr wrap="square">
            <a:spAutoFit/>
          </a:bodyPr>
          <a:lstStyle/>
          <a:p>
            <a:r>
              <a:rPr lang="fr-CA" sz="3000" u="sng" dirty="0">
                <a:solidFill>
                  <a:srgbClr val="F86895"/>
                </a:solidFill>
              </a:rPr>
              <a:t>Centre </a:t>
            </a:r>
            <a:r>
              <a:rPr lang="fr-CA" sz="3000" u="sng" dirty="0" smtClean="0">
                <a:solidFill>
                  <a:srgbClr val="F86895"/>
                </a:solidFill>
              </a:rPr>
              <a:t>4</a:t>
            </a:r>
            <a:r>
              <a:rPr lang="fr-CA" sz="3000" dirty="0" smtClean="0">
                <a:solidFill>
                  <a:srgbClr val="F86895"/>
                </a:solidFill>
              </a:rPr>
              <a:t> </a:t>
            </a:r>
            <a:r>
              <a:rPr lang="fr-CA" sz="3000" dirty="0">
                <a:solidFill>
                  <a:srgbClr val="F86895"/>
                </a:solidFill>
              </a:rPr>
              <a:t>– Compte </a:t>
            </a:r>
            <a:r>
              <a:rPr lang="fr-CA" sz="3000" dirty="0" smtClean="0">
                <a:solidFill>
                  <a:srgbClr val="F86895"/>
                </a:solidFill>
              </a:rPr>
              <a:t>à rebours à partir de 100 par 2!</a:t>
            </a:r>
            <a:endParaRPr lang="en-US" sz="3000" dirty="0">
              <a:solidFill>
                <a:srgbClr val="F86895"/>
              </a:solidFill>
            </a:endParaRPr>
          </a:p>
        </p:txBody>
      </p:sp>
      <p:sp>
        <p:nvSpPr>
          <p:cNvPr id="9" name="Rectangle 8"/>
          <p:cNvSpPr/>
          <p:nvPr/>
        </p:nvSpPr>
        <p:spPr>
          <a:xfrm>
            <a:off x="911115" y="2842568"/>
            <a:ext cx="10105229" cy="1015663"/>
          </a:xfrm>
          <a:prstGeom prst="rect">
            <a:avLst/>
          </a:prstGeom>
        </p:spPr>
        <p:txBody>
          <a:bodyPr wrap="square">
            <a:spAutoFit/>
          </a:bodyPr>
          <a:lstStyle/>
          <a:p>
            <a:r>
              <a:rPr lang="fr-CA" sz="3000" u="sng" dirty="0">
                <a:solidFill>
                  <a:schemeClr val="accent4">
                    <a:lumMod val="60000"/>
                    <a:lumOff val="40000"/>
                  </a:schemeClr>
                </a:solidFill>
              </a:rPr>
              <a:t>Centre </a:t>
            </a:r>
            <a:r>
              <a:rPr lang="fr-CA" sz="3000" u="sng" dirty="0" smtClean="0">
                <a:solidFill>
                  <a:schemeClr val="accent4">
                    <a:lumMod val="60000"/>
                    <a:lumOff val="40000"/>
                  </a:schemeClr>
                </a:solidFill>
              </a:rPr>
              <a:t>2</a:t>
            </a:r>
            <a:r>
              <a:rPr lang="fr-CA" sz="3000" dirty="0" smtClean="0">
                <a:solidFill>
                  <a:schemeClr val="accent4">
                    <a:lumMod val="60000"/>
                    <a:lumOff val="40000"/>
                  </a:schemeClr>
                </a:solidFill>
              </a:rPr>
              <a:t> </a:t>
            </a:r>
            <a:r>
              <a:rPr lang="fr-CA" sz="3000" dirty="0">
                <a:solidFill>
                  <a:schemeClr val="accent4">
                    <a:lumMod val="60000"/>
                    <a:lumOff val="40000"/>
                  </a:schemeClr>
                </a:solidFill>
              </a:rPr>
              <a:t>– </a:t>
            </a:r>
            <a:r>
              <a:rPr lang="fr-CA" sz="3000" dirty="0" smtClean="0">
                <a:solidFill>
                  <a:schemeClr val="accent4">
                    <a:lumMod val="60000"/>
                    <a:lumOff val="40000"/>
                  </a:schemeClr>
                </a:solidFill>
              </a:rPr>
              <a:t>Compte à rebours à partir de 100 par 5 </a:t>
            </a:r>
            <a:r>
              <a:rPr lang="fr-CA" sz="3000" dirty="0">
                <a:solidFill>
                  <a:schemeClr val="accent4">
                    <a:lumMod val="60000"/>
                    <a:lumOff val="40000"/>
                  </a:schemeClr>
                </a:solidFill>
              </a:rPr>
              <a:t>et </a:t>
            </a:r>
            <a:r>
              <a:rPr lang="fr-CA" sz="3000" dirty="0" smtClean="0">
                <a:solidFill>
                  <a:schemeClr val="accent4">
                    <a:lumMod val="60000"/>
                    <a:lumOff val="40000"/>
                  </a:schemeClr>
                </a:solidFill>
              </a:rPr>
              <a:t>				  par 10! </a:t>
            </a:r>
            <a:r>
              <a:rPr lang="fr-CA" dirty="0" smtClean="0">
                <a:solidFill>
                  <a:schemeClr val="accent4">
                    <a:lumMod val="60000"/>
                    <a:lumOff val="40000"/>
                  </a:schemeClr>
                </a:solidFill>
              </a:rPr>
              <a:t>(count </a:t>
            </a:r>
            <a:r>
              <a:rPr lang="fr-CA" dirty="0" err="1" smtClean="0">
                <a:solidFill>
                  <a:schemeClr val="accent4">
                    <a:lumMod val="60000"/>
                    <a:lumOff val="40000"/>
                  </a:schemeClr>
                </a:solidFill>
              </a:rPr>
              <a:t>backwards</a:t>
            </a:r>
            <a:r>
              <a:rPr lang="fr-CA" dirty="0" smtClean="0">
                <a:solidFill>
                  <a:schemeClr val="accent4">
                    <a:lumMod val="60000"/>
                    <a:lumOff val="40000"/>
                  </a:schemeClr>
                </a:solidFill>
              </a:rPr>
              <a:t> </a:t>
            </a:r>
            <a:r>
              <a:rPr lang="fr-CA" dirty="0" err="1" smtClean="0">
                <a:solidFill>
                  <a:schemeClr val="accent4">
                    <a:lumMod val="60000"/>
                    <a:lumOff val="40000"/>
                  </a:schemeClr>
                </a:solidFill>
              </a:rPr>
              <a:t>from</a:t>
            </a:r>
            <a:r>
              <a:rPr lang="fr-CA" dirty="0" smtClean="0">
                <a:solidFill>
                  <a:schemeClr val="accent4">
                    <a:lumMod val="60000"/>
                    <a:lumOff val="40000"/>
                  </a:schemeClr>
                </a:solidFill>
              </a:rPr>
              <a:t> 100 by 5’s and 10’s)</a:t>
            </a:r>
            <a:endParaRPr lang="en-US" dirty="0">
              <a:solidFill>
                <a:schemeClr val="accent4">
                  <a:lumMod val="60000"/>
                  <a:lumOff val="40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3228" y="960542"/>
            <a:ext cx="487363" cy="487363"/>
          </a:xfrm>
          <a:prstGeom prst="rect">
            <a:avLst/>
          </a:prstGeom>
        </p:spPr>
      </p:pic>
    </p:spTree>
    <p:extLst>
      <p:ext uri="{BB962C8B-B14F-4D97-AF65-F5344CB8AC3E}">
        <p14:creationId xmlns:p14="http://schemas.microsoft.com/office/powerpoint/2010/main" val="330754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3"/>
            <a:ext cx="8825658" cy="730551"/>
          </a:xfrm>
        </p:spPr>
        <p:txBody>
          <a:bodyPr/>
          <a:lstStyle/>
          <a:p>
            <a:r>
              <a:rPr lang="en-US" sz="4200" u="sng" dirty="0" smtClean="0"/>
              <a:t>Centre 1-4 – </a:t>
            </a:r>
            <a:r>
              <a:rPr lang="en-US" sz="4200" u="sng" dirty="0" err="1" smtClean="0"/>
              <a:t>Pratique</a:t>
            </a:r>
            <a:r>
              <a:rPr lang="en-US" sz="4200" u="sng" dirty="0" smtClean="0"/>
              <a:t> a </a:t>
            </a:r>
            <a:r>
              <a:rPr lang="en-US" sz="4200" u="sng" dirty="0" err="1" smtClean="0"/>
              <a:t>l’oral</a:t>
            </a:r>
            <a:r>
              <a:rPr lang="en-US" sz="4200" u="sng" dirty="0" smtClean="0"/>
              <a:t>!</a:t>
            </a:r>
            <a:endParaRPr lang="en-US" sz="4200" u="sng" dirty="0"/>
          </a:p>
        </p:txBody>
      </p:sp>
      <p:sp>
        <p:nvSpPr>
          <p:cNvPr id="6" name="TextBox 5"/>
          <p:cNvSpPr txBox="1"/>
          <p:nvPr/>
        </p:nvSpPr>
        <p:spPr>
          <a:xfrm>
            <a:off x="1160944" y="2682239"/>
            <a:ext cx="4025555" cy="1938992"/>
          </a:xfrm>
          <a:prstGeom prst="rect">
            <a:avLst/>
          </a:prstGeom>
          <a:noFill/>
        </p:spPr>
        <p:txBody>
          <a:bodyPr wrap="square" rtlCol="0">
            <a:spAutoFit/>
          </a:bodyPr>
          <a:lstStyle/>
          <a:p>
            <a:pPr algn="ctr"/>
            <a:r>
              <a:rPr lang="fr-CA" sz="4000" dirty="0" smtClean="0"/>
              <a:t>Voici une grille de 100 pour vous aider!</a:t>
            </a:r>
            <a:endParaRPr lang="en-US" sz="4000" dirty="0"/>
          </a:p>
        </p:txBody>
      </p:sp>
      <p:pic>
        <p:nvPicPr>
          <p:cNvPr id="3" name="Picture 2" descr="primary education - How to teach &quot;after-before&quot; of number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327" y="1497874"/>
            <a:ext cx="4717869" cy="471786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0514" y="767323"/>
            <a:ext cx="487363" cy="487363"/>
          </a:xfrm>
          <a:prstGeom prst="rect">
            <a:avLst/>
          </a:prstGeom>
        </p:spPr>
      </p:pic>
    </p:spTree>
    <p:extLst>
      <p:ext uri="{BB962C8B-B14F-4D97-AF65-F5344CB8AC3E}">
        <p14:creationId xmlns:p14="http://schemas.microsoft.com/office/powerpoint/2010/main" val="1693073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2"/>
            <a:ext cx="9338874" cy="948267"/>
          </a:xfrm>
        </p:spPr>
        <p:txBody>
          <a:bodyPr/>
          <a:lstStyle/>
          <a:p>
            <a:r>
              <a:rPr lang="en-US" sz="4200" u="sng" dirty="0" smtClean="0"/>
              <a:t>Centre 1 – </a:t>
            </a:r>
            <a:r>
              <a:rPr lang="en-US" sz="4200" u="sng" dirty="0" err="1" smtClean="0"/>
              <a:t>Ramasser</a:t>
            </a:r>
            <a:r>
              <a:rPr lang="en-US" sz="4200" u="sng" dirty="0" smtClean="0"/>
              <a:t> des </a:t>
            </a:r>
            <a:r>
              <a:rPr lang="en-US" sz="4200" u="sng" dirty="0" err="1" smtClean="0"/>
              <a:t>données</a:t>
            </a:r>
            <a:r>
              <a:rPr lang="en-US" sz="4200" u="sng" dirty="0" smtClean="0"/>
              <a:t> </a:t>
            </a:r>
            <a:endParaRPr lang="en-US" sz="4200" u="sng" dirty="0"/>
          </a:p>
        </p:txBody>
      </p:sp>
      <p:sp>
        <p:nvSpPr>
          <p:cNvPr id="3" name="TextBox 2"/>
          <p:cNvSpPr txBox="1"/>
          <p:nvPr/>
        </p:nvSpPr>
        <p:spPr>
          <a:xfrm>
            <a:off x="980784" y="1994263"/>
            <a:ext cx="9762309" cy="1477328"/>
          </a:xfrm>
          <a:prstGeom prst="rect">
            <a:avLst/>
          </a:prstGeom>
          <a:noFill/>
        </p:spPr>
        <p:txBody>
          <a:bodyPr wrap="square" rtlCol="0">
            <a:spAutoFit/>
          </a:bodyPr>
          <a:lstStyle/>
          <a:p>
            <a:r>
              <a:rPr lang="fr-CA" sz="3000" dirty="0" smtClean="0">
                <a:solidFill>
                  <a:schemeClr val="bg1"/>
                </a:solidFill>
              </a:rPr>
              <a:t>J’aimerais que tu pratiques comment ramasser des données (de l’information). On commence avec une question!</a:t>
            </a:r>
            <a:endParaRPr lang="en-US" sz="3000" dirty="0">
              <a:solidFill>
                <a:schemeClr val="bg1"/>
              </a:solidFill>
            </a:endParaRPr>
          </a:p>
        </p:txBody>
      </p:sp>
      <p:sp>
        <p:nvSpPr>
          <p:cNvPr id="4" name="TextBox 3"/>
          <p:cNvSpPr txBox="1"/>
          <p:nvPr/>
        </p:nvSpPr>
        <p:spPr>
          <a:xfrm>
            <a:off x="1053737" y="4032068"/>
            <a:ext cx="9440092" cy="1477328"/>
          </a:xfrm>
          <a:prstGeom prst="rect">
            <a:avLst/>
          </a:prstGeom>
          <a:noFill/>
        </p:spPr>
        <p:txBody>
          <a:bodyPr wrap="square" rtlCol="0">
            <a:spAutoFit/>
          </a:bodyPr>
          <a:lstStyle/>
          <a:p>
            <a:r>
              <a:rPr lang="fr-CA" sz="3000" u="sng" dirty="0" smtClean="0">
                <a:solidFill>
                  <a:srgbClr val="FFFF00"/>
                </a:solidFill>
              </a:rPr>
              <a:t>Question:</a:t>
            </a:r>
            <a:r>
              <a:rPr lang="fr-CA" sz="3000" dirty="0" smtClean="0">
                <a:solidFill>
                  <a:srgbClr val="FFFF00"/>
                </a:solidFill>
              </a:rPr>
              <a:t> Quels animaux est-ce que tu vois hors de ta maison? Les chiens, les oiseaux, ou les cerfs (</a:t>
            </a:r>
            <a:r>
              <a:rPr lang="fr-CA" sz="3000" dirty="0" err="1" smtClean="0">
                <a:solidFill>
                  <a:srgbClr val="FFFF00"/>
                </a:solidFill>
              </a:rPr>
              <a:t>deer</a:t>
            </a:r>
            <a:r>
              <a:rPr lang="fr-CA" sz="3000" dirty="0" smtClean="0">
                <a:solidFill>
                  <a:srgbClr val="FFFF00"/>
                </a:solidFill>
              </a:rPr>
              <a:t>)?</a:t>
            </a:r>
            <a:endParaRPr lang="en-US" sz="30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2565" y="754092"/>
            <a:ext cx="487363" cy="487363"/>
          </a:xfrm>
          <a:prstGeom prst="rect">
            <a:avLst/>
          </a:prstGeom>
        </p:spPr>
      </p:pic>
    </p:spTree>
    <p:extLst>
      <p:ext uri="{BB962C8B-B14F-4D97-AF65-F5344CB8AC3E}">
        <p14:creationId xmlns:p14="http://schemas.microsoft.com/office/powerpoint/2010/main" val="317703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01487"/>
            <a:ext cx="8825658" cy="1336674"/>
          </a:xfrm>
        </p:spPr>
        <p:txBody>
          <a:bodyPr/>
          <a:lstStyle/>
          <a:p>
            <a:r>
              <a:rPr lang="en-US" sz="4000" u="sng" dirty="0" err="1" smtClean="0"/>
              <a:t>Voici</a:t>
            </a:r>
            <a:r>
              <a:rPr lang="en-US" sz="4000" u="sng" dirty="0" smtClean="0"/>
              <a:t> </a:t>
            </a:r>
            <a:r>
              <a:rPr lang="en-US" sz="4000" u="sng" dirty="0" err="1" smtClean="0"/>
              <a:t>une</a:t>
            </a:r>
            <a:r>
              <a:rPr lang="en-US" sz="4000" u="sng" dirty="0" smtClean="0"/>
              <a:t> </a:t>
            </a:r>
            <a:r>
              <a:rPr lang="en-US" sz="4000" u="sng" dirty="0" err="1" smtClean="0"/>
              <a:t>révision</a:t>
            </a:r>
            <a:r>
              <a:rPr lang="en-US" sz="4000" u="sng" dirty="0" smtClean="0"/>
              <a:t> </a:t>
            </a:r>
            <a:r>
              <a:rPr lang="en-US" sz="4000" u="sng" dirty="0" err="1" smtClean="0"/>
              <a:t>d’une</a:t>
            </a:r>
            <a:r>
              <a:rPr lang="en-US" sz="4000" u="sng" dirty="0" smtClean="0"/>
              <a:t> </a:t>
            </a:r>
            <a:r>
              <a:rPr lang="en-US" sz="4000" u="sng" dirty="0" err="1" smtClean="0"/>
              <a:t>ligne</a:t>
            </a:r>
            <a:r>
              <a:rPr lang="en-US" sz="4000" u="sng" dirty="0" smtClean="0"/>
              <a:t> </a:t>
            </a:r>
            <a:r>
              <a:rPr lang="en-US" sz="4000" u="sng" dirty="0" err="1" smtClean="0"/>
              <a:t>numérique</a:t>
            </a:r>
            <a:r>
              <a:rPr lang="en-US" sz="4000" u="sng" dirty="0" smtClean="0"/>
              <a:t> </a:t>
            </a:r>
            <a:r>
              <a:rPr lang="en-US" sz="4000" u="sng" dirty="0" err="1" smtClean="0"/>
              <a:t>ouverte</a:t>
            </a:r>
            <a:r>
              <a:rPr lang="en-US" sz="4000" u="sng" dirty="0" smtClean="0"/>
              <a:t>.</a:t>
            </a:r>
            <a:endParaRPr lang="en-US" sz="4000" u="sng" dirty="0"/>
          </a:p>
        </p:txBody>
      </p:sp>
      <p:grpSp>
        <p:nvGrpSpPr>
          <p:cNvPr id="3" name="Group 2"/>
          <p:cNvGrpSpPr/>
          <p:nvPr/>
        </p:nvGrpSpPr>
        <p:grpSpPr>
          <a:xfrm>
            <a:off x="1601185" y="2555102"/>
            <a:ext cx="8656320" cy="3329557"/>
            <a:chOff x="1554480" y="2597242"/>
            <a:chExt cx="8656320" cy="3329557"/>
          </a:xfrm>
        </p:grpSpPr>
        <p:sp>
          <p:nvSpPr>
            <p:cNvPr id="4" name="Rectangle 3"/>
            <p:cNvSpPr/>
            <p:nvPr/>
          </p:nvSpPr>
          <p:spPr>
            <a:xfrm>
              <a:off x="1554480" y="4876800"/>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4074519" y="2597242"/>
              <a:ext cx="5974080" cy="784830"/>
            </a:xfrm>
            <a:prstGeom prst="rect">
              <a:avLst/>
            </a:prstGeom>
            <a:noFill/>
          </p:spPr>
          <p:txBody>
            <a:bodyPr wrap="square" rtlCol="0">
              <a:spAutoFit/>
            </a:bodyPr>
            <a:lstStyle/>
            <a:p>
              <a:r>
                <a:rPr lang="fr-CA" sz="4500" dirty="0" smtClean="0">
                  <a:solidFill>
                    <a:srgbClr val="FFFF00"/>
                  </a:solidFill>
                </a:rPr>
                <a:t>51  +  34 =</a:t>
              </a:r>
              <a:endParaRPr lang="en-US" sz="4500" dirty="0">
                <a:solidFill>
                  <a:srgbClr val="FFFF00"/>
                </a:solidFill>
              </a:endParaRPr>
            </a:p>
          </p:txBody>
        </p:sp>
        <p:sp>
          <p:nvSpPr>
            <p:cNvPr id="6" name="Rectangle 5"/>
            <p:cNvSpPr/>
            <p:nvPr/>
          </p:nvSpPr>
          <p:spPr>
            <a:xfrm>
              <a:off x="238506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019300" y="5265420"/>
              <a:ext cx="914400" cy="630942"/>
            </a:xfrm>
            <a:prstGeom prst="rect">
              <a:avLst/>
            </a:prstGeom>
            <a:noFill/>
          </p:spPr>
          <p:txBody>
            <a:bodyPr wrap="square" rtlCol="0">
              <a:spAutoFit/>
            </a:bodyPr>
            <a:lstStyle/>
            <a:p>
              <a:r>
                <a:rPr lang="fr-CA" sz="3500" dirty="0" smtClean="0">
                  <a:solidFill>
                    <a:srgbClr val="FFFF00"/>
                  </a:solidFill>
                </a:rPr>
                <a:t>51</a:t>
              </a:r>
              <a:endParaRPr lang="en-US" sz="3500" dirty="0">
                <a:solidFill>
                  <a:srgbClr val="FFFF00"/>
                </a:solidFill>
              </a:endParaRPr>
            </a:p>
          </p:txBody>
        </p:sp>
        <p:sp>
          <p:nvSpPr>
            <p:cNvPr id="14" name="TextBox 13"/>
            <p:cNvSpPr txBox="1"/>
            <p:nvPr/>
          </p:nvSpPr>
          <p:spPr>
            <a:xfrm>
              <a:off x="2677884" y="3798246"/>
              <a:ext cx="731520" cy="400110"/>
            </a:xfrm>
            <a:prstGeom prst="rect">
              <a:avLst/>
            </a:prstGeom>
            <a:noFill/>
          </p:spPr>
          <p:txBody>
            <a:bodyPr wrap="square" rtlCol="0">
              <a:spAutoFit/>
            </a:bodyPr>
            <a:lstStyle/>
            <a:p>
              <a:endParaRPr lang="en-US" sz="2000" dirty="0">
                <a:solidFill>
                  <a:srgbClr val="FFFF00"/>
                </a:solidFill>
              </a:endParaRPr>
            </a:p>
          </p:txBody>
        </p:sp>
        <p:sp>
          <p:nvSpPr>
            <p:cNvPr id="15" name="Rectangle 14"/>
            <p:cNvSpPr/>
            <p:nvPr/>
          </p:nvSpPr>
          <p:spPr>
            <a:xfrm>
              <a:off x="3928504" y="3825194"/>
              <a:ext cx="184731" cy="369332"/>
            </a:xfrm>
            <a:prstGeom prst="rect">
              <a:avLst/>
            </a:prstGeom>
          </p:spPr>
          <p:txBody>
            <a:bodyPr wrap="none">
              <a:spAutoFit/>
            </a:bodyPr>
            <a:lstStyle/>
            <a:p>
              <a:endParaRPr lang="en-US" dirty="0">
                <a:solidFill>
                  <a:srgbClr val="FFFF00"/>
                </a:solidFill>
              </a:endParaRPr>
            </a:p>
          </p:txBody>
        </p:sp>
        <p:sp>
          <p:nvSpPr>
            <p:cNvPr id="16" name="Rectangle 15"/>
            <p:cNvSpPr/>
            <p:nvPr/>
          </p:nvSpPr>
          <p:spPr>
            <a:xfrm>
              <a:off x="6284196" y="3927935"/>
              <a:ext cx="184731" cy="369332"/>
            </a:xfrm>
            <a:prstGeom prst="rect">
              <a:avLst/>
            </a:prstGeom>
          </p:spPr>
          <p:txBody>
            <a:bodyPr wrap="none">
              <a:spAutoFit/>
            </a:bodyPr>
            <a:lstStyle/>
            <a:p>
              <a:endParaRPr lang="en-US" dirty="0">
                <a:solidFill>
                  <a:srgbClr val="FFFF00"/>
                </a:solidFill>
              </a:endParaRPr>
            </a:p>
          </p:txBody>
        </p:sp>
        <p:sp>
          <p:nvSpPr>
            <p:cNvPr id="17" name="Rectangle 16"/>
            <p:cNvSpPr/>
            <p:nvPr/>
          </p:nvSpPr>
          <p:spPr>
            <a:xfrm>
              <a:off x="5860843" y="5295857"/>
              <a:ext cx="184731" cy="630942"/>
            </a:xfrm>
            <a:prstGeom prst="rect">
              <a:avLst/>
            </a:prstGeom>
          </p:spPr>
          <p:txBody>
            <a:bodyPr wrap="none">
              <a:spAutoFit/>
            </a:bodyPr>
            <a:lstStyle/>
            <a:p>
              <a:endParaRPr lang="en-US" sz="3500" dirty="0">
                <a:solidFill>
                  <a:srgbClr val="FFFF00"/>
                </a:solidFill>
              </a:endParaRPr>
            </a:p>
          </p:txBody>
        </p:sp>
        <p:sp>
          <p:nvSpPr>
            <p:cNvPr id="18" name="Rectangle 17"/>
            <p:cNvSpPr/>
            <p:nvPr/>
          </p:nvSpPr>
          <p:spPr>
            <a:xfrm>
              <a:off x="4556800" y="5271506"/>
              <a:ext cx="184731" cy="630942"/>
            </a:xfrm>
            <a:prstGeom prst="rect">
              <a:avLst/>
            </a:prstGeom>
          </p:spPr>
          <p:txBody>
            <a:bodyPr wrap="none">
              <a:spAutoFit/>
            </a:bodyPr>
            <a:lstStyle/>
            <a:p>
              <a:endParaRPr lang="en-US" sz="3500" dirty="0">
                <a:solidFill>
                  <a:srgbClr val="FFFF00"/>
                </a:solidFill>
              </a:endParaRPr>
            </a:p>
          </p:txBody>
        </p:sp>
        <p:sp>
          <p:nvSpPr>
            <p:cNvPr id="19" name="Rectangle 18"/>
            <p:cNvSpPr/>
            <p:nvPr/>
          </p:nvSpPr>
          <p:spPr>
            <a:xfrm>
              <a:off x="3339661" y="5279205"/>
              <a:ext cx="184731" cy="630942"/>
            </a:xfrm>
            <a:prstGeom prst="rect">
              <a:avLst/>
            </a:prstGeom>
          </p:spPr>
          <p:txBody>
            <a:bodyPr wrap="none">
              <a:spAutoFit/>
            </a:bodyPr>
            <a:lstStyle/>
            <a:p>
              <a:endParaRPr lang="en-US" sz="3500" dirty="0">
                <a:solidFill>
                  <a:srgbClr val="FFFF00"/>
                </a:solidFill>
              </a:endParaRPr>
            </a:p>
          </p:txBody>
        </p:sp>
      </p:grpSp>
      <p:sp>
        <p:nvSpPr>
          <p:cNvPr id="23" name="Rectangle 22"/>
          <p:cNvSpPr/>
          <p:nvPr/>
        </p:nvSpPr>
        <p:spPr>
          <a:xfrm>
            <a:off x="6700411" y="5253717"/>
            <a:ext cx="184731" cy="630942"/>
          </a:xfrm>
          <a:prstGeom prst="rect">
            <a:avLst/>
          </a:prstGeom>
        </p:spPr>
        <p:txBody>
          <a:bodyPr wrap="none">
            <a:spAutoFit/>
          </a:bodyPr>
          <a:lstStyle/>
          <a:p>
            <a:endParaRPr lang="en-US" sz="3500"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5304" y="1182461"/>
            <a:ext cx="487363" cy="487363"/>
          </a:xfrm>
          <a:prstGeom prst="rect">
            <a:avLst/>
          </a:prstGeom>
        </p:spPr>
      </p:pic>
    </p:spTree>
    <p:extLst>
      <p:ext uri="{BB962C8B-B14F-4D97-AF65-F5344CB8AC3E}">
        <p14:creationId xmlns:p14="http://schemas.microsoft.com/office/powerpoint/2010/main" val="884083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2"/>
            <a:ext cx="9338874" cy="948267"/>
          </a:xfrm>
        </p:spPr>
        <p:txBody>
          <a:bodyPr/>
          <a:lstStyle/>
          <a:p>
            <a:r>
              <a:rPr lang="en-US" sz="4200" u="sng" dirty="0" smtClean="0"/>
              <a:t>Centre 1 – </a:t>
            </a:r>
            <a:r>
              <a:rPr lang="en-US" sz="4200" u="sng" dirty="0" err="1" smtClean="0"/>
              <a:t>Ramasser</a:t>
            </a:r>
            <a:r>
              <a:rPr lang="en-US" sz="4200" u="sng" dirty="0" smtClean="0"/>
              <a:t> des </a:t>
            </a:r>
            <a:r>
              <a:rPr lang="en-US" sz="4200" u="sng" dirty="0" err="1" smtClean="0"/>
              <a:t>données</a:t>
            </a:r>
            <a:r>
              <a:rPr lang="en-US" sz="4200" u="sng" dirty="0" smtClean="0"/>
              <a:t> </a:t>
            </a:r>
            <a:endParaRPr lang="en-US" sz="4200" u="sng" dirty="0"/>
          </a:p>
        </p:txBody>
      </p:sp>
      <p:sp>
        <p:nvSpPr>
          <p:cNvPr id="3" name="TextBox 2"/>
          <p:cNvSpPr txBox="1"/>
          <p:nvPr/>
        </p:nvSpPr>
        <p:spPr>
          <a:xfrm>
            <a:off x="980784" y="1994263"/>
            <a:ext cx="9762309" cy="1938992"/>
          </a:xfrm>
          <a:prstGeom prst="rect">
            <a:avLst/>
          </a:prstGeom>
          <a:noFill/>
        </p:spPr>
        <p:txBody>
          <a:bodyPr wrap="square" rtlCol="0">
            <a:spAutoFit/>
          </a:bodyPr>
          <a:lstStyle/>
          <a:p>
            <a:r>
              <a:rPr lang="fr-CA" sz="3000" dirty="0" smtClean="0">
                <a:solidFill>
                  <a:schemeClr val="bg1"/>
                </a:solidFill>
              </a:rPr>
              <a:t>Allez dehors pendant 15 minutes (ou plus longtemps si vous voulez!). Apporte une feuille de papier et un crayon avec toi pour ramasser tes données (écrire vos observations). </a:t>
            </a:r>
            <a:endParaRPr lang="en-US" sz="3000" dirty="0">
              <a:solidFill>
                <a:schemeClr val="bg1"/>
              </a:solidFill>
            </a:endParaRPr>
          </a:p>
        </p:txBody>
      </p:sp>
      <p:sp>
        <p:nvSpPr>
          <p:cNvPr id="5" name="TextBox 4"/>
          <p:cNvSpPr txBox="1"/>
          <p:nvPr/>
        </p:nvSpPr>
        <p:spPr>
          <a:xfrm>
            <a:off x="980784" y="4211929"/>
            <a:ext cx="9570719" cy="1477328"/>
          </a:xfrm>
          <a:prstGeom prst="rect">
            <a:avLst/>
          </a:prstGeom>
          <a:noFill/>
        </p:spPr>
        <p:txBody>
          <a:bodyPr wrap="square" rtlCol="0">
            <a:spAutoFit/>
          </a:bodyPr>
          <a:lstStyle/>
          <a:p>
            <a:r>
              <a:rPr lang="fr-CA" sz="3000" dirty="0" smtClean="0">
                <a:solidFill>
                  <a:srgbClr val="FFFF00"/>
                </a:solidFill>
              </a:rPr>
              <a:t>Chaque fois que tu vois un chien, un oiseau, ou un cerf, ajoute un marque de dénombrement (   ) sur votre feuille.</a:t>
            </a:r>
            <a:endParaRPr lang="en-US" sz="3000" dirty="0">
              <a:solidFill>
                <a:srgbClr val="FFFF00"/>
              </a:solidFill>
            </a:endParaRPr>
          </a:p>
        </p:txBody>
      </p:sp>
      <p:pic>
        <p:nvPicPr>
          <p:cNvPr id="6" name="Picture 5"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991" y="4791110"/>
            <a:ext cx="361433" cy="31896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9411" y="1367563"/>
            <a:ext cx="487363" cy="487363"/>
          </a:xfrm>
          <a:prstGeom prst="rect">
            <a:avLst/>
          </a:prstGeom>
        </p:spPr>
      </p:pic>
    </p:spTree>
    <p:extLst>
      <p:ext uri="{BB962C8B-B14F-4D97-AF65-F5344CB8AC3E}">
        <p14:creationId xmlns:p14="http://schemas.microsoft.com/office/powerpoint/2010/main" val="2382125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2"/>
            <a:ext cx="9338874" cy="948267"/>
          </a:xfrm>
        </p:spPr>
        <p:txBody>
          <a:bodyPr/>
          <a:lstStyle/>
          <a:p>
            <a:r>
              <a:rPr lang="en-US" sz="4200" u="sng" dirty="0" smtClean="0"/>
              <a:t>Centre 1 – </a:t>
            </a:r>
            <a:r>
              <a:rPr lang="en-US" sz="4200" u="sng" dirty="0" err="1" smtClean="0"/>
              <a:t>Ramasser</a:t>
            </a:r>
            <a:r>
              <a:rPr lang="en-US" sz="4200" u="sng" dirty="0" smtClean="0"/>
              <a:t> des </a:t>
            </a:r>
            <a:r>
              <a:rPr lang="en-US" sz="4200" u="sng" dirty="0" err="1" smtClean="0"/>
              <a:t>données</a:t>
            </a:r>
            <a:r>
              <a:rPr lang="en-US" sz="4200" u="sng" dirty="0" smtClean="0"/>
              <a:t> </a:t>
            </a:r>
            <a:endParaRPr lang="en-US" sz="4200" u="sng" dirty="0"/>
          </a:p>
        </p:txBody>
      </p:sp>
      <p:sp>
        <p:nvSpPr>
          <p:cNvPr id="3" name="TextBox 2"/>
          <p:cNvSpPr txBox="1"/>
          <p:nvPr/>
        </p:nvSpPr>
        <p:spPr>
          <a:xfrm>
            <a:off x="980784" y="1994263"/>
            <a:ext cx="10079102" cy="1631216"/>
          </a:xfrm>
          <a:prstGeom prst="rect">
            <a:avLst/>
          </a:prstGeom>
          <a:noFill/>
        </p:spPr>
        <p:txBody>
          <a:bodyPr wrap="square" rtlCol="0">
            <a:spAutoFit/>
          </a:bodyPr>
          <a:lstStyle/>
          <a:p>
            <a:r>
              <a:rPr lang="fr-CA" sz="3000" u="sng" dirty="0" smtClean="0">
                <a:solidFill>
                  <a:schemeClr val="bg1"/>
                </a:solidFill>
              </a:rPr>
              <a:t>Exemple:</a:t>
            </a:r>
          </a:p>
          <a:p>
            <a:endParaRPr lang="fr-CA" sz="3000" dirty="0">
              <a:solidFill>
                <a:schemeClr val="bg1"/>
              </a:solidFill>
            </a:endParaRPr>
          </a:p>
          <a:p>
            <a:r>
              <a:rPr lang="fr-CA" sz="4000" b="1" u="sng" dirty="0" smtClean="0">
                <a:solidFill>
                  <a:schemeClr val="bg1"/>
                </a:solidFill>
              </a:rPr>
              <a:t>	 chien				oiseau					cerf	</a:t>
            </a:r>
            <a:endParaRPr lang="en-US" sz="4000" b="1" u="sng" dirty="0">
              <a:solidFill>
                <a:schemeClr val="bg1"/>
              </a:solidFill>
            </a:endParaRPr>
          </a:p>
        </p:txBody>
      </p:sp>
      <p:sp>
        <p:nvSpPr>
          <p:cNvPr id="4" name="Rectangle 3"/>
          <p:cNvSpPr/>
          <p:nvPr/>
        </p:nvSpPr>
        <p:spPr>
          <a:xfrm>
            <a:off x="3866606" y="3048000"/>
            <a:ext cx="78377" cy="31437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24057" y="3048000"/>
            <a:ext cx="78377" cy="31437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904" y="4049080"/>
            <a:ext cx="702072" cy="619579"/>
          </a:xfrm>
          <a:prstGeom prst="rect">
            <a:avLst/>
          </a:prstGeom>
        </p:spPr>
      </p:pic>
      <p:sp>
        <p:nvSpPr>
          <p:cNvPr id="9" name="Rectangle 8"/>
          <p:cNvSpPr/>
          <p:nvPr/>
        </p:nvSpPr>
        <p:spPr>
          <a:xfrm>
            <a:off x="5604502" y="4076044"/>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8325930" y="4049080"/>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8496888" y="4049080"/>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1656806" y="4115029"/>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1829068" y="4115029"/>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2001331" y="4129160"/>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8667846" y="4049080"/>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8838804" y="4071919"/>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5752600" y="4088471"/>
            <a:ext cx="45719" cy="540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6204" y="1261031"/>
            <a:ext cx="487363" cy="487363"/>
          </a:xfrm>
          <a:prstGeom prst="rect">
            <a:avLst/>
          </a:prstGeom>
        </p:spPr>
      </p:pic>
    </p:spTree>
    <p:extLst>
      <p:ext uri="{BB962C8B-B14F-4D97-AF65-F5344CB8AC3E}">
        <p14:creationId xmlns:p14="http://schemas.microsoft.com/office/powerpoint/2010/main" val="1287711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5" y="767322"/>
            <a:ext cx="9338874" cy="948267"/>
          </a:xfrm>
        </p:spPr>
        <p:txBody>
          <a:bodyPr/>
          <a:lstStyle/>
          <a:p>
            <a:r>
              <a:rPr lang="en-US" sz="4200" u="sng" dirty="0" smtClean="0">
                <a:solidFill>
                  <a:schemeClr val="bg1"/>
                </a:solidFill>
              </a:rPr>
              <a:t>Centre 1 – </a:t>
            </a:r>
            <a:r>
              <a:rPr lang="en-US" sz="4200" u="sng" dirty="0" err="1" smtClean="0">
                <a:solidFill>
                  <a:schemeClr val="bg1"/>
                </a:solidFill>
              </a:rPr>
              <a:t>Ramasser</a:t>
            </a:r>
            <a:r>
              <a:rPr lang="en-US" sz="4200" u="sng" dirty="0" smtClean="0">
                <a:solidFill>
                  <a:schemeClr val="bg1"/>
                </a:solidFill>
              </a:rPr>
              <a:t> des </a:t>
            </a:r>
            <a:r>
              <a:rPr lang="en-US" sz="4200" u="sng" dirty="0" err="1" smtClean="0">
                <a:solidFill>
                  <a:schemeClr val="bg1"/>
                </a:solidFill>
              </a:rPr>
              <a:t>données</a:t>
            </a:r>
            <a:r>
              <a:rPr lang="en-US" sz="4200" u="sng" dirty="0" smtClean="0">
                <a:solidFill>
                  <a:schemeClr val="bg1"/>
                </a:solidFill>
              </a:rPr>
              <a:t> </a:t>
            </a:r>
            <a:endParaRPr lang="en-US" sz="4200" u="sng" dirty="0">
              <a:solidFill>
                <a:schemeClr val="bg1"/>
              </a:solidFill>
            </a:endParaRPr>
          </a:p>
        </p:txBody>
      </p:sp>
      <p:sp>
        <p:nvSpPr>
          <p:cNvPr id="6" name="TextBox 5"/>
          <p:cNvSpPr txBox="1"/>
          <p:nvPr/>
        </p:nvSpPr>
        <p:spPr>
          <a:xfrm>
            <a:off x="1436915" y="2778034"/>
            <a:ext cx="8934994" cy="1323439"/>
          </a:xfrm>
          <a:prstGeom prst="rect">
            <a:avLst/>
          </a:prstGeom>
          <a:noFill/>
        </p:spPr>
        <p:txBody>
          <a:bodyPr wrap="square" rtlCol="0">
            <a:spAutoFit/>
          </a:bodyPr>
          <a:lstStyle/>
          <a:p>
            <a:r>
              <a:rPr lang="fr-CA" sz="4000" u="sng" dirty="0" smtClean="0">
                <a:solidFill>
                  <a:schemeClr val="bg1"/>
                </a:solidFill>
              </a:rPr>
              <a:t>Défi:</a:t>
            </a:r>
            <a:r>
              <a:rPr lang="fr-CA" sz="4000" dirty="0" smtClean="0">
                <a:solidFill>
                  <a:schemeClr val="bg1"/>
                </a:solidFill>
              </a:rPr>
              <a:t> Est-ce que tu peux créer un pictogramme avec tes données?</a:t>
            </a:r>
            <a:endParaRPr lang="en-US" sz="4000" dirty="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6736" y="1471907"/>
            <a:ext cx="487363" cy="487363"/>
          </a:xfrm>
          <a:prstGeom prst="rect">
            <a:avLst/>
          </a:prstGeom>
        </p:spPr>
      </p:pic>
    </p:spTree>
    <p:extLst>
      <p:ext uri="{BB962C8B-B14F-4D97-AF65-F5344CB8AC3E}">
        <p14:creationId xmlns:p14="http://schemas.microsoft.com/office/powerpoint/2010/main" val="3862667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498" y="741196"/>
            <a:ext cx="8825658" cy="948267"/>
          </a:xfrm>
        </p:spPr>
        <p:txBody>
          <a:bodyPr/>
          <a:lstStyle/>
          <a:p>
            <a:r>
              <a:rPr lang="en-US" sz="4200" u="sng" dirty="0" smtClean="0"/>
              <a:t>Centre 2 – </a:t>
            </a:r>
            <a:r>
              <a:rPr lang="en-US" sz="4200" u="sng" dirty="0" err="1" smtClean="0"/>
              <a:t>Additionne</a:t>
            </a:r>
            <a:r>
              <a:rPr lang="en-US" sz="4200" u="sng" dirty="0" smtClean="0"/>
              <a:t>!   </a:t>
            </a:r>
            <a:endParaRPr lang="en-US" sz="4200" u="sng" dirty="0"/>
          </a:p>
        </p:txBody>
      </p:sp>
      <p:sp>
        <p:nvSpPr>
          <p:cNvPr id="3" name="Rectangle 2"/>
          <p:cNvSpPr/>
          <p:nvPr/>
        </p:nvSpPr>
        <p:spPr>
          <a:xfrm>
            <a:off x="1198498" y="1782133"/>
            <a:ext cx="9931056" cy="1061829"/>
          </a:xfrm>
          <a:prstGeom prst="rect">
            <a:avLst/>
          </a:prstGeom>
        </p:spPr>
        <p:txBody>
          <a:bodyPr wrap="square">
            <a:spAutoFit/>
          </a:bodyPr>
          <a:lstStyle/>
          <a:p>
            <a:r>
              <a:rPr lang="fr-CA" sz="2100" dirty="0">
                <a:solidFill>
                  <a:schemeClr val="bg1"/>
                </a:solidFill>
              </a:rPr>
              <a:t>Utilise une ligne numérique ouverte pour répondre aux équations </a:t>
            </a:r>
            <a:r>
              <a:rPr lang="fr-CA" sz="2100" dirty="0" smtClean="0">
                <a:solidFill>
                  <a:schemeClr val="bg1"/>
                </a:solidFill>
              </a:rPr>
              <a:t>suivantes. Ensuite, vérifie votre réponse avec notre première stratégie d’addition (dizaines + dizaines, unités + unités). Voici une exemple.</a:t>
            </a:r>
            <a:endParaRPr lang="en-US" sz="2100" dirty="0">
              <a:solidFill>
                <a:schemeClr val="bg1"/>
              </a:solidFill>
            </a:endParaRPr>
          </a:p>
        </p:txBody>
      </p:sp>
      <p:sp>
        <p:nvSpPr>
          <p:cNvPr id="4" name="Rectangle 3"/>
          <p:cNvSpPr/>
          <p:nvPr/>
        </p:nvSpPr>
        <p:spPr>
          <a:xfrm>
            <a:off x="1293437" y="3009202"/>
            <a:ext cx="4285147" cy="646331"/>
          </a:xfrm>
          <a:prstGeom prst="rect">
            <a:avLst/>
          </a:prstGeom>
        </p:spPr>
        <p:txBody>
          <a:bodyPr wrap="none">
            <a:spAutoFit/>
          </a:bodyPr>
          <a:lstStyle/>
          <a:p>
            <a:r>
              <a:rPr lang="fr-CA" sz="3000" u="sng" dirty="0" smtClean="0">
                <a:solidFill>
                  <a:schemeClr val="bg1"/>
                </a:solidFill>
              </a:rPr>
              <a:t>Question:</a:t>
            </a:r>
            <a:r>
              <a:rPr lang="fr-CA" sz="3000" dirty="0" smtClean="0">
                <a:solidFill>
                  <a:schemeClr val="bg1"/>
                </a:solidFill>
              </a:rPr>
              <a:t> </a:t>
            </a:r>
            <a:r>
              <a:rPr lang="fr-CA" sz="3600" dirty="0" smtClean="0">
                <a:solidFill>
                  <a:srgbClr val="002060"/>
                </a:solidFill>
              </a:rPr>
              <a:t>42  </a:t>
            </a:r>
            <a:r>
              <a:rPr lang="fr-CA" sz="3600" dirty="0">
                <a:solidFill>
                  <a:srgbClr val="002060"/>
                </a:solidFill>
              </a:rPr>
              <a:t>+  </a:t>
            </a:r>
            <a:r>
              <a:rPr lang="fr-CA" sz="3600" dirty="0" smtClean="0">
                <a:solidFill>
                  <a:srgbClr val="002060"/>
                </a:solidFill>
              </a:rPr>
              <a:t>36 </a:t>
            </a:r>
            <a:r>
              <a:rPr lang="fr-CA" sz="3600" dirty="0">
                <a:solidFill>
                  <a:srgbClr val="002060"/>
                </a:solidFill>
              </a:rPr>
              <a:t>=</a:t>
            </a:r>
            <a:endParaRPr lang="en-US" sz="3600" dirty="0">
              <a:solidFill>
                <a:srgbClr val="002060"/>
              </a:solidFill>
            </a:endParaRPr>
          </a:p>
        </p:txBody>
      </p:sp>
      <p:sp>
        <p:nvSpPr>
          <p:cNvPr id="6" name="Arc 5"/>
          <p:cNvSpPr/>
          <p:nvPr/>
        </p:nvSpPr>
        <p:spPr>
          <a:xfrm rot="19030318">
            <a:off x="1804600" y="4511306"/>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8" name="TextBox 7"/>
          <p:cNvSpPr txBox="1"/>
          <p:nvPr/>
        </p:nvSpPr>
        <p:spPr>
          <a:xfrm>
            <a:off x="8326421" y="3049004"/>
            <a:ext cx="3426386" cy="2308324"/>
          </a:xfrm>
          <a:prstGeom prst="rect">
            <a:avLst/>
          </a:prstGeom>
          <a:noFill/>
        </p:spPr>
        <p:txBody>
          <a:bodyPr wrap="square" rtlCol="0">
            <a:spAutoFit/>
          </a:bodyPr>
          <a:lstStyle/>
          <a:p>
            <a:pPr marL="742950" indent="-742950">
              <a:buAutoNum type="arabicPlain" startAt="42"/>
            </a:pPr>
            <a:r>
              <a:rPr lang="fr-CA" sz="3600" dirty="0" smtClean="0">
                <a:solidFill>
                  <a:srgbClr val="92D050"/>
                </a:solidFill>
              </a:rPr>
              <a:t>+  </a:t>
            </a:r>
            <a:r>
              <a:rPr lang="fr-CA" sz="3600" dirty="0">
                <a:solidFill>
                  <a:srgbClr val="92D050"/>
                </a:solidFill>
              </a:rPr>
              <a:t>36 </a:t>
            </a:r>
            <a:r>
              <a:rPr lang="fr-CA" sz="3600" dirty="0" smtClean="0">
                <a:solidFill>
                  <a:srgbClr val="92D050"/>
                </a:solidFill>
              </a:rPr>
              <a:t>=</a:t>
            </a:r>
          </a:p>
          <a:p>
            <a:r>
              <a:rPr lang="fr-CA" sz="3600" dirty="0" smtClean="0">
                <a:solidFill>
                  <a:srgbClr val="92D050"/>
                </a:solidFill>
              </a:rPr>
              <a:t>40  +  30 = 70</a:t>
            </a:r>
          </a:p>
          <a:p>
            <a:r>
              <a:rPr lang="fr-CA" sz="3600" dirty="0">
                <a:solidFill>
                  <a:srgbClr val="92D050"/>
                </a:solidFill>
              </a:rPr>
              <a:t> </a:t>
            </a:r>
            <a:r>
              <a:rPr lang="fr-CA" sz="3600" dirty="0" smtClean="0">
                <a:solidFill>
                  <a:srgbClr val="92D050"/>
                </a:solidFill>
              </a:rPr>
              <a:t> 2  +   6  = 8</a:t>
            </a:r>
          </a:p>
          <a:p>
            <a:r>
              <a:rPr lang="fr-CA" sz="3600" dirty="0" smtClean="0">
                <a:solidFill>
                  <a:srgbClr val="92D050"/>
                </a:solidFill>
              </a:rPr>
              <a:t>70  +   8  = </a:t>
            </a:r>
            <a:r>
              <a:rPr lang="fr-CA" sz="3600" u="sng" dirty="0" smtClean="0">
                <a:solidFill>
                  <a:srgbClr val="92D050"/>
                </a:solidFill>
              </a:rPr>
              <a:t>78</a:t>
            </a:r>
            <a:endParaRPr lang="en-US" sz="3600" u="sng" dirty="0">
              <a:solidFill>
                <a:srgbClr val="92D050"/>
              </a:solidFill>
            </a:endParaRPr>
          </a:p>
        </p:txBody>
      </p:sp>
      <p:sp>
        <p:nvSpPr>
          <p:cNvPr id="10" name="Arc 9"/>
          <p:cNvSpPr/>
          <p:nvPr/>
        </p:nvSpPr>
        <p:spPr>
          <a:xfrm rot="19030318">
            <a:off x="3141101" y="451130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4400243" y="4511306"/>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grpSp>
        <p:nvGrpSpPr>
          <p:cNvPr id="14" name="Group 13"/>
          <p:cNvGrpSpPr/>
          <p:nvPr/>
        </p:nvGrpSpPr>
        <p:grpSpPr>
          <a:xfrm>
            <a:off x="1229414" y="4834495"/>
            <a:ext cx="5760506" cy="619309"/>
            <a:chOff x="1293437" y="5221421"/>
            <a:chExt cx="5760506" cy="619309"/>
          </a:xfrm>
        </p:grpSpPr>
        <p:sp>
          <p:nvSpPr>
            <p:cNvPr id="5" name="Rectangle 4"/>
            <p:cNvSpPr/>
            <p:nvPr/>
          </p:nvSpPr>
          <p:spPr>
            <a:xfrm>
              <a:off x="1293437" y="5499639"/>
              <a:ext cx="5760506" cy="65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987861" y="5221421"/>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249137" y="5221421"/>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4588203" y="525399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5749082" y="525399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5" name="TextBox 14"/>
          <p:cNvSpPr txBox="1"/>
          <p:nvPr/>
        </p:nvSpPr>
        <p:spPr>
          <a:xfrm>
            <a:off x="1497914" y="5436595"/>
            <a:ext cx="949208" cy="630942"/>
          </a:xfrm>
          <a:prstGeom prst="rect">
            <a:avLst/>
          </a:prstGeom>
          <a:noFill/>
        </p:spPr>
        <p:txBody>
          <a:bodyPr wrap="square" rtlCol="0">
            <a:spAutoFit/>
          </a:bodyPr>
          <a:lstStyle/>
          <a:p>
            <a:r>
              <a:rPr lang="fr-CA" sz="3500" dirty="0" smtClean="0">
                <a:solidFill>
                  <a:srgbClr val="002060"/>
                </a:solidFill>
              </a:rPr>
              <a:t>42</a:t>
            </a:r>
            <a:endParaRPr lang="en-US" sz="3500" dirty="0">
              <a:solidFill>
                <a:srgbClr val="002060"/>
              </a:solidFill>
            </a:endParaRPr>
          </a:p>
        </p:txBody>
      </p:sp>
      <p:sp>
        <p:nvSpPr>
          <p:cNvPr id="16" name="Rectangle 15"/>
          <p:cNvSpPr/>
          <p:nvPr/>
        </p:nvSpPr>
        <p:spPr>
          <a:xfrm>
            <a:off x="4175324" y="5459177"/>
            <a:ext cx="681597" cy="630942"/>
          </a:xfrm>
          <a:prstGeom prst="rect">
            <a:avLst/>
          </a:prstGeom>
        </p:spPr>
        <p:txBody>
          <a:bodyPr wrap="none">
            <a:spAutoFit/>
          </a:bodyPr>
          <a:lstStyle/>
          <a:p>
            <a:r>
              <a:rPr lang="fr-CA" sz="3500" dirty="0" smtClean="0">
                <a:solidFill>
                  <a:srgbClr val="002060"/>
                </a:solidFill>
              </a:rPr>
              <a:t>62</a:t>
            </a:r>
            <a:endParaRPr lang="en-US" sz="3500" dirty="0">
              <a:solidFill>
                <a:srgbClr val="002060"/>
              </a:solidFill>
            </a:endParaRPr>
          </a:p>
        </p:txBody>
      </p:sp>
      <p:sp>
        <p:nvSpPr>
          <p:cNvPr id="17" name="Rectangle 16"/>
          <p:cNvSpPr/>
          <p:nvPr/>
        </p:nvSpPr>
        <p:spPr>
          <a:xfrm>
            <a:off x="2789540" y="5441429"/>
            <a:ext cx="681597" cy="630942"/>
          </a:xfrm>
          <a:prstGeom prst="rect">
            <a:avLst/>
          </a:prstGeom>
        </p:spPr>
        <p:txBody>
          <a:bodyPr wrap="none">
            <a:spAutoFit/>
          </a:bodyPr>
          <a:lstStyle/>
          <a:p>
            <a:r>
              <a:rPr lang="fr-CA" sz="3500" dirty="0" smtClean="0">
                <a:solidFill>
                  <a:srgbClr val="002060"/>
                </a:solidFill>
              </a:rPr>
              <a:t>52</a:t>
            </a:r>
            <a:endParaRPr lang="en-US" sz="3500" dirty="0">
              <a:solidFill>
                <a:srgbClr val="002060"/>
              </a:solidFill>
            </a:endParaRPr>
          </a:p>
        </p:txBody>
      </p:sp>
      <p:sp>
        <p:nvSpPr>
          <p:cNvPr id="18" name="Rectangle 17"/>
          <p:cNvSpPr/>
          <p:nvPr/>
        </p:nvSpPr>
        <p:spPr>
          <a:xfrm>
            <a:off x="2175305" y="4095338"/>
            <a:ext cx="644728" cy="369332"/>
          </a:xfrm>
          <a:prstGeom prst="rect">
            <a:avLst/>
          </a:prstGeom>
        </p:spPr>
        <p:txBody>
          <a:bodyPr wrap="none">
            <a:spAutoFit/>
          </a:bodyPr>
          <a:lstStyle/>
          <a:p>
            <a:r>
              <a:rPr lang="fr-CA" dirty="0">
                <a:solidFill>
                  <a:srgbClr val="002060"/>
                </a:solidFill>
              </a:rPr>
              <a:t>+ 10</a:t>
            </a:r>
            <a:endParaRPr lang="en-US" dirty="0">
              <a:solidFill>
                <a:srgbClr val="002060"/>
              </a:solidFill>
            </a:endParaRPr>
          </a:p>
        </p:txBody>
      </p:sp>
      <p:sp>
        <p:nvSpPr>
          <p:cNvPr id="19" name="Rectangle 18"/>
          <p:cNvSpPr/>
          <p:nvPr/>
        </p:nvSpPr>
        <p:spPr>
          <a:xfrm>
            <a:off x="3530596" y="4101701"/>
            <a:ext cx="644728" cy="369332"/>
          </a:xfrm>
          <a:prstGeom prst="rect">
            <a:avLst/>
          </a:prstGeom>
        </p:spPr>
        <p:txBody>
          <a:bodyPr wrap="none">
            <a:spAutoFit/>
          </a:bodyPr>
          <a:lstStyle/>
          <a:p>
            <a:r>
              <a:rPr lang="fr-CA" dirty="0">
                <a:solidFill>
                  <a:srgbClr val="002060"/>
                </a:solidFill>
              </a:rPr>
              <a:t>+ 10</a:t>
            </a:r>
            <a:endParaRPr lang="en-US" dirty="0">
              <a:solidFill>
                <a:srgbClr val="002060"/>
              </a:solidFill>
            </a:endParaRPr>
          </a:p>
        </p:txBody>
      </p:sp>
      <p:sp>
        <p:nvSpPr>
          <p:cNvPr id="20" name="Rectangle 19"/>
          <p:cNvSpPr/>
          <p:nvPr/>
        </p:nvSpPr>
        <p:spPr>
          <a:xfrm>
            <a:off x="4779354" y="4101701"/>
            <a:ext cx="644728" cy="369332"/>
          </a:xfrm>
          <a:prstGeom prst="rect">
            <a:avLst/>
          </a:prstGeom>
        </p:spPr>
        <p:txBody>
          <a:bodyPr wrap="none">
            <a:spAutoFit/>
          </a:bodyPr>
          <a:lstStyle/>
          <a:p>
            <a:r>
              <a:rPr lang="fr-CA" dirty="0">
                <a:solidFill>
                  <a:srgbClr val="002060"/>
                </a:solidFill>
              </a:rPr>
              <a:t>+ 10</a:t>
            </a:r>
            <a:endParaRPr lang="en-US" dirty="0">
              <a:solidFill>
                <a:srgbClr val="002060"/>
              </a:solidFill>
            </a:endParaRPr>
          </a:p>
        </p:txBody>
      </p:sp>
      <p:sp>
        <p:nvSpPr>
          <p:cNvPr id="21" name="Rectangle 20"/>
          <p:cNvSpPr/>
          <p:nvPr/>
        </p:nvSpPr>
        <p:spPr>
          <a:xfrm>
            <a:off x="5789057" y="4132718"/>
            <a:ext cx="516488" cy="369332"/>
          </a:xfrm>
          <a:prstGeom prst="rect">
            <a:avLst/>
          </a:prstGeom>
        </p:spPr>
        <p:txBody>
          <a:bodyPr wrap="none">
            <a:spAutoFit/>
          </a:bodyPr>
          <a:lstStyle/>
          <a:p>
            <a:r>
              <a:rPr lang="fr-CA" dirty="0">
                <a:solidFill>
                  <a:srgbClr val="002060"/>
                </a:solidFill>
              </a:rPr>
              <a:t>+ 6</a:t>
            </a:r>
            <a:endParaRPr lang="en-US" dirty="0">
              <a:solidFill>
                <a:srgbClr val="002060"/>
              </a:solidFill>
            </a:endParaRPr>
          </a:p>
        </p:txBody>
      </p:sp>
      <p:sp>
        <p:nvSpPr>
          <p:cNvPr id="22" name="Rectangle 21"/>
          <p:cNvSpPr/>
          <p:nvPr/>
        </p:nvSpPr>
        <p:spPr>
          <a:xfrm>
            <a:off x="6450111" y="4878058"/>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c 22"/>
          <p:cNvSpPr/>
          <p:nvPr/>
        </p:nvSpPr>
        <p:spPr>
          <a:xfrm rot="19030318">
            <a:off x="5708158" y="4674712"/>
            <a:ext cx="784331" cy="70466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4" name="Rectangle 23"/>
          <p:cNvSpPr/>
          <p:nvPr/>
        </p:nvSpPr>
        <p:spPr>
          <a:xfrm>
            <a:off x="5353487" y="5464798"/>
            <a:ext cx="681597" cy="630942"/>
          </a:xfrm>
          <a:prstGeom prst="rect">
            <a:avLst/>
          </a:prstGeom>
        </p:spPr>
        <p:txBody>
          <a:bodyPr wrap="none">
            <a:spAutoFit/>
          </a:bodyPr>
          <a:lstStyle/>
          <a:p>
            <a:r>
              <a:rPr lang="fr-CA" sz="3500" dirty="0" smtClean="0">
                <a:solidFill>
                  <a:srgbClr val="002060"/>
                </a:solidFill>
              </a:rPr>
              <a:t>72</a:t>
            </a:r>
            <a:endParaRPr lang="en-US" sz="3500" dirty="0">
              <a:solidFill>
                <a:srgbClr val="002060"/>
              </a:solidFill>
            </a:endParaRPr>
          </a:p>
        </p:txBody>
      </p:sp>
      <p:sp>
        <p:nvSpPr>
          <p:cNvPr id="25" name="Rectangle 24"/>
          <p:cNvSpPr/>
          <p:nvPr/>
        </p:nvSpPr>
        <p:spPr>
          <a:xfrm>
            <a:off x="6132173" y="5453804"/>
            <a:ext cx="681597" cy="907941"/>
          </a:xfrm>
          <a:prstGeom prst="rect">
            <a:avLst/>
          </a:prstGeom>
        </p:spPr>
        <p:txBody>
          <a:bodyPr wrap="none">
            <a:spAutoFit/>
          </a:bodyPr>
          <a:lstStyle/>
          <a:p>
            <a:r>
              <a:rPr lang="fr-CA" sz="3500" u="sng" dirty="0" smtClean="0">
                <a:solidFill>
                  <a:srgbClr val="002060"/>
                </a:solidFill>
              </a:rPr>
              <a:t>78</a:t>
            </a:r>
          </a:p>
          <a:p>
            <a:endParaRPr lang="en-US" dirty="0">
              <a:solidFill>
                <a:srgbClr val="002060"/>
              </a:solidFill>
            </a:endParaRPr>
          </a:p>
        </p:txBody>
      </p:sp>
      <p:sp>
        <p:nvSpPr>
          <p:cNvPr id="26" name="Rectangle 25"/>
          <p:cNvSpPr/>
          <p:nvPr/>
        </p:nvSpPr>
        <p:spPr>
          <a:xfrm>
            <a:off x="6932652" y="3078617"/>
            <a:ext cx="1451038" cy="553998"/>
          </a:xfrm>
          <a:prstGeom prst="rect">
            <a:avLst/>
          </a:prstGeom>
        </p:spPr>
        <p:txBody>
          <a:bodyPr wrap="none">
            <a:spAutoFit/>
          </a:bodyPr>
          <a:lstStyle/>
          <a:p>
            <a:r>
              <a:rPr lang="fr-CA" sz="3000" u="sng" dirty="0" smtClean="0">
                <a:solidFill>
                  <a:schemeClr val="bg1"/>
                </a:solidFill>
              </a:rPr>
              <a:t>Vérifie:</a:t>
            </a:r>
            <a:endParaRPr lang="en-US" sz="3000" dirty="0"/>
          </a:p>
        </p:txBody>
      </p:sp>
      <p:pic>
        <p:nvPicPr>
          <p:cNvPr id="2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18725" y="1004754"/>
            <a:ext cx="487363" cy="487363"/>
          </a:xfrm>
          <a:prstGeom prst="rect">
            <a:avLst/>
          </a:prstGeom>
        </p:spPr>
      </p:pic>
    </p:spTree>
    <p:extLst>
      <p:ext uri="{BB962C8B-B14F-4D97-AF65-F5344CB8AC3E}">
        <p14:creationId xmlns:p14="http://schemas.microsoft.com/office/powerpoint/2010/main" val="3233523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46"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498" y="741196"/>
            <a:ext cx="8825658" cy="948267"/>
          </a:xfrm>
        </p:spPr>
        <p:txBody>
          <a:bodyPr/>
          <a:lstStyle/>
          <a:p>
            <a:r>
              <a:rPr lang="en-US" sz="4200" u="sng" dirty="0" smtClean="0"/>
              <a:t>Centre 2 – </a:t>
            </a:r>
            <a:r>
              <a:rPr lang="en-US" sz="4200" u="sng" dirty="0" err="1" smtClean="0"/>
              <a:t>Additionne</a:t>
            </a:r>
            <a:r>
              <a:rPr lang="en-US" sz="4200" u="sng" dirty="0" smtClean="0"/>
              <a:t>!   </a:t>
            </a:r>
            <a:endParaRPr lang="en-US" sz="4200" u="sng" dirty="0"/>
          </a:p>
        </p:txBody>
      </p:sp>
      <p:sp>
        <p:nvSpPr>
          <p:cNvPr id="8" name="TextBox 7"/>
          <p:cNvSpPr txBox="1"/>
          <p:nvPr/>
        </p:nvSpPr>
        <p:spPr>
          <a:xfrm>
            <a:off x="8310963" y="1918449"/>
            <a:ext cx="3271437" cy="646331"/>
          </a:xfrm>
          <a:prstGeom prst="rect">
            <a:avLst/>
          </a:prstGeom>
          <a:noFill/>
        </p:spPr>
        <p:txBody>
          <a:bodyPr wrap="square" rtlCol="0">
            <a:spAutoFit/>
          </a:bodyPr>
          <a:lstStyle/>
          <a:p>
            <a:r>
              <a:rPr lang="fr-CA" sz="3600" dirty="0" smtClean="0">
                <a:solidFill>
                  <a:srgbClr val="00B050"/>
                </a:solidFill>
              </a:rPr>
              <a:t>22  +  45 =</a:t>
            </a:r>
          </a:p>
        </p:txBody>
      </p:sp>
      <p:sp>
        <p:nvSpPr>
          <p:cNvPr id="25" name="Rectangle 24"/>
          <p:cNvSpPr/>
          <p:nvPr/>
        </p:nvSpPr>
        <p:spPr>
          <a:xfrm>
            <a:off x="6132173" y="5453804"/>
            <a:ext cx="184731" cy="907941"/>
          </a:xfrm>
          <a:prstGeom prst="rect">
            <a:avLst/>
          </a:prstGeom>
        </p:spPr>
        <p:txBody>
          <a:bodyPr wrap="none">
            <a:spAutoFit/>
          </a:bodyPr>
          <a:lstStyle/>
          <a:p>
            <a:endParaRPr lang="fr-CA" sz="3500" u="sng" dirty="0" smtClean="0">
              <a:solidFill>
                <a:srgbClr val="002060"/>
              </a:solidFill>
            </a:endParaRPr>
          </a:p>
          <a:p>
            <a:endParaRPr lang="en-US" dirty="0">
              <a:solidFill>
                <a:srgbClr val="002060"/>
              </a:solidFill>
            </a:endParaRPr>
          </a:p>
        </p:txBody>
      </p:sp>
      <p:grpSp>
        <p:nvGrpSpPr>
          <p:cNvPr id="27" name="Group 26"/>
          <p:cNvGrpSpPr/>
          <p:nvPr/>
        </p:nvGrpSpPr>
        <p:grpSpPr>
          <a:xfrm>
            <a:off x="1270632" y="1918449"/>
            <a:ext cx="6976759" cy="1746484"/>
            <a:chOff x="1288049" y="2049077"/>
            <a:chExt cx="6976759" cy="1746484"/>
          </a:xfrm>
        </p:grpSpPr>
        <p:sp>
          <p:nvSpPr>
            <p:cNvPr id="4" name="Rectangle 3"/>
            <p:cNvSpPr/>
            <p:nvPr/>
          </p:nvSpPr>
          <p:spPr>
            <a:xfrm>
              <a:off x="1288049" y="2049077"/>
              <a:ext cx="4390946" cy="646331"/>
            </a:xfrm>
            <a:prstGeom prst="rect">
              <a:avLst/>
            </a:prstGeom>
          </p:spPr>
          <p:txBody>
            <a:bodyPr wrap="none">
              <a:spAutoFit/>
            </a:bodyPr>
            <a:lstStyle/>
            <a:p>
              <a:r>
                <a:rPr lang="fr-CA" sz="3000" u="sng" dirty="0" smtClean="0">
                  <a:solidFill>
                    <a:schemeClr val="bg1"/>
                  </a:solidFill>
                </a:rPr>
                <a:t>Question:</a:t>
              </a:r>
              <a:r>
                <a:rPr lang="fr-CA" sz="3000" dirty="0" smtClean="0">
                  <a:solidFill>
                    <a:schemeClr val="bg1"/>
                  </a:solidFill>
                </a:rPr>
                <a:t>  </a:t>
              </a:r>
              <a:r>
                <a:rPr lang="fr-CA" sz="3600" dirty="0" smtClean="0">
                  <a:solidFill>
                    <a:srgbClr val="00B050"/>
                  </a:solidFill>
                </a:rPr>
                <a:t>22  </a:t>
              </a:r>
              <a:r>
                <a:rPr lang="fr-CA" sz="3600" dirty="0">
                  <a:solidFill>
                    <a:srgbClr val="00B050"/>
                  </a:solidFill>
                </a:rPr>
                <a:t>+  </a:t>
              </a:r>
              <a:r>
                <a:rPr lang="fr-CA" sz="3600" dirty="0" smtClean="0">
                  <a:solidFill>
                    <a:srgbClr val="00B050"/>
                  </a:solidFill>
                </a:rPr>
                <a:t>45 </a:t>
              </a:r>
              <a:r>
                <a:rPr lang="fr-CA" sz="3600" dirty="0">
                  <a:solidFill>
                    <a:srgbClr val="00B050"/>
                  </a:solidFill>
                </a:rPr>
                <a:t>=</a:t>
              </a:r>
              <a:endParaRPr lang="en-US" sz="3600" dirty="0">
                <a:solidFill>
                  <a:srgbClr val="00B050"/>
                </a:solidFill>
              </a:endParaRPr>
            </a:p>
          </p:txBody>
        </p:sp>
        <p:sp>
          <p:nvSpPr>
            <p:cNvPr id="5" name="Rectangle 4"/>
            <p:cNvSpPr/>
            <p:nvPr/>
          </p:nvSpPr>
          <p:spPr>
            <a:xfrm>
              <a:off x="1288049" y="3730424"/>
              <a:ext cx="5760506" cy="65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6813770" y="2060507"/>
              <a:ext cx="1451038" cy="553998"/>
            </a:xfrm>
            <a:prstGeom prst="rect">
              <a:avLst/>
            </a:prstGeom>
          </p:spPr>
          <p:txBody>
            <a:bodyPr wrap="none">
              <a:spAutoFit/>
            </a:bodyPr>
            <a:lstStyle/>
            <a:p>
              <a:r>
                <a:rPr lang="fr-CA" sz="3000" u="sng" dirty="0" smtClean="0">
                  <a:solidFill>
                    <a:schemeClr val="bg1"/>
                  </a:solidFill>
                </a:rPr>
                <a:t>Vérifie:</a:t>
              </a:r>
              <a:endParaRPr lang="en-US" sz="3000" dirty="0"/>
            </a:p>
          </p:txBody>
        </p:sp>
      </p:grpSp>
      <p:grpSp>
        <p:nvGrpSpPr>
          <p:cNvPr id="28" name="Group 27"/>
          <p:cNvGrpSpPr/>
          <p:nvPr/>
        </p:nvGrpSpPr>
        <p:grpSpPr>
          <a:xfrm>
            <a:off x="1270632" y="4161290"/>
            <a:ext cx="9612096" cy="1746484"/>
            <a:chOff x="1288049" y="2049077"/>
            <a:chExt cx="9612096" cy="1746484"/>
          </a:xfrm>
        </p:grpSpPr>
        <p:sp>
          <p:nvSpPr>
            <p:cNvPr id="29" name="Rectangle 28"/>
            <p:cNvSpPr/>
            <p:nvPr/>
          </p:nvSpPr>
          <p:spPr>
            <a:xfrm>
              <a:off x="1288049" y="2049077"/>
              <a:ext cx="4390946" cy="646331"/>
            </a:xfrm>
            <a:prstGeom prst="rect">
              <a:avLst/>
            </a:prstGeom>
          </p:spPr>
          <p:txBody>
            <a:bodyPr wrap="none">
              <a:spAutoFit/>
            </a:bodyPr>
            <a:lstStyle/>
            <a:p>
              <a:r>
                <a:rPr lang="fr-CA" sz="3000" u="sng" dirty="0" smtClean="0">
                  <a:solidFill>
                    <a:schemeClr val="bg1"/>
                  </a:solidFill>
                </a:rPr>
                <a:t>Question:</a:t>
              </a:r>
              <a:r>
                <a:rPr lang="fr-CA" sz="3000" dirty="0" smtClean="0">
                  <a:solidFill>
                    <a:schemeClr val="bg1"/>
                  </a:solidFill>
                </a:rPr>
                <a:t>  </a:t>
              </a:r>
              <a:r>
                <a:rPr lang="fr-CA" sz="3600" dirty="0" smtClean="0">
                  <a:solidFill>
                    <a:schemeClr val="accent1"/>
                  </a:solidFill>
                </a:rPr>
                <a:t>31  </a:t>
              </a:r>
              <a:r>
                <a:rPr lang="fr-CA" sz="3600" dirty="0">
                  <a:solidFill>
                    <a:schemeClr val="accent1"/>
                  </a:solidFill>
                </a:rPr>
                <a:t>+  </a:t>
              </a:r>
              <a:r>
                <a:rPr lang="fr-CA" sz="3600" dirty="0" smtClean="0">
                  <a:solidFill>
                    <a:schemeClr val="accent1"/>
                  </a:solidFill>
                </a:rPr>
                <a:t>35 </a:t>
              </a:r>
              <a:r>
                <a:rPr lang="fr-CA" sz="3600" dirty="0">
                  <a:solidFill>
                    <a:schemeClr val="accent1"/>
                  </a:solidFill>
                </a:rPr>
                <a:t>=</a:t>
              </a:r>
              <a:endParaRPr lang="en-US" sz="3600" dirty="0">
                <a:solidFill>
                  <a:schemeClr val="accent1"/>
                </a:solidFill>
              </a:endParaRPr>
            </a:p>
          </p:txBody>
        </p:sp>
        <p:sp>
          <p:nvSpPr>
            <p:cNvPr id="30" name="Rectangle 29"/>
            <p:cNvSpPr/>
            <p:nvPr/>
          </p:nvSpPr>
          <p:spPr>
            <a:xfrm>
              <a:off x="1288049" y="3730424"/>
              <a:ext cx="5760506" cy="65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p:cNvSpPr/>
            <p:nvPr/>
          </p:nvSpPr>
          <p:spPr>
            <a:xfrm>
              <a:off x="6813770" y="2060507"/>
              <a:ext cx="4086375" cy="646331"/>
            </a:xfrm>
            <a:prstGeom prst="rect">
              <a:avLst/>
            </a:prstGeom>
          </p:spPr>
          <p:txBody>
            <a:bodyPr wrap="none">
              <a:spAutoFit/>
            </a:bodyPr>
            <a:lstStyle/>
            <a:p>
              <a:r>
                <a:rPr lang="fr-CA" sz="3000" u="sng" dirty="0" smtClean="0">
                  <a:solidFill>
                    <a:schemeClr val="bg1"/>
                  </a:solidFill>
                </a:rPr>
                <a:t>Vérifie</a:t>
              </a:r>
              <a:r>
                <a:rPr lang="fr-CA" sz="3600" u="sng" dirty="0" smtClean="0">
                  <a:solidFill>
                    <a:schemeClr val="bg1"/>
                  </a:solidFill>
                </a:rPr>
                <a:t>:</a:t>
              </a:r>
              <a:r>
                <a:rPr lang="fr-CA" sz="3600" dirty="0" smtClean="0">
                  <a:solidFill>
                    <a:schemeClr val="bg1"/>
                  </a:solidFill>
                </a:rPr>
                <a:t>  </a:t>
              </a:r>
              <a:r>
                <a:rPr lang="fr-CA" sz="3600" dirty="0" smtClean="0">
                  <a:solidFill>
                    <a:schemeClr val="accent1"/>
                  </a:solidFill>
                </a:rPr>
                <a:t>31  +  35  =</a:t>
              </a:r>
              <a:endParaRPr lang="en-US" sz="3600" dirty="0">
                <a:solidFill>
                  <a:schemeClr val="accent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83594" y="933511"/>
            <a:ext cx="487363" cy="487363"/>
          </a:xfrm>
          <a:prstGeom prst="rect">
            <a:avLst/>
          </a:prstGeom>
        </p:spPr>
      </p:pic>
    </p:spTree>
    <p:extLst>
      <p:ext uri="{BB962C8B-B14F-4D97-AF65-F5344CB8AC3E}">
        <p14:creationId xmlns:p14="http://schemas.microsoft.com/office/powerpoint/2010/main" val="937344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8498" y="741196"/>
            <a:ext cx="8825658" cy="948267"/>
          </a:xfrm>
        </p:spPr>
        <p:txBody>
          <a:bodyPr/>
          <a:lstStyle/>
          <a:p>
            <a:r>
              <a:rPr lang="en-US" sz="4200" u="sng" dirty="0" smtClean="0"/>
              <a:t>Centre 2 – </a:t>
            </a:r>
            <a:r>
              <a:rPr lang="en-US" sz="4200" u="sng" dirty="0" err="1" smtClean="0"/>
              <a:t>Additionne</a:t>
            </a:r>
            <a:r>
              <a:rPr lang="en-US" sz="4200" u="sng" dirty="0" smtClean="0"/>
              <a:t>!   </a:t>
            </a:r>
            <a:endParaRPr lang="en-US" sz="4200" u="sng" dirty="0"/>
          </a:p>
        </p:txBody>
      </p:sp>
      <p:sp>
        <p:nvSpPr>
          <p:cNvPr id="8" name="TextBox 7"/>
          <p:cNvSpPr txBox="1"/>
          <p:nvPr/>
        </p:nvSpPr>
        <p:spPr>
          <a:xfrm>
            <a:off x="8310963" y="1883712"/>
            <a:ext cx="3426386" cy="1200329"/>
          </a:xfrm>
          <a:prstGeom prst="rect">
            <a:avLst/>
          </a:prstGeom>
          <a:noFill/>
        </p:spPr>
        <p:txBody>
          <a:bodyPr wrap="square" rtlCol="0">
            <a:spAutoFit/>
          </a:bodyPr>
          <a:lstStyle/>
          <a:p>
            <a:r>
              <a:rPr lang="fr-CA" sz="3600" dirty="0" smtClean="0">
                <a:solidFill>
                  <a:srgbClr val="1B0793"/>
                </a:solidFill>
              </a:rPr>
              <a:t>18  +  52 =</a:t>
            </a:r>
          </a:p>
          <a:p>
            <a:endParaRPr lang="fr-CA" sz="3600" dirty="0" smtClean="0">
              <a:solidFill>
                <a:srgbClr val="92D050"/>
              </a:solidFill>
            </a:endParaRPr>
          </a:p>
        </p:txBody>
      </p:sp>
      <p:sp>
        <p:nvSpPr>
          <p:cNvPr id="25" name="Rectangle 24"/>
          <p:cNvSpPr/>
          <p:nvPr/>
        </p:nvSpPr>
        <p:spPr>
          <a:xfrm>
            <a:off x="6132173" y="5453804"/>
            <a:ext cx="184731" cy="907941"/>
          </a:xfrm>
          <a:prstGeom prst="rect">
            <a:avLst/>
          </a:prstGeom>
        </p:spPr>
        <p:txBody>
          <a:bodyPr wrap="none">
            <a:spAutoFit/>
          </a:bodyPr>
          <a:lstStyle/>
          <a:p>
            <a:endParaRPr lang="fr-CA" sz="3500" u="sng" dirty="0" smtClean="0">
              <a:solidFill>
                <a:srgbClr val="002060"/>
              </a:solidFill>
            </a:endParaRPr>
          </a:p>
          <a:p>
            <a:endParaRPr lang="en-US" dirty="0">
              <a:solidFill>
                <a:srgbClr val="002060"/>
              </a:solidFill>
            </a:endParaRPr>
          </a:p>
        </p:txBody>
      </p:sp>
      <p:grpSp>
        <p:nvGrpSpPr>
          <p:cNvPr id="27" name="Group 26"/>
          <p:cNvGrpSpPr/>
          <p:nvPr/>
        </p:nvGrpSpPr>
        <p:grpSpPr>
          <a:xfrm>
            <a:off x="1270632" y="1918449"/>
            <a:ext cx="6976759" cy="1746484"/>
            <a:chOff x="1288049" y="2049077"/>
            <a:chExt cx="6976759" cy="1746484"/>
          </a:xfrm>
        </p:grpSpPr>
        <p:sp>
          <p:nvSpPr>
            <p:cNvPr id="4" name="Rectangle 3"/>
            <p:cNvSpPr/>
            <p:nvPr/>
          </p:nvSpPr>
          <p:spPr>
            <a:xfrm>
              <a:off x="1288049" y="2049077"/>
              <a:ext cx="4390946" cy="646331"/>
            </a:xfrm>
            <a:prstGeom prst="rect">
              <a:avLst/>
            </a:prstGeom>
          </p:spPr>
          <p:txBody>
            <a:bodyPr wrap="none">
              <a:spAutoFit/>
            </a:bodyPr>
            <a:lstStyle/>
            <a:p>
              <a:r>
                <a:rPr lang="fr-CA" sz="3000" u="sng" dirty="0" smtClean="0">
                  <a:solidFill>
                    <a:schemeClr val="bg1"/>
                  </a:solidFill>
                </a:rPr>
                <a:t>Question:</a:t>
              </a:r>
              <a:r>
                <a:rPr lang="fr-CA" sz="3000" dirty="0" smtClean="0">
                  <a:solidFill>
                    <a:schemeClr val="bg1"/>
                  </a:solidFill>
                </a:rPr>
                <a:t>  </a:t>
              </a:r>
              <a:r>
                <a:rPr lang="fr-CA" sz="3600" dirty="0" smtClean="0">
                  <a:solidFill>
                    <a:srgbClr val="1B0793"/>
                  </a:solidFill>
                </a:rPr>
                <a:t>18  </a:t>
              </a:r>
              <a:r>
                <a:rPr lang="fr-CA" sz="3600" dirty="0">
                  <a:solidFill>
                    <a:srgbClr val="1B0793"/>
                  </a:solidFill>
                </a:rPr>
                <a:t>+  </a:t>
              </a:r>
              <a:r>
                <a:rPr lang="fr-CA" sz="3600" dirty="0" smtClean="0">
                  <a:solidFill>
                    <a:srgbClr val="1B0793"/>
                  </a:solidFill>
                </a:rPr>
                <a:t>52 </a:t>
              </a:r>
              <a:r>
                <a:rPr lang="fr-CA" sz="3600" dirty="0">
                  <a:solidFill>
                    <a:srgbClr val="1B0793"/>
                  </a:solidFill>
                </a:rPr>
                <a:t>=</a:t>
              </a:r>
              <a:endParaRPr lang="en-US" sz="3600" dirty="0">
                <a:solidFill>
                  <a:srgbClr val="1B0793"/>
                </a:solidFill>
              </a:endParaRPr>
            </a:p>
          </p:txBody>
        </p:sp>
        <p:sp>
          <p:nvSpPr>
            <p:cNvPr id="5" name="Rectangle 4"/>
            <p:cNvSpPr/>
            <p:nvPr/>
          </p:nvSpPr>
          <p:spPr>
            <a:xfrm>
              <a:off x="1288049" y="3730424"/>
              <a:ext cx="5760506" cy="65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6813770" y="2060507"/>
              <a:ext cx="1451038" cy="553998"/>
            </a:xfrm>
            <a:prstGeom prst="rect">
              <a:avLst/>
            </a:prstGeom>
          </p:spPr>
          <p:txBody>
            <a:bodyPr wrap="none">
              <a:spAutoFit/>
            </a:bodyPr>
            <a:lstStyle/>
            <a:p>
              <a:r>
                <a:rPr lang="fr-CA" sz="3000" u="sng" dirty="0" smtClean="0">
                  <a:solidFill>
                    <a:schemeClr val="bg1"/>
                  </a:solidFill>
                </a:rPr>
                <a:t>Vérifie:</a:t>
              </a:r>
              <a:endParaRPr lang="en-US" sz="3000" dirty="0"/>
            </a:p>
          </p:txBody>
        </p:sp>
      </p:grpSp>
      <p:grpSp>
        <p:nvGrpSpPr>
          <p:cNvPr id="28" name="Group 27"/>
          <p:cNvGrpSpPr/>
          <p:nvPr/>
        </p:nvGrpSpPr>
        <p:grpSpPr>
          <a:xfrm>
            <a:off x="1270632" y="4161290"/>
            <a:ext cx="6976759" cy="1746484"/>
            <a:chOff x="1288049" y="2049077"/>
            <a:chExt cx="6976759" cy="1746484"/>
          </a:xfrm>
        </p:grpSpPr>
        <p:sp>
          <p:nvSpPr>
            <p:cNvPr id="29" name="Rectangle 28"/>
            <p:cNvSpPr/>
            <p:nvPr/>
          </p:nvSpPr>
          <p:spPr>
            <a:xfrm>
              <a:off x="1288049" y="2049077"/>
              <a:ext cx="4541628" cy="646331"/>
            </a:xfrm>
            <a:prstGeom prst="rect">
              <a:avLst/>
            </a:prstGeom>
          </p:spPr>
          <p:txBody>
            <a:bodyPr wrap="none">
              <a:spAutoFit/>
            </a:bodyPr>
            <a:lstStyle/>
            <a:p>
              <a:r>
                <a:rPr lang="fr-CA" sz="3000" u="sng" dirty="0" smtClean="0">
                  <a:solidFill>
                    <a:schemeClr val="bg1"/>
                  </a:solidFill>
                </a:rPr>
                <a:t>Question:</a:t>
              </a:r>
              <a:r>
                <a:rPr lang="fr-CA" sz="3000" dirty="0" smtClean="0">
                  <a:solidFill>
                    <a:schemeClr val="bg1"/>
                  </a:solidFill>
                </a:rPr>
                <a:t> </a:t>
              </a:r>
              <a:r>
                <a:rPr lang="fr-CA" sz="3600" dirty="0" smtClean="0">
                  <a:solidFill>
                    <a:srgbClr val="002060"/>
                  </a:solidFill>
                </a:rPr>
                <a:t>  </a:t>
              </a:r>
              <a:r>
                <a:rPr lang="fr-CA" sz="3600" dirty="0" smtClean="0">
                  <a:solidFill>
                    <a:schemeClr val="accent4"/>
                  </a:solidFill>
                </a:rPr>
                <a:t>57  +  24 =</a:t>
              </a:r>
              <a:endParaRPr lang="en-US" sz="3600" dirty="0">
                <a:solidFill>
                  <a:schemeClr val="accent4"/>
                </a:solidFill>
              </a:endParaRPr>
            </a:p>
          </p:txBody>
        </p:sp>
        <p:sp>
          <p:nvSpPr>
            <p:cNvPr id="30" name="Rectangle 29"/>
            <p:cNvSpPr/>
            <p:nvPr/>
          </p:nvSpPr>
          <p:spPr>
            <a:xfrm>
              <a:off x="1288049" y="3730424"/>
              <a:ext cx="5760506" cy="651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p:cNvSpPr/>
            <p:nvPr/>
          </p:nvSpPr>
          <p:spPr>
            <a:xfrm>
              <a:off x="6813770" y="2060507"/>
              <a:ext cx="1451038" cy="553998"/>
            </a:xfrm>
            <a:prstGeom prst="rect">
              <a:avLst/>
            </a:prstGeom>
          </p:spPr>
          <p:txBody>
            <a:bodyPr wrap="none">
              <a:spAutoFit/>
            </a:bodyPr>
            <a:lstStyle/>
            <a:p>
              <a:r>
                <a:rPr lang="fr-CA" sz="3000" u="sng" dirty="0" smtClean="0">
                  <a:solidFill>
                    <a:schemeClr val="bg1"/>
                  </a:solidFill>
                </a:rPr>
                <a:t>Vérifie:</a:t>
              </a:r>
              <a:endParaRPr lang="en-US" sz="3000" dirty="0"/>
            </a:p>
          </p:txBody>
        </p:sp>
      </p:grpSp>
      <p:sp>
        <p:nvSpPr>
          <p:cNvPr id="3" name="Rectangle 2"/>
          <p:cNvSpPr/>
          <p:nvPr/>
        </p:nvSpPr>
        <p:spPr>
          <a:xfrm>
            <a:off x="8310963" y="4161290"/>
            <a:ext cx="2348720" cy="630942"/>
          </a:xfrm>
          <a:prstGeom prst="rect">
            <a:avLst/>
          </a:prstGeom>
        </p:spPr>
        <p:txBody>
          <a:bodyPr wrap="none">
            <a:spAutoFit/>
          </a:bodyPr>
          <a:lstStyle/>
          <a:p>
            <a:r>
              <a:rPr lang="fr-CA" sz="3500" dirty="0" smtClean="0">
                <a:solidFill>
                  <a:schemeClr val="accent4"/>
                </a:solidFill>
              </a:rPr>
              <a:t>57  </a:t>
            </a:r>
            <a:r>
              <a:rPr lang="fr-CA" sz="3500" dirty="0">
                <a:solidFill>
                  <a:schemeClr val="accent4"/>
                </a:solidFill>
              </a:rPr>
              <a:t>+  </a:t>
            </a:r>
            <a:r>
              <a:rPr lang="fr-CA" sz="3500" dirty="0" smtClean="0">
                <a:solidFill>
                  <a:schemeClr val="accent4"/>
                </a:solidFill>
              </a:rPr>
              <a:t>24 </a:t>
            </a:r>
            <a:r>
              <a:rPr lang="fr-CA" sz="3500" dirty="0">
                <a:solidFill>
                  <a:schemeClr val="accent4"/>
                </a:solidFill>
              </a:rPr>
              <a: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0474" y="806463"/>
            <a:ext cx="487363" cy="487363"/>
          </a:xfrm>
          <a:prstGeom prst="rect">
            <a:avLst/>
          </a:prstGeom>
        </p:spPr>
      </p:pic>
    </p:spTree>
    <p:extLst>
      <p:ext uri="{BB962C8B-B14F-4D97-AF65-F5344CB8AC3E}">
        <p14:creationId xmlns:p14="http://schemas.microsoft.com/office/powerpoint/2010/main" val="1908941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14" y="767322"/>
            <a:ext cx="10349069" cy="746043"/>
          </a:xfrm>
        </p:spPr>
        <p:txBody>
          <a:bodyPr/>
          <a:lstStyle/>
          <a:p>
            <a:r>
              <a:rPr lang="en-US" sz="4200" u="sng" dirty="0" smtClean="0"/>
              <a:t>Centre 3 – </a:t>
            </a:r>
            <a:r>
              <a:rPr lang="en-US" sz="4200" u="sng" dirty="0" err="1" smtClean="0"/>
              <a:t>Repr</a:t>
            </a:r>
            <a:r>
              <a:rPr lang="fr-CA" sz="4200" u="sng" dirty="0" err="1" smtClean="0"/>
              <a:t>ésente</a:t>
            </a:r>
            <a:r>
              <a:rPr lang="fr-CA" sz="4200" u="sng" dirty="0" smtClean="0"/>
              <a:t> le nombre 65!</a:t>
            </a:r>
            <a:r>
              <a:rPr lang="en-US" sz="4200" u="sng" dirty="0" smtClean="0"/>
              <a:t>  </a:t>
            </a:r>
            <a:endParaRPr lang="en-US" sz="4200" u="sng" dirty="0"/>
          </a:p>
        </p:txBody>
      </p:sp>
      <p:sp>
        <p:nvSpPr>
          <p:cNvPr id="3" name="TextBox 2"/>
          <p:cNvSpPr txBox="1"/>
          <p:nvPr/>
        </p:nvSpPr>
        <p:spPr>
          <a:xfrm>
            <a:off x="1071153" y="1689463"/>
            <a:ext cx="10276115" cy="4555093"/>
          </a:xfrm>
          <a:prstGeom prst="rect">
            <a:avLst/>
          </a:prstGeom>
          <a:noFill/>
        </p:spPr>
        <p:txBody>
          <a:bodyPr wrap="square" rtlCol="0">
            <a:spAutoFit/>
          </a:bodyPr>
          <a:lstStyle/>
          <a:p>
            <a:r>
              <a:rPr lang="fr-CA" sz="3500" dirty="0" smtClean="0">
                <a:solidFill>
                  <a:srgbClr val="002060"/>
                </a:solidFill>
              </a:rPr>
              <a:t>Représente le nombre </a:t>
            </a:r>
            <a:r>
              <a:rPr lang="fr-CA" sz="3500" dirty="0" smtClean="0">
                <a:solidFill>
                  <a:srgbClr val="FFFF00"/>
                </a:solidFill>
              </a:rPr>
              <a:t>65</a:t>
            </a:r>
            <a:r>
              <a:rPr lang="fr-CA" sz="3500" dirty="0" smtClean="0">
                <a:solidFill>
                  <a:srgbClr val="002060"/>
                </a:solidFill>
              </a:rPr>
              <a:t> de différents façons. Voici une liste d’idée! </a:t>
            </a:r>
          </a:p>
          <a:p>
            <a:pPr marL="457200" indent="-457200">
              <a:buFontTx/>
              <a:buChar char="-"/>
            </a:pPr>
            <a:r>
              <a:rPr lang="fr-CA" sz="3000" dirty="0" smtClean="0">
                <a:solidFill>
                  <a:schemeClr val="bg1"/>
                </a:solidFill>
              </a:rPr>
              <a:t>dessine les dizaines et les unités </a:t>
            </a:r>
          </a:p>
          <a:p>
            <a:pPr marL="457200" indent="-457200">
              <a:buFontTx/>
              <a:buChar char="-"/>
            </a:pPr>
            <a:r>
              <a:rPr lang="fr-CA" sz="3000" dirty="0" smtClean="0">
                <a:solidFill>
                  <a:schemeClr val="bg1"/>
                </a:solidFill>
              </a:rPr>
              <a:t>l’argent (plusieurs façons)</a:t>
            </a:r>
          </a:p>
          <a:p>
            <a:pPr marL="457200" indent="-457200">
              <a:buFontTx/>
              <a:buChar char="-"/>
            </a:pPr>
            <a:r>
              <a:rPr lang="fr-CA" sz="3000" dirty="0" smtClean="0">
                <a:solidFill>
                  <a:schemeClr val="bg1"/>
                </a:solidFill>
              </a:rPr>
              <a:t>les mots</a:t>
            </a:r>
          </a:p>
          <a:p>
            <a:pPr marL="457200" indent="-457200">
              <a:buFontTx/>
              <a:buChar char="-"/>
            </a:pPr>
            <a:r>
              <a:rPr lang="fr-CA" sz="3000" dirty="0" smtClean="0">
                <a:solidFill>
                  <a:schemeClr val="bg1"/>
                </a:solidFill>
              </a:rPr>
              <a:t>grilles de dix</a:t>
            </a:r>
          </a:p>
          <a:p>
            <a:pPr marL="457200" indent="-457200">
              <a:buFontTx/>
              <a:buChar char="-"/>
            </a:pPr>
            <a:r>
              <a:rPr lang="fr-CA" sz="3000" dirty="0" smtClean="0">
                <a:solidFill>
                  <a:schemeClr val="bg1"/>
                </a:solidFill>
              </a:rPr>
              <a:t>plusieurs équations (soustraction – </a:t>
            </a:r>
            <a:r>
              <a:rPr lang="en-US" sz="3000" dirty="0" smtClean="0">
                <a:solidFill>
                  <a:schemeClr val="bg1"/>
                </a:solidFill>
              </a:rPr>
              <a:t>/</a:t>
            </a:r>
            <a:r>
              <a:rPr lang="fr-CA" sz="3000" dirty="0" smtClean="0">
                <a:solidFill>
                  <a:schemeClr val="bg1"/>
                </a:solidFill>
              </a:rPr>
              <a:t> addition +) </a:t>
            </a:r>
          </a:p>
          <a:p>
            <a:pPr marL="457200" indent="-457200">
              <a:buFontTx/>
              <a:buChar char="-"/>
            </a:pPr>
            <a:r>
              <a:rPr lang="fr-CA" sz="3000" dirty="0" smtClean="0">
                <a:solidFill>
                  <a:schemeClr val="bg1"/>
                </a:solidFill>
              </a:rPr>
              <a:t>marques de dénombrement (   )</a:t>
            </a:r>
          </a:p>
          <a:p>
            <a:pPr marL="457200" indent="-457200">
              <a:buFontTx/>
              <a:buChar char="-"/>
            </a:pPr>
            <a:r>
              <a:rPr lang="fr-CA" sz="3000" dirty="0" smtClean="0">
                <a:solidFill>
                  <a:schemeClr val="bg1"/>
                </a:solidFill>
              </a:rPr>
              <a:t>dessin</a:t>
            </a:r>
            <a:endParaRPr lang="en-US" sz="3000" dirty="0">
              <a:solidFill>
                <a:schemeClr val="bg1"/>
              </a:solidFill>
            </a:endParaRPr>
          </a:p>
        </p:txBody>
      </p:sp>
      <p:pic>
        <p:nvPicPr>
          <p:cNvPr id="4" name="Picture 3" descr="Bestand:Tally marks-Five-bar Gate.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079" y="5183278"/>
            <a:ext cx="361433" cy="318965"/>
          </a:xfrm>
          <a:prstGeom prst="rect">
            <a:avLst/>
          </a:prstGeom>
        </p:spPr>
      </p:pic>
      <p:sp>
        <p:nvSpPr>
          <p:cNvPr id="5" name="Rectangle 4"/>
          <p:cNvSpPr/>
          <p:nvPr/>
        </p:nvSpPr>
        <p:spPr>
          <a:xfrm>
            <a:off x="7505778" y="2756262"/>
            <a:ext cx="52252" cy="4267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tangle 5"/>
          <p:cNvSpPr/>
          <p:nvPr/>
        </p:nvSpPr>
        <p:spPr>
          <a:xfrm>
            <a:off x="7678633" y="3078479"/>
            <a:ext cx="87086" cy="1045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Nickel (Canadian coin)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176" y="3403393"/>
            <a:ext cx="462723" cy="464826"/>
          </a:xfrm>
          <a:prstGeom prst="rect">
            <a:avLst/>
          </a:prstGeom>
        </p:spPr>
      </p:pic>
      <p:pic>
        <p:nvPicPr>
          <p:cNvPr id="8" name="Picture 7" descr="Dime (Canadian coin) - Wikipedi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42341" y="3427962"/>
            <a:ext cx="415689" cy="415689"/>
          </a:xfrm>
          <a:prstGeom prst="rect">
            <a:avLst/>
          </a:prstGeom>
        </p:spPr>
      </p:pic>
      <p:pic>
        <p:nvPicPr>
          <p:cNvPr id="11" name="Picture 10" descr="Quarter (Canadian coin)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1853" y="3349774"/>
            <a:ext cx="572067" cy="572067"/>
          </a:xfrm>
          <a:prstGeom prst="rect">
            <a:avLst/>
          </a:prstGeom>
        </p:spPr>
      </p:pic>
      <p:pic>
        <p:nvPicPr>
          <p:cNvPr id="12" name="Picture 11" descr="Math on a Budget: Cheap 10 Frames for Manipulatives – To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3957118" y="4135214"/>
            <a:ext cx="634574" cy="490056"/>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84188" y="2643367"/>
            <a:ext cx="487363" cy="487363"/>
          </a:xfrm>
          <a:prstGeom prst="rect">
            <a:avLst/>
          </a:prstGeom>
        </p:spPr>
      </p:pic>
    </p:spTree>
    <p:extLst>
      <p:ext uri="{BB962C8B-B14F-4D97-AF65-F5344CB8AC3E}">
        <p14:creationId xmlns:p14="http://schemas.microsoft.com/office/powerpoint/2010/main" val="31752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9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823" y="601859"/>
            <a:ext cx="8825658" cy="948267"/>
          </a:xfrm>
        </p:spPr>
        <p:txBody>
          <a:bodyPr/>
          <a:lstStyle/>
          <a:p>
            <a:r>
              <a:rPr lang="en-US" sz="4200" u="sng" dirty="0" smtClean="0">
                <a:solidFill>
                  <a:schemeClr val="bg1"/>
                </a:solidFill>
              </a:rPr>
              <a:t>Centre 4 – </a:t>
            </a:r>
            <a:r>
              <a:rPr lang="en-US" sz="4200" u="sng" dirty="0" err="1" smtClean="0">
                <a:solidFill>
                  <a:schemeClr val="bg1"/>
                </a:solidFill>
              </a:rPr>
              <a:t>Estime</a:t>
            </a:r>
            <a:r>
              <a:rPr lang="en-US" sz="4200" u="sng" dirty="0" smtClean="0">
                <a:solidFill>
                  <a:schemeClr val="bg1"/>
                </a:solidFill>
              </a:rPr>
              <a:t> et </a:t>
            </a:r>
            <a:r>
              <a:rPr lang="en-US" sz="4200" u="sng" dirty="0" err="1" smtClean="0">
                <a:solidFill>
                  <a:schemeClr val="bg1"/>
                </a:solidFill>
              </a:rPr>
              <a:t>mesure</a:t>
            </a:r>
            <a:r>
              <a:rPr lang="en-US" sz="4200" u="sng" dirty="0" smtClean="0">
                <a:solidFill>
                  <a:schemeClr val="bg1"/>
                </a:solidFill>
              </a:rPr>
              <a:t>!</a:t>
            </a:r>
            <a:endParaRPr lang="en-US" sz="4200" u="sng" dirty="0">
              <a:solidFill>
                <a:schemeClr val="bg1"/>
              </a:solidFill>
            </a:endParaRPr>
          </a:p>
        </p:txBody>
      </p:sp>
      <p:sp>
        <p:nvSpPr>
          <p:cNvPr id="3" name="TextBox 2"/>
          <p:cNvSpPr txBox="1"/>
          <p:nvPr/>
        </p:nvSpPr>
        <p:spPr>
          <a:xfrm>
            <a:off x="992777" y="1682805"/>
            <a:ext cx="9022080" cy="1138773"/>
          </a:xfrm>
          <a:prstGeom prst="rect">
            <a:avLst/>
          </a:prstGeom>
          <a:noFill/>
        </p:spPr>
        <p:txBody>
          <a:bodyPr wrap="square" rtlCol="0">
            <a:spAutoFit/>
          </a:bodyPr>
          <a:lstStyle/>
          <a:p>
            <a:r>
              <a:rPr lang="fr-CA" sz="2500" dirty="0" smtClean="0">
                <a:solidFill>
                  <a:schemeClr val="bg1"/>
                </a:solidFill>
              </a:rPr>
              <a:t>Prends une feuille de papier et divise le en trois partie. Écris les titres suivants:</a:t>
            </a:r>
          </a:p>
          <a:p>
            <a:endParaRPr lang="en-US" dirty="0"/>
          </a:p>
        </p:txBody>
      </p:sp>
      <p:sp>
        <p:nvSpPr>
          <p:cNvPr id="4" name="TextBox 3"/>
          <p:cNvSpPr txBox="1"/>
          <p:nvPr/>
        </p:nvSpPr>
        <p:spPr>
          <a:xfrm>
            <a:off x="1210490" y="2544579"/>
            <a:ext cx="10154195" cy="553998"/>
          </a:xfrm>
          <a:prstGeom prst="rect">
            <a:avLst/>
          </a:prstGeom>
          <a:noFill/>
        </p:spPr>
        <p:txBody>
          <a:bodyPr wrap="square" rtlCol="0">
            <a:spAutoFit/>
          </a:bodyPr>
          <a:lstStyle/>
          <a:p>
            <a:r>
              <a:rPr lang="fr-CA" sz="3000" u="sng" dirty="0">
                <a:solidFill>
                  <a:schemeClr val="bg1"/>
                </a:solidFill>
              </a:rPr>
              <a:t> </a:t>
            </a:r>
            <a:r>
              <a:rPr lang="fr-CA" sz="3000" u="sng" dirty="0" err="1" smtClean="0">
                <a:solidFill>
                  <a:schemeClr val="bg1"/>
                </a:solidFill>
              </a:rPr>
              <a:t>Movement</a:t>
            </a:r>
            <a:r>
              <a:rPr lang="fr-CA" sz="3000" u="sng" dirty="0" smtClean="0">
                <a:solidFill>
                  <a:schemeClr val="bg1"/>
                </a:solidFill>
              </a:rPr>
              <a:t>			   Estimation			     Nombre  actuel</a:t>
            </a:r>
            <a:r>
              <a:rPr lang="fr-CA" sz="3000" dirty="0" smtClean="0">
                <a:solidFill>
                  <a:schemeClr val="bg1"/>
                </a:solidFill>
              </a:rPr>
              <a:t>  </a:t>
            </a:r>
            <a:endParaRPr lang="en-US" sz="3000" dirty="0">
              <a:solidFill>
                <a:schemeClr val="bg1"/>
              </a:solidFill>
            </a:endParaRPr>
          </a:p>
        </p:txBody>
      </p:sp>
      <p:sp>
        <p:nvSpPr>
          <p:cNvPr id="5" name="Rectangle 4"/>
          <p:cNvSpPr/>
          <p:nvPr/>
        </p:nvSpPr>
        <p:spPr>
          <a:xfrm>
            <a:off x="4110446" y="2717074"/>
            <a:ext cx="45719" cy="359664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7563395" y="2717074"/>
            <a:ext cx="45719" cy="359664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2897" y="981256"/>
            <a:ext cx="487363" cy="487363"/>
          </a:xfrm>
          <a:prstGeom prst="rect">
            <a:avLst/>
          </a:prstGeom>
        </p:spPr>
      </p:pic>
    </p:spTree>
    <p:extLst>
      <p:ext uri="{BB962C8B-B14F-4D97-AF65-F5344CB8AC3E}">
        <p14:creationId xmlns:p14="http://schemas.microsoft.com/office/powerpoint/2010/main" val="1260301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823" y="601860"/>
            <a:ext cx="8825658" cy="687010"/>
          </a:xfrm>
        </p:spPr>
        <p:txBody>
          <a:bodyPr/>
          <a:lstStyle/>
          <a:p>
            <a:r>
              <a:rPr lang="en-US" sz="4200" u="sng" dirty="0" smtClean="0"/>
              <a:t>Centre 4 – </a:t>
            </a:r>
            <a:r>
              <a:rPr lang="en-US" sz="4200" u="sng" dirty="0" err="1" smtClean="0"/>
              <a:t>Estime</a:t>
            </a:r>
            <a:r>
              <a:rPr lang="en-US" sz="4200" u="sng" dirty="0" smtClean="0"/>
              <a:t> et </a:t>
            </a:r>
            <a:r>
              <a:rPr lang="en-US" sz="4200" u="sng" dirty="0" err="1" smtClean="0"/>
              <a:t>mesure</a:t>
            </a:r>
            <a:r>
              <a:rPr lang="en-US" sz="4200" u="sng" dirty="0" smtClean="0"/>
              <a:t>!</a:t>
            </a:r>
            <a:endParaRPr lang="en-US" sz="4200" u="sng" dirty="0"/>
          </a:p>
        </p:txBody>
      </p:sp>
      <p:sp>
        <p:nvSpPr>
          <p:cNvPr id="3" name="TextBox 2"/>
          <p:cNvSpPr txBox="1"/>
          <p:nvPr/>
        </p:nvSpPr>
        <p:spPr>
          <a:xfrm>
            <a:off x="919823" y="1465841"/>
            <a:ext cx="10601617" cy="754053"/>
          </a:xfrm>
          <a:prstGeom prst="rect">
            <a:avLst/>
          </a:prstGeom>
          <a:noFill/>
        </p:spPr>
        <p:txBody>
          <a:bodyPr wrap="square" rtlCol="0">
            <a:spAutoFit/>
          </a:bodyPr>
          <a:lstStyle/>
          <a:p>
            <a:r>
              <a:rPr lang="fr-CA" sz="2500" dirty="0" smtClean="0">
                <a:solidFill>
                  <a:schemeClr val="bg1"/>
                </a:solidFill>
              </a:rPr>
              <a:t>Écris des différents types de mouvement sous le titre ‘mouvement.’</a:t>
            </a:r>
          </a:p>
          <a:p>
            <a:endParaRPr lang="en-US" dirty="0"/>
          </a:p>
        </p:txBody>
      </p:sp>
      <p:sp>
        <p:nvSpPr>
          <p:cNvPr id="4" name="TextBox 3"/>
          <p:cNvSpPr txBox="1"/>
          <p:nvPr/>
        </p:nvSpPr>
        <p:spPr>
          <a:xfrm>
            <a:off x="1062445" y="2105237"/>
            <a:ext cx="10563498" cy="553998"/>
          </a:xfrm>
          <a:prstGeom prst="rect">
            <a:avLst/>
          </a:prstGeom>
          <a:noFill/>
        </p:spPr>
        <p:txBody>
          <a:bodyPr wrap="square" rtlCol="0">
            <a:spAutoFit/>
          </a:bodyPr>
          <a:lstStyle/>
          <a:p>
            <a:r>
              <a:rPr lang="fr-CA" sz="3000" u="sng" dirty="0">
                <a:solidFill>
                  <a:schemeClr val="bg1"/>
                </a:solidFill>
              </a:rPr>
              <a:t> </a:t>
            </a:r>
            <a:r>
              <a:rPr lang="fr-CA" sz="3000" u="sng" dirty="0" smtClean="0">
                <a:solidFill>
                  <a:schemeClr val="bg1"/>
                </a:solidFill>
              </a:rPr>
              <a:t>Mouvement			   Estimation			     Nombre  actuel</a:t>
            </a:r>
            <a:r>
              <a:rPr lang="fr-CA" sz="3000" dirty="0" smtClean="0">
                <a:solidFill>
                  <a:schemeClr val="bg1"/>
                </a:solidFill>
              </a:rPr>
              <a:t>  </a:t>
            </a:r>
            <a:endParaRPr lang="en-US" sz="3000" dirty="0">
              <a:solidFill>
                <a:schemeClr val="bg1"/>
              </a:solidFill>
            </a:endParaRPr>
          </a:p>
        </p:txBody>
      </p:sp>
      <p:sp>
        <p:nvSpPr>
          <p:cNvPr id="5" name="Rectangle 4"/>
          <p:cNvSpPr/>
          <p:nvPr/>
        </p:nvSpPr>
        <p:spPr>
          <a:xfrm>
            <a:off x="4105022" y="2219894"/>
            <a:ext cx="51143"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7559041" y="2219894"/>
            <a:ext cx="50074"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1184366" y="2659235"/>
            <a:ext cx="2656114" cy="4016484"/>
          </a:xfrm>
          <a:prstGeom prst="rect">
            <a:avLst/>
          </a:prstGeom>
          <a:noFill/>
        </p:spPr>
        <p:txBody>
          <a:bodyPr wrap="square" rtlCol="0">
            <a:spAutoFit/>
          </a:bodyPr>
          <a:lstStyle/>
          <a:p>
            <a:pPr marL="342900" indent="-342900">
              <a:buFontTx/>
              <a:buChar char="-"/>
            </a:pPr>
            <a:r>
              <a:rPr lang="fr-CA" sz="2400" dirty="0" smtClean="0"/>
              <a:t>pas normal </a:t>
            </a:r>
            <a:r>
              <a:rPr lang="fr-CA" sz="1500" dirty="0" smtClean="0"/>
              <a:t>(normal </a:t>
            </a:r>
            <a:r>
              <a:rPr lang="fr-CA" sz="1500" dirty="0" err="1" smtClean="0"/>
              <a:t>steps</a:t>
            </a:r>
            <a:r>
              <a:rPr lang="fr-CA" sz="1500" dirty="0" smtClean="0"/>
              <a:t>)</a:t>
            </a:r>
          </a:p>
          <a:p>
            <a:pPr marL="342900" indent="-342900">
              <a:buFontTx/>
              <a:buChar char="-"/>
            </a:pPr>
            <a:endParaRPr lang="fr-CA" sz="1500" dirty="0" smtClean="0"/>
          </a:p>
          <a:p>
            <a:pPr marL="342900" indent="-342900">
              <a:buFontTx/>
              <a:buChar char="-"/>
            </a:pPr>
            <a:r>
              <a:rPr lang="fr-CA" sz="2400" dirty="0" smtClean="0"/>
              <a:t>pas de bébé </a:t>
            </a:r>
            <a:r>
              <a:rPr lang="fr-CA" sz="1500" dirty="0" smtClean="0"/>
              <a:t>(baby </a:t>
            </a:r>
            <a:r>
              <a:rPr lang="fr-CA" sz="1500" dirty="0" err="1" smtClean="0"/>
              <a:t>steps</a:t>
            </a:r>
            <a:r>
              <a:rPr lang="fr-CA" sz="1500" dirty="0" smtClean="0"/>
              <a:t> – </a:t>
            </a:r>
            <a:r>
              <a:rPr lang="fr-CA" sz="1500" dirty="0" err="1" smtClean="0"/>
              <a:t>heel</a:t>
            </a:r>
            <a:r>
              <a:rPr lang="fr-CA" sz="1500" dirty="0" smtClean="0"/>
              <a:t> </a:t>
            </a:r>
            <a:r>
              <a:rPr lang="fr-CA" sz="1500" dirty="0" err="1" smtClean="0"/>
              <a:t>touching</a:t>
            </a:r>
            <a:r>
              <a:rPr lang="fr-CA" sz="1500" dirty="0" smtClean="0"/>
              <a:t> </a:t>
            </a:r>
            <a:r>
              <a:rPr lang="fr-CA" sz="1500" dirty="0" err="1" smtClean="0"/>
              <a:t>toe</a:t>
            </a:r>
            <a:r>
              <a:rPr lang="fr-CA" sz="1500" dirty="0" smtClean="0"/>
              <a:t>)</a:t>
            </a:r>
          </a:p>
          <a:p>
            <a:pPr marL="285750" indent="-285750">
              <a:buFontTx/>
              <a:buChar char="-"/>
            </a:pPr>
            <a:endParaRPr lang="fr-CA" sz="1500" dirty="0" smtClean="0"/>
          </a:p>
          <a:p>
            <a:pPr marL="342900" indent="-342900">
              <a:buFontTx/>
              <a:buChar char="-"/>
            </a:pPr>
            <a:r>
              <a:rPr lang="fr-CA" sz="2400" dirty="0" smtClean="0"/>
              <a:t>pas</a:t>
            </a:r>
            <a:r>
              <a:rPr lang="fr-CA" dirty="0" smtClean="0"/>
              <a:t> </a:t>
            </a:r>
            <a:r>
              <a:rPr lang="fr-CA" sz="2400" dirty="0" smtClean="0"/>
              <a:t>de géant </a:t>
            </a:r>
            <a:r>
              <a:rPr lang="fr-CA" sz="1500" dirty="0" smtClean="0"/>
              <a:t>(</a:t>
            </a:r>
            <a:r>
              <a:rPr lang="fr-CA" sz="1500" dirty="0" err="1" smtClean="0"/>
              <a:t>giant</a:t>
            </a:r>
            <a:r>
              <a:rPr lang="fr-CA" sz="1500" dirty="0" smtClean="0"/>
              <a:t> </a:t>
            </a:r>
            <a:r>
              <a:rPr lang="fr-CA" sz="1500" dirty="0" err="1" smtClean="0"/>
              <a:t>steps</a:t>
            </a:r>
            <a:r>
              <a:rPr lang="fr-CA" sz="1500" dirty="0" smtClean="0"/>
              <a:t>)</a:t>
            </a:r>
          </a:p>
          <a:p>
            <a:pPr marL="285750" indent="-285750">
              <a:buFontTx/>
              <a:buChar char="-"/>
            </a:pPr>
            <a:endParaRPr lang="fr-CA" sz="1500" dirty="0" smtClean="0"/>
          </a:p>
          <a:p>
            <a:pPr marL="342900" indent="-342900">
              <a:buFontTx/>
              <a:buChar char="-"/>
            </a:pPr>
            <a:r>
              <a:rPr lang="fr-CA" sz="2400" dirty="0"/>
              <a:t>s</a:t>
            </a:r>
            <a:r>
              <a:rPr lang="fr-CA" sz="2400" dirty="0" smtClean="0"/>
              <a:t>auter sur un     pied </a:t>
            </a:r>
            <a:r>
              <a:rPr lang="fr-CA" sz="1500" dirty="0" smtClean="0"/>
              <a:t>(</a:t>
            </a:r>
            <a:r>
              <a:rPr lang="fr-CA" sz="1500" dirty="0" err="1" smtClean="0"/>
              <a:t>hopping</a:t>
            </a:r>
            <a:r>
              <a:rPr lang="fr-CA" sz="1500" dirty="0" smtClean="0"/>
              <a:t> on one foot)</a:t>
            </a:r>
          </a:p>
          <a:p>
            <a:endParaRPr lang="fr-CA" sz="1500" dirty="0" smtClean="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18428" y="782818"/>
            <a:ext cx="487363" cy="487363"/>
          </a:xfrm>
          <a:prstGeom prst="rect">
            <a:avLst/>
          </a:prstGeom>
        </p:spPr>
      </p:pic>
    </p:spTree>
    <p:extLst>
      <p:ext uri="{BB962C8B-B14F-4D97-AF65-F5344CB8AC3E}">
        <p14:creationId xmlns:p14="http://schemas.microsoft.com/office/powerpoint/2010/main" val="2474282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7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823" y="601860"/>
            <a:ext cx="8825658" cy="687010"/>
          </a:xfrm>
        </p:spPr>
        <p:txBody>
          <a:bodyPr/>
          <a:lstStyle/>
          <a:p>
            <a:r>
              <a:rPr lang="en-US" sz="4200" u="sng" dirty="0" smtClean="0"/>
              <a:t>Centre 4 – </a:t>
            </a:r>
            <a:r>
              <a:rPr lang="en-US" sz="4200" u="sng" dirty="0" err="1" smtClean="0"/>
              <a:t>Estime</a:t>
            </a:r>
            <a:r>
              <a:rPr lang="en-US" sz="4200" u="sng" dirty="0" smtClean="0"/>
              <a:t> et </a:t>
            </a:r>
            <a:r>
              <a:rPr lang="en-US" sz="4200" u="sng" dirty="0" err="1" smtClean="0"/>
              <a:t>mesure</a:t>
            </a:r>
            <a:r>
              <a:rPr lang="en-US" sz="4200" u="sng" dirty="0" smtClean="0"/>
              <a:t>!</a:t>
            </a:r>
            <a:endParaRPr lang="en-US" sz="4200" u="sng" dirty="0"/>
          </a:p>
        </p:txBody>
      </p:sp>
      <p:sp>
        <p:nvSpPr>
          <p:cNvPr id="3" name="TextBox 2"/>
          <p:cNvSpPr txBox="1"/>
          <p:nvPr/>
        </p:nvSpPr>
        <p:spPr>
          <a:xfrm>
            <a:off x="809897" y="1370801"/>
            <a:ext cx="10833463" cy="984885"/>
          </a:xfrm>
          <a:prstGeom prst="rect">
            <a:avLst/>
          </a:prstGeom>
          <a:noFill/>
        </p:spPr>
        <p:txBody>
          <a:bodyPr wrap="square" rtlCol="0">
            <a:spAutoFit/>
          </a:bodyPr>
          <a:lstStyle/>
          <a:p>
            <a:r>
              <a:rPr lang="fr-CA" sz="2000" dirty="0" smtClean="0">
                <a:solidFill>
                  <a:schemeClr val="bg1"/>
                </a:solidFill>
              </a:rPr>
              <a:t>Chois une place dehors ou dans ta maison ou tu peux marcher dans une ligne droite. Fais une estimation de combien de pas ça va vous prendre pour marcher cette ligne.</a:t>
            </a:r>
          </a:p>
          <a:p>
            <a:endParaRPr lang="en-US" dirty="0"/>
          </a:p>
        </p:txBody>
      </p:sp>
      <p:grpSp>
        <p:nvGrpSpPr>
          <p:cNvPr id="8" name="Group 7"/>
          <p:cNvGrpSpPr/>
          <p:nvPr/>
        </p:nvGrpSpPr>
        <p:grpSpPr>
          <a:xfrm>
            <a:off x="1071154" y="2129840"/>
            <a:ext cx="10040984" cy="4341822"/>
            <a:chOff x="1062445" y="2105237"/>
            <a:chExt cx="10154195" cy="4570482"/>
          </a:xfrm>
        </p:grpSpPr>
        <p:sp>
          <p:nvSpPr>
            <p:cNvPr id="4" name="TextBox 3"/>
            <p:cNvSpPr txBox="1"/>
            <p:nvPr/>
          </p:nvSpPr>
          <p:spPr>
            <a:xfrm>
              <a:off x="1062445" y="2105237"/>
              <a:ext cx="10154195" cy="553998"/>
            </a:xfrm>
            <a:prstGeom prst="rect">
              <a:avLst/>
            </a:prstGeom>
            <a:noFill/>
          </p:spPr>
          <p:txBody>
            <a:bodyPr wrap="square" rtlCol="0">
              <a:spAutoFit/>
            </a:bodyPr>
            <a:lstStyle/>
            <a:p>
              <a:r>
                <a:rPr lang="fr-CA" sz="3000" u="sng" dirty="0">
                  <a:solidFill>
                    <a:schemeClr val="bg1"/>
                  </a:solidFill>
                </a:rPr>
                <a:t> </a:t>
              </a:r>
              <a:r>
                <a:rPr lang="fr-CA" sz="3000" u="sng" dirty="0" err="1" smtClean="0">
                  <a:solidFill>
                    <a:schemeClr val="bg1"/>
                  </a:solidFill>
                </a:rPr>
                <a:t>Movement</a:t>
              </a:r>
              <a:r>
                <a:rPr lang="fr-CA" sz="3000" u="sng" dirty="0" smtClean="0">
                  <a:solidFill>
                    <a:schemeClr val="bg1"/>
                  </a:solidFill>
                </a:rPr>
                <a:t>			   Estimation			     Nombre  actuel</a:t>
              </a:r>
              <a:r>
                <a:rPr lang="fr-CA" sz="3000" dirty="0" smtClean="0">
                  <a:solidFill>
                    <a:schemeClr val="bg1"/>
                  </a:solidFill>
                </a:rPr>
                <a:t>  </a:t>
              </a:r>
              <a:endParaRPr lang="en-US" sz="3000" dirty="0">
                <a:solidFill>
                  <a:schemeClr val="bg1"/>
                </a:solidFill>
              </a:endParaRPr>
            </a:p>
          </p:txBody>
        </p:sp>
        <p:sp>
          <p:nvSpPr>
            <p:cNvPr id="5" name="Rectangle 4"/>
            <p:cNvSpPr/>
            <p:nvPr/>
          </p:nvSpPr>
          <p:spPr>
            <a:xfrm>
              <a:off x="4105022" y="2219894"/>
              <a:ext cx="51143"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7559041" y="2219894"/>
              <a:ext cx="50074"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1184366" y="2659235"/>
              <a:ext cx="2656114" cy="4016484"/>
            </a:xfrm>
            <a:prstGeom prst="rect">
              <a:avLst/>
            </a:prstGeom>
            <a:noFill/>
          </p:spPr>
          <p:txBody>
            <a:bodyPr wrap="square" rtlCol="0">
              <a:spAutoFit/>
            </a:bodyPr>
            <a:lstStyle/>
            <a:p>
              <a:pPr marL="342900" indent="-342900">
                <a:buFontTx/>
                <a:buChar char="-"/>
              </a:pPr>
              <a:r>
                <a:rPr lang="fr-CA" sz="2400" dirty="0" smtClean="0"/>
                <a:t>pas normal </a:t>
              </a:r>
              <a:r>
                <a:rPr lang="fr-CA" sz="1500" dirty="0" smtClean="0"/>
                <a:t>(normal </a:t>
              </a:r>
              <a:r>
                <a:rPr lang="fr-CA" sz="1500" dirty="0" err="1" smtClean="0"/>
                <a:t>steps</a:t>
              </a:r>
              <a:r>
                <a:rPr lang="fr-CA" sz="1500" dirty="0" smtClean="0"/>
                <a:t>)</a:t>
              </a:r>
            </a:p>
            <a:p>
              <a:pPr marL="342900" indent="-342900">
                <a:buFontTx/>
                <a:buChar char="-"/>
              </a:pPr>
              <a:endParaRPr lang="fr-CA" sz="1500" dirty="0" smtClean="0"/>
            </a:p>
            <a:p>
              <a:pPr marL="342900" indent="-342900">
                <a:buFontTx/>
                <a:buChar char="-"/>
              </a:pPr>
              <a:r>
                <a:rPr lang="fr-CA" sz="2400" dirty="0" smtClean="0"/>
                <a:t>pas de bébé </a:t>
              </a:r>
              <a:r>
                <a:rPr lang="fr-CA" sz="1500" dirty="0" smtClean="0"/>
                <a:t>(baby </a:t>
              </a:r>
              <a:r>
                <a:rPr lang="fr-CA" sz="1500" dirty="0" err="1" smtClean="0"/>
                <a:t>steps</a:t>
              </a:r>
              <a:r>
                <a:rPr lang="fr-CA" sz="1500" dirty="0" smtClean="0"/>
                <a:t> – </a:t>
              </a:r>
              <a:r>
                <a:rPr lang="fr-CA" sz="1500" dirty="0" err="1" smtClean="0"/>
                <a:t>heel</a:t>
              </a:r>
              <a:r>
                <a:rPr lang="fr-CA" sz="1500" dirty="0" smtClean="0"/>
                <a:t> </a:t>
              </a:r>
              <a:r>
                <a:rPr lang="fr-CA" sz="1500" dirty="0" err="1" smtClean="0"/>
                <a:t>touching</a:t>
              </a:r>
              <a:r>
                <a:rPr lang="fr-CA" sz="1500" dirty="0" smtClean="0"/>
                <a:t> </a:t>
              </a:r>
              <a:r>
                <a:rPr lang="fr-CA" sz="1500" dirty="0" err="1" smtClean="0"/>
                <a:t>toe</a:t>
              </a:r>
              <a:r>
                <a:rPr lang="fr-CA" sz="1500" dirty="0" smtClean="0"/>
                <a:t>)</a:t>
              </a:r>
            </a:p>
            <a:p>
              <a:pPr marL="285750" indent="-285750">
                <a:buFontTx/>
                <a:buChar char="-"/>
              </a:pPr>
              <a:endParaRPr lang="fr-CA" sz="1500" dirty="0" smtClean="0"/>
            </a:p>
            <a:p>
              <a:pPr marL="342900" indent="-342900">
                <a:buFontTx/>
                <a:buChar char="-"/>
              </a:pPr>
              <a:r>
                <a:rPr lang="fr-CA" sz="2400" dirty="0" smtClean="0"/>
                <a:t>pas</a:t>
              </a:r>
              <a:r>
                <a:rPr lang="fr-CA" dirty="0" smtClean="0"/>
                <a:t> </a:t>
              </a:r>
              <a:r>
                <a:rPr lang="fr-CA" sz="2400" dirty="0" smtClean="0"/>
                <a:t>de géant </a:t>
              </a:r>
              <a:r>
                <a:rPr lang="fr-CA" sz="1500" dirty="0" smtClean="0"/>
                <a:t>(</a:t>
              </a:r>
              <a:r>
                <a:rPr lang="fr-CA" sz="1500" dirty="0" err="1" smtClean="0"/>
                <a:t>giant</a:t>
              </a:r>
              <a:r>
                <a:rPr lang="fr-CA" sz="1500" dirty="0" smtClean="0"/>
                <a:t> </a:t>
              </a:r>
              <a:r>
                <a:rPr lang="fr-CA" sz="1500" dirty="0" err="1" smtClean="0"/>
                <a:t>steps</a:t>
              </a:r>
              <a:r>
                <a:rPr lang="fr-CA" sz="1500" dirty="0" smtClean="0"/>
                <a:t>)</a:t>
              </a:r>
            </a:p>
            <a:p>
              <a:pPr marL="285750" indent="-285750">
                <a:buFontTx/>
                <a:buChar char="-"/>
              </a:pPr>
              <a:endParaRPr lang="fr-CA" sz="1500" dirty="0" smtClean="0"/>
            </a:p>
            <a:p>
              <a:pPr marL="342900" indent="-342900">
                <a:buFontTx/>
                <a:buChar char="-"/>
              </a:pPr>
              <a:r>
                <a:rPr lang="fr-CA" sz="2400" dirty="0"/>
                <a:t>s</a:t>
              </a:r>
              <a:r>
                <a:rPr lang="fr-CA" sz="2400" dirty="0" smtClean="0"/>
                <a:t>auter sur un     pied </a:t>
              </a:r>
              <a:r>
                <a:rPr lang="fr-CA" sz="1500" dirty="0" smtClean="0"/>
                <a:t>(</a:t>
              </a:r>
              <a:r>
                <a:rPr lang="fr-CA" sz="1500" dirty="0" err="1" smtClean="0"/>
                <a:t>hopping</a:t>
              </a:r>
              <a:r>
                <a:rPr lang="fr-CA" sz="1500" dirty="0" smtClean="0"/>
                <a:t> on one foot)</a:t>
              </a:r>
            </a:p>
            <a:p>
              <a:endParaRPr lang="fr-CA" sz="1500" dirty="0" smtClean="0"/>
            </a:p>
          </p:txBody>
        </p:sp>
      </p:grpSp>
      <p:sp>
        <p:nvSpPr>
          <p:cNvPr id="9" name="TextBox 8"/>
          <p:cNvSpPr txBox="1"/>
          <p:nvPr/>
        </p:nvSpPr>
        <p:spPr>
          <a:xfrm>
            <a:off x="5332652" y="2642642"/>
            <a:ext cx="809897" cy="553998"/>
          </a:xfrm>
          <a:prstGeom prst="rect">
            <a:avLst/>
          </a:prstGeom>
          <a:noFill/>
        </p:spPr>
        <p:txBody>
          <a:bodyPr wrap="square" rtlCol="0">
            <a:spAutoFit/>
          </a:bodyPr>
          <a:lstStyle/>
          <a:p>
            <a:r>
              <a:rPr lang="fr-CA" sz="3000" dirty="0" smtClean="0"/>
              <a:t>18</a:t>
            </a:r>
            <a:endParaRPr lang="en-US" sz="3000"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176" y="791437"/>
            <a:ext cx="487363" cy="487363"/>
          </a:xfrm>
          <a:prstGeom prst="rect">
            <a:avLst/>
          </a:prstGeom>
        </p:spPr>
      </p:pic>
    </p:spTree>
    <p:extLst>
      <p:ext uri="{BB962C8B-B14F-4D97-AF65-F5344CB8AC3E}">
        <p14:creationId xmlns:p14="http://schemas.microsoft.com/office/powerpoint/2010/main" val="2211326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6246" y="1235080"/>
            <a:ext cx="8825658" cy="1336674"/>
          </a:xfrm>
        </p:spPr>
        <p:txBody>
          <a:bodyPr/>
          <a:lstStyle/>
          <a:p>
            <a:r>
              <a:rPr lang="en-US" sz="4000" u="sng" dirty="0" err="1" smtClean="0"/>
              <a:t>Maintenant</a:t>
            </a:r>
            <a:r>
              <a:rPr lang="en-US" sz="4000" u="sng" dirty="0" smtClean="0"/>
              <a:t>, on </a:t>
            </a:r>
            <a:r>
              <a:rPr lang="en-US" sz="4000" u="sng" dirty="0" err="1" smtClean="0"/>
              <a:t>doit</a:t>
            </a:r>
            <a:r>
              <a:rPr lang="en-US" sz="4000" u="sng" dirty="0" smtClean="0"/>
              <a:t> commencer a </a:t>
            </a:r>
            <a:r>
              <a:rPr lang="en-US" sz="4000" u="sng" dirty="0" err="1" smtClean="0"/>
              <a:t>additionner</a:t>
            </a:r>
            <a:r>
              <a:rPr lang="en-US" sz="4000" u="sng" dirty="0" smtClean="0"/>
              <a:t> </a:t>
            </a:r>
            <a:r>
              <a:rPr lang="en-US" sz="4000" u="sng" dirty="0" err="1" smtClean="0"/>
              <a:t>notre</a:t>
            </a:r>
            <a:r>
              <a:rPr lang="en-US" sz="4000" u="sng" dirty="0" smtClean="0"/>
              <a:t> 34. </a:t>
            </a:r>
            <a:r>
              <a:rPr lang="en-US" sz="4000" u="sng" dirty="0" err="1"/>
              <a:t>F</a:t>
            </a:r>
            <a:r>
              <a:rPr lang="en-US" sz="4000" u="sng" dirty="0" err="1" smtClean="0"/>
              <a:t>ais</a:t>
            </a:r>
            <a:r>
              <a:rPr lang="en-US" sz="4000" u="sng" dirty="0" smtClean="0"/>
              <a:t> un petit </a:t>
            </a:r>
            <a:r>
              <a:rPr lang="en-US" sz="4000" u="sng" dirty="0" err="1" smtClean="0"/>
              <a:t>saut</a:t>
            </a:r>
            <a:r>
              <a:rPr lang="en-US" sz="4000" u="sng" dirty="0" smtClean="0"/>
              <a:t> sur la </a:t>
            </a:r>
            <a:r>
              <a:rPr lang="en-US" sz="4000" u="sng" dirty="0" err="1" smtClean="0"/>
              <a:t>ligne</a:t>
            </a:r>
            <a:r>
              <a:rPr lang="en-US" sz="4000" u="sng" dirty="0" smtClean="0"/>
              <a:t>. </a:t>
            </a:r>
            <a:endParaRPr lang="en-US" sz="4000" u="sng" dirty="0"/>
          </a:p>
        </p:txBody>
      </p:sp>
      <p:grpSp>
        <p:nvGrpSpPr>
          <p:cNvPr id="3" name="Group 2"/>
          <p:cNvGrpSpPr/>
          <p:nvPr/>
        </p:nvGrpSpPr>
        <p:grpSpPr>
          <a:xfrm>
            <a:off x="1601185" y="2780760"/>
            <a:ext cx="8656320" cy="3329557"/>
            <a:chOff x="1554480" y="2597242"/>
            <a:chExt cx="8656320" cy="3329557"/>
          </a:xfrm>
        </p:grpSpPr>
        <p:sp>
          <p:nvSpPr>
            <p:cNvPr id="4" name="Rectangle 3"/>
            <p:cNvSpPr/>
            <p:nvPr/>
          </p:nvSpPr>
          <p:spPr>
            <a:xfrm>
              <a:off x="1554480" y="4876800"/>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4074519" y="2597242"/>
              <a:ext cx="5974080" cy="784830"/>
            </a:xfrm>
            <a:prstGeom prst="rect">
              <a:avLst/>
            </a:prstGeom>
            <a:noFill/>
          </p:spPr>
          <p:txBody>
            <a:bodyPr wrap="square" rtlCol="0">
              <a:spAutoFit/>
            </a:bodyPr>
            <a:lstStyle/>
            <a:p>
              <a:r>
                <a:rPr lang="fr-CA" sz="4500" dirty="0" smtClean="0">
                  <a:solidFill>
                    <a:srgbClr val="FFFF00"/>
                  </a:solidFill>
                </a:rPr>
                <a:t>51  +  34 =</a:t>
              </a:r>
              <a:endParaRPr lang="en-US" sz="4500" dirty="0">
                <a:solidFill>
                  <a:srgbClr val="FFFF00"/>
                </a:solidFill>
              </a:endParaRPr>
            </a:p>
          </p:txBody>
        </p:sp>
        <p:sp>
          <p:nvSpPr>
            <p:cNvPr id="6" name="Rectangle 5"/>
            <p:cNvSpPr/>
            <p:nvPr/>
          </p:nvSpPr>
          <p:spPr>
            <a:xfrm>
              <a:off x="238506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019300" y="5265420"/>
              <a:ext cx="914400" cy="630942"/>
            </a:xfrm>
            <a:prstGeom prst="rect">
              <a:avLst/>
            </a:prstGeom>
            <a:noFill/>
          </p:spPr>
          <p:txBody>
            <a:bodyPr wrap="square" rtlCol="0">
              <a:spAutoFit/>
            </a:bodyPr>
            <a:lstStyle/>
            <a:p>
              <a:r>
                <a:rPr lang="fr-CA" sz="3500" dirty="0" smtClean="0">
                  <a:solidFill>
                    <a:srgbClr val="FFFF00"/>
                  </a:solidFill>
                </a:rPr>
                <a:t>51</a:t>
              </a:r>
              <a:endParaRPr lang="en-US" sz="3500" dirty="0">
                <a:solidFill>
                  <a:srgbClr val="FFFF00"/>
                </a:solidFill>
              </a:endParaRPr>
            </a:p>
          </p:txBody>
        </p:sp>
        <p:sp>
          <p:nvSpPr>
            <p:cNvPr id="9" name="Rectangle 8"/>
            <p:cNvSpPr/>
            <p:nvPr/>
          </p:nvSpPr>
          <p:spPr>
            <a:xfrm>
              <a:off x="363474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30987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4" name="TextBox 13"/>
            <p:cNvSpPr txBox="1"/>
            <p:nvPr/>
          </p:nvSpPr>
          <p:spPr>
            <a:xfrm>
              <a:off x="2677884" y="3798246"/>
              <a:ext cx="731520" cy="400110"/>
            </a:xfrm>
            <a:prstGeom prst="rect">
              <a:avLst/>
            </a:prstGeom>
            <a:noFill/>
          </p:spPr>
          <p:txBody>
            <a:bodyPr wrap="square" rtlCol="0">
              <a:spAutoFit/>
            </a:bodyPr>
            <a:lstStyle/>
            <a:p>
              <a:r>
                <a:rPr lang="fr-CA" sz="2000" dirty="0" smtClean="0">
                  <a:solidFill>
                    <a:srgbClr val="FFFF00"/>
                  </a:solidFill>
                </a:rPr>
                <a:t>+ 10</a:t>
              </a:r>
              <a:endParaRPr lang="en-US" sz="2000" dirty="0">
                <a:solidFill>
                  <a:srgbClr val="FFFF00"/>
                </a:solidFill>
              </a:endParaRPr>
            </a:p>
          </p:txBody>
        </p:sp>
        <p:sp>
          <p:nvSpPr>
            <p:cNvPr id="15" name="Rectangle 14"/>
            <p:cNvSpPr/>
            <p:nvPr/>
          </p:nvSpPr>
          <p:spPr>
            <a:xfrm>
              <a:off x="3928504" y="3825194"/>
              <a:ext cx="184731" cy="369332"/>
            </a:xfrm>
            <a:prstGeom prst="rect">
              <a:avLst/>
            </a:prstGeom>
          </p:spPr>
          <p:txBody>
            <a:bodyPr wrap="none">
              <a:spAutoFit/>
            </a:bodyPr>
            <a:lstStyle/>
            <a:p>
              <a:endParaRPr lang="en-US" dirty="0">
                <a:solidFill>
                  <a:srgbClr val="FFFF00"/>
                </a:solidFill>
              </a:endParaRPr>
            </a:p>
          </p:txBody>
        </p:sp>
        <p:sp>
          <p:nvSpPr>
            <p:cNvPr id="16" name="Rectangle 15"/>
            <p:cNvSpPr/>
            <p:nvPr/>
          </p:nvSpPr>
          <p:spPr>
            <a:xfrm>
              <a:off x="6284196" y="3927935"/>
              <a:ext cx="184731" cy="369332"/>
            </a:xfrm>
            <a:prstGeom prst="rect">
              <a:avLst/>
            </a:prstGeom>
          </p:spPr>
          <p:txBody>
            <a:bodyPr wrap="none">
              <a:spAutoFit/>
            </a:bodyPr>
            <a:lstStyle/>
            <a:p>
              <a:endParaRPr lang="en-US" dirty="0">
                <a:solidFill>
                  <a:srgbClr val="FFFF00"/>
                </a:solidFill>
              </a:endParaRPr>
            </a:p>
          </p:txBody>
        </p:sp>
        <p:sp>
          <p:nvSpPr>
            <p:cNvPr id="17" name="Rectangle 16"/>
            <p:cNvSpPr/>
            <p:nvPr/>
          </p:nvSpPr>
          <p:spPr>
            <a:xfrm>
              <a:off x="5860843" y="5295857"/>
              <a:ext cx="184731" cy="630942"/>
            </a:xfrm>
            <a:prstGeom prst="rect">
              <a:avLst/>
            </a:prstGeom>
          </p:spPr>
          <p:txBody>
            <a:bodyPr wrap="none">
              <a:spAutoFit/>
            </a:bodyPr>
            <a:lstStyle/>
            <a:p>
              <a:endParaRPr lang="en-US" sz="3500" dirty="0">
                <a:solidFill>
                  <a:srgbClr val="FFFF00"/>
                </a:solidFill>
              </a:endParaRPr>
            </a:p>
          </p:txBody>
        </p:sp>
        <p:sp>
          <p:nvSpPr>
            <p:cNvPr id="18" name="Rectangle 17"/>
            <p:cNvSpPr/>
            <p:nvPr/>
          </p:nvSpPr>
          <p:spPr>
            <a:xfrm>
              <a:off x="4556800" y="5271506"/>
              <a:ext cx="184731" cy="630942"/>
            </a:xfrm>
            <a:prstGeom prst="rect">
              <a:avLst/>
            </a:prstGeom>
          </p:spPr>
          <p:txBody>
            <a:bodyPr wrap="none">
              <a:spAutoFit/>
            </a:bodyPr>
            <a:lstStyle/>
            <a:p>
              <a:endParaRPr lang="en-US" sz="3500" dirty="0">
                <a:solidFill>
                  <a:srgbClr val="FFFF00"/>
                </a:solidFill>
              </a:endParaRPr>
            </a:p>
          </p:txBody>
        </p:sp>
        <p:sp>
          <p:nvSpPr>
            <p:cNvPr id="19" name="Rectangle 18"/>
            <p:cNvSpPr/>
            <p:nvPr/>
          </p:nvSpPr>
          <p:spPr>
            <a:xfrm>
              <a:off x="3339661" y="5279205"/>
              <a:ext cx="681597" cy="630942"/>
            </a:xfrm>
            <a:prstGeom prst="rect">
              <a:avLst/>
            </a:prstGeom>
          </p:spPr>
          <p:txBody>
            <a:bodyPr wrap="none">
              <a:spAutoFit/>
            </a:bodyPr>
            <a:lstStyle/>
            <a:p>
              <a:r>
                <a:rPr lang="fr-CA" sz="3500" dirty="0" smtClean="0">
                  <a:solidFill>
                    <a:srgbClr val="FFFF00"/>
                  </a:solidFill>
                </a:rPr>
                <a:t>61</a:t>
              </a:r>
              <a:endParaRPr lang="en-US" sz="3500" dirty="0">
                <a:solidFill>
                  <a:srgbClr val="FFFF00"/>
                </a:solidFill>
              </a:endParaRPr>
            </a:p>
          </p:txBody>
        </p:sp>
      </p:grpSp>
      <p:sp>
        <p:nvSpPr>
          <p:cNvPr id="21" name="Rectangle 20"/>
          <p:cNvSpPr/>
          <p:nvPr/>
        </p:nvSpPr>
        <p:spPr>
          <a:xfrm>
            <a:off x="5284617" y="3867201"/>
            <a:ext cx="184731" cy="369332"/>
          </a:xfrm>
          <a:prstGeom prst="rect">
            <a:avLst/>
          </a:prstGeom>
        </p:spPr>
        <p:txBody>
          <a:bodyPr wrap="none">
            <a:spAutoFit/>
          </a:bodyPr>
          <a:lstStyle/>
          <a:p>
            <a:endParaRPr lang="en-US" dirty="0">
              <a:solidFill>
                <a:srgbClr val="FFFF00"/>
              </a:solidFill>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7505" y="1974033"/>
            <a:ext cx="487363" cy="487363"/>
          </a:xfrm>
          <a:prstGeom prst="rect">
            <a:avLst/>
          </a:prstGeom>
        </p:spPr>
      </p:pic>
    </p:spTree>
    <p:extLst>
      <p:ext uri="{BB962C8B-B14F-4D97-AF65-F5344CB8AC3E}">
        <p14:creationId xmlns:p14="http://schemas.microsoft.com/office/powerpoint/2010/main" val="3008637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823" y="601860"/>
            <a:ext cx="8825658" cy="687010"/>
          </a:xfrm>
        </p:spPr>
        <p:txBody>
          <a:bodyPr/>
          <a:lstStyle/>
          <a:p>
            <a:r>
              <a:rPr lang="en-US" sz="4200" u="sng" dirty="0" smtClean="0"/>
              <a:t>Centre 4 – </a:t>
            </a:r>
            <a:r>
              <a:rPr lang="en-US" sz="4200" u="sng" dirty="0" err="1" smtClean="0"/>
              <a:t>Estime</a:t>
            </a:r>
            <a:r>
              <a:rPr lang="en-US" sz="4200" u="sng" dirty="0" smtClean="0"/>
              <a:t> et </a:t>
            </a:r>
            <a:r>
              <a:rPr lang="en-US" sz="4200" u="sng" dirty="0" err="1" smtClean="0"/>
              <a:t>mesure</a:t>
            </a:r>
            <a:r>
              <a:rPr lang="en-US" sz="4200" u="sng" dirty="0" smtClean="0"/>
              <a:t>!</a:t>
            </a:r>
            <a:endParaRPr lang="en-US" sz="4200" u="sng" dirty="0"/>
          </a:p>
        </p:txBody>
      </p:sp>
      <p:sp>
        <p:nvSpPr>
          <p:cNvPr id="3" name="TextBox 2"/>
          <p:cNvSpPr txBox="1"/>
          <p:nvPr/>
        </p:nvSpPr>
        <p:spPr>
          <a:xfrm>
            <a:off x="809897" y="1370801"/>
            <a:ext cx="10833463" cy="984885"/>
          </a:xfrm>
          <a:prstGeom prst="rect">
            <a:avLst/>
          </a:prstGeom>
          <a:noFill/>
        </p:spPr>
        <p:txBody>
          <a:bodyPr wrap="square" rtlCol="0">
            <a:spAutoFit/>
          </a:bodyPr>
          <a:lstStyle/>
          <a:p>
            <a:r>
              <a:rPr lang="fr-CA" sz="2000" dirty="0" smtClean="0">
                <a:solidFill>
                  <a:schemeClr val="bg1"/>
                </a:solidFill>
              </a:rPr>
              <a:t>J’ai choisi mon allée (</a:t>
            </a:r>
            <a:r>
              <a:rPr lang="fr-CA" sz="2000" dirty="0" err="1" smtClean="0">
                <a:solidFill>
                  <a:schemeClr val="bg1"/>
                </a:solidFill>
              </a:rPr>
              <a:t>driveway</a:t>
            </a:r>
            <a:r>
              <a:rPr lang="fr-CA" sz="2000" dirty="0" smtClean="0">
                <a:solidFill>
                  <a:schemeClr val="bg1"/>
                </a:solidFill>
              </a:rPr>
              <a:t>). Maintenant je vais aller dehors pour voir combien de pas normal ça prend pour marcher la </a:t>
            </a:r>
            <a:r>
              <a:rPr lang="fr-CA" sz="2000" dirty="0" err="1" smtClean="0">
                <a:solidFill>
                  <a:schemeClr val="bg1"/>
                </a:solidFill>
              </a:rPr>
              <a:t>longeur</a:t>
            </a:r>
            <a:r>
              <a:rPr lang="fr-CA" sz="2000" dirty="0" smtClean="0">
                <a:solidFill>
                  <a:schemeClr val="bg1"/>
                </a:solidFill>
              </a:rPr>
              <a:t> de mon allée.</a:t>
            </a:r>
          </a:p>
          <a:p>
            <a:endParaRPr lang="en-US" dirty="0"/>
          </a:p>
        </p:txBody>
      </p:sp>
      <p:grpSp>
        <p:nvGrpSpPr>
          <p:cNvPr id="8" name="Group 7"/>
          <p:cNvGrpSpPr/>
          <p:nvPr/>
        </p:nvGrpSpPr>
        <p:grpSpPr>
          <a:xfrm>
            <a:off x="1071154" y="2129840"/>
            <a:ext cx="10040984" cy="4341822"/>
            <a:chOff x="1062445" y="2105237"/>
            <a:chExt cx="10154195" cy="4570482"/>
          </a:xfrm>
        </p:grpSpPr>
        <p:sp>
          <p:nvSpPr>
            <p:cNvPr id="4" name="TextBox 3"/>
            <p:cNvSpPr txBox="1"/>
            <p:nvPr/>
          </p:nvSpPr>
          <p:spPr>
            <a:xfrm>
              <a:off x="1062445" y="2105237"/>
              <a:ext cx="10154195" cy="553998"/>
            </a:xfrm>
            <a:prstGeom prst="rect">
              <a:avLst/>
            </a:prstGeom>
            <a:noFill/>
          </p:spPr>
          <p:txBody>
            <a:bodyPr wrap="square" rtlCol="0">
              <a:spAutoFit/>
            </a:bodyPr>
            <a:lstStyle/>
            <a:p>
              <a:r>
                <a:rPr lang="fr-CA" sz="3000" u="sng" dirty="0">
                  <a:solidFill>
                    <a:schemeClr val="bg1"/>
                  </a:solidFill>
                </a:rPr>
                <a:t> </a:t>
              </a:r>
              <a:r>
                <a:rPr lang="fr-CA" sz="3000" u="sng" dirty="0" err="1" smtClean="0">
                  <a:solidFill>
                    <a:schemeClr val="bg1"/>
                  </a:solidFill>
                </a:rPr>
                <a:t>Movement</a:t>
              </a:r>
              <a:r>
                <a:rPr lang="fr-CA" sz="3000" u="sng" dirty="0" smtClean="0">
                  <a:solidFill>
                    <a:schemeClr val="bg1"/>
                  </a:solidFill>
                </a:rPr>
                <a:t>			   Estimation			     Nombre  actuel</a:t>
              </a:r>
              <a:r>
                <a:rPr lang="fr-CA" sz="3000" dirty="0" smtClean="0">
                  <a:solidFill>
                    <a:schemeClr val="bg1"/>
                  </a:solidFill>
                </a:rPr>
                <a:t>  </a:t>
              </a:r>
              <a:endParaRPr lang="en-US" sz="3000" dirty="0">
                <a:solidFill>
                  <a:schemeClr val="bg1"/>
                </a:solidFill>
              </a:endParaRPr>
            </a:p>
          </p:txBody>
        </p:sp>
        <p:sp>
          <p:nvSpPr>
            <p:cNvPr id="5" name="Rectangle 4"/>
            <p:cNvSpPr/>
            <p:nvPr/>
          </p:nvSpPr>
          <p:spPr>
            <a:xfrm>
              <a:off x="4105022" y="2219894"/>
              <a:ext cx="51143"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7559041" y="2219894"/>
              <a:ext cx="50074" cy="409382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1184366" y="2659235"/>
              <a:ext cx="2656114" cy="4016484"/>
            </a:xfrm>
            <a:prstGeom prst="rect">
              <a:avLst/>
            </a:prstGeom>
            <a:noFill/>
          </p:spPr>
          <p:txBody>
            <a:bodyPr wrap="square" rtlCol="0">
              <a:spAutoFit/>
            </a:bodyPr>
            <a:lstStyle/>
            <a:p>
              <a:pPr marL="342900" indent="-342900">
                <a:buFontTx/>
                <a:buChar char="-"/>
              </a:pPr>
              <a:r>
                <a:rPr lang="fr-CA" sz="2400" dirty="0" smtClean="0"/>
                <a:t>pas normal </a:t>
              </a:r>
              <a:r>
                <a:rPr lang="fr-CA" sz="1500" dirty="0" smtClean="0"/>
                <a:t>(normal </a:t>
              </a:r>
              <a:r>
                <a:rPr lang="fr-CA" sz="1500" dirty="0" err="1" smtClean="0"/>
                <a:t>steps</a:t>
              </a:r>
              <a:r>
                <a:rPr lang="fr-CA" sz="1500" dirty="0" smtClean="0"/>
                <a:t>)</a:t>
              </a:r>
            </a:p>
            <a:p>
              <a:pPr marL="342900" indent="-342900">
                <a:buFontTx/>
                <a:buChar char="-"/>
              </a:pPr>
              <a:endParaRPr lang="fr-CA" sz="1500" dirty="0" smtClean="0"/>
            </a:p>
            <a:p>
              <a:pPr marL="342900" indent="-342900">
                <a:buFontTx/>
                <a:buChar char="-"/>
              </a:pPr>
              <a:r>
                <a:rPr lang="fr-CA" sz="2400" dirty="0" smtClean="0"/>
                <a:t>pas de bébé </a:t>
              </a:r>
              <a:r>
                <a:rPr lang="fr-CA" sz="1500" dirty="0" smtClean="0"/>
                <a:t>(baby </a:t>
              </a:r>
              <a:r>
                <a:rPr lang="fr-CA" sz="1500" dirty="0" err="1" smtClean="0"/>
                <a:t>steps</a:t>
              </a:r>
              <a:r>
                <a:rPr lang="fr-CA" sz="1500" dirty="0" smtClean="0"/>
                <a:t> – </a:t>
              </a:r>
              <a:r>
                <a:rPr lang="fr-CA" sz="1500" dirty="0" err="1" smtClean="0"/>
                <a:t>heel</a:t>
              </a:r>
              <a:r>
                <a:rPr lang="fr-CA" sz="1500" dirty="0" smtClean="0"/>
                <a:t> </a:t>
              </a:r>
              <a:r>
                <a:rPr lang="fr-CA" sz="1500" dirty="0" err="1" smtClean="0"/>
                <a:t>touching</a:t>
              </a:r>
              <a:r>
                <a:rPr lang="fr-CA" sz="1500" dirty="0" smtClean="0"/>
                <a:t> </a:t>
              </a:r>
              <a:r>
                <a:rPr lang="fr-CA" sz="1500" dirty="0" err="1" smtClean="0"/>
                <a:t>toe</a:t>
              </a:r>
              <a:r>
                <a:rPr lang="fr-CA" sz="1500" dirty="0" smtClean="0"/>
                <a:t>)</a:t>
              </a:r>
            </a:p>
            <a:p>
              <a:pPr marL="285750" indent="-285750">
                <a:buFontTx/>
                <a:buChar char="-"/>
              </a:pPr>
              <a:endParaRPr lang="fr-CA" sz="1500" dirty="0" smtClean="0"/>
            </a:p>
            <a:p>
              <a:pPr marL="342900" indent="-342900">
                <a:buFontTx/>
                <a:buChar char="-"/>
              </a:pPr>
              <a:r>
                <a:rPr lang="fr-CA" sz="2400" dirty="0" smtClean="0"/>
                <a:t>pas</a:t>
              </a:r>
              <a:r>
                <a:rPr lang="fr-CA" dirty="0" smtClean="0"/>
                <a:t> </a:t>
              </a:r>
              <a:r>
                <a:rPr lang="fr-CA" sz="2400" dirty="0" smtClean="0"/>
                <a:t>de géant </a:t>
              </a:r>
              <a:r>
                <a:rPr lang="fr-CA" sz="1500" dirty="0" smtClean="0"/>
                <a:t>(</a:t>
              </a:r>
              <a:r>
                <a:rPr lang="fr-CA" sz="1500" dirty="0" err="1" smtClean="0"/>
                <a:t>giant</a:t>
              </a:r>
              <a:r>
                <a:rPr lang="fr-CA" sz="1500" dirty="0" smtClean="0"/>
                <a:t> </a:t>
              </a:r>
              <a:r>
                <a:rPr lang="fr-CA" sz="1500" dirty="0" err="1" smtClean="0"/>
                <a:t>steps</a:t>
              </a:r>
              <a:r>
                <a:rPr lang="fr-CA" sz="1500" dirty="0" smtClean="0"/>
                <a:t>)</a:t>
              </a:r>
            </a:p>
            <a:p>
              <a:pPr marL="285750" indent="-285750">
                <a:buFontTx/>
                <a:buChar char="-"/>
              </a:pPr>
              <a:endParaRPr lang="fr-CA" sz="1500" dirty="0" smtClean="0"/>
            </a:p>
            <a:p>
              <a:pPr marL="342900" indent="-342900">
                <a:buFontTx/>
                <a:buChar char="-"/>
              </a:pPr>
              <a:r>
                <a:rPr lang="fr-CA" sz="2400" dirty="0"/>
                <a:t>s</a:t>
              </a:r>
              <a:r>
                <a:rPr lang="fr-CA" sz="2400" dirty="0" smtClean="0"/>
                <a:t>auter sur un     pied </a:t>
              </a:r>
              <a:r>
                <a:rPr lang="fr-CA" sz="1500" dirty="0" smtClean="0"/>
                <a:t>(</a:t>
              </a:r>
              <a:r>
                <a:rPr lang="fr-CA" sz="1500" dirty="0" err="1" smtClean="0"/>
                <a:t>hopping</a:t>
              </a:r>
              <a:r>
                <a:rPr lang="fr-CA" sz="1500" dirty="0" smtClean="0"/>
                <a:t> on one foot)</a:t>
              </a:r>
            </a:p>
            <a:p>
              <a:endParaRPr lang="fr-CA" sz="1500" dirty="0" smtClean="0"/>
            </a:p>
          </p:txBody>
        </p:sp>
      </p:grpSp>
      <p:sp>
        <p:nvSpPr>
          <p:cNvPr id="9" name="TextBox 8"/>
          <p:cNvSpPr txBox="1"/>
          <p:nvPr/>
        </p:nvSpPr>
        <p:spPr>
          <a:xfrm>
            <a:off x="5332652" y="2642642"/>
            <a:ext cx="809897" cy="553998"/>
          </a:xfrm>
          <a:prstGeom prst="rect">
            <a:avLst/>
          </a:prstGeom>
          <a:noFill/>
        </p:spPr>
        <p:txBody>
          <a:bodyPr wrap="square" rtlCol="0">
            <a:spAutoFit/>
          </a:bodyPr>
          <a:lstStyle/>
          <a:p>
            <a:r>
              <a:rPr lang="fr-CA" sz="3000" dirty="0" smtClean="0"/>
              <a:t>18</a:t>
            </a:r>
            <a:endParaRPr lang="en-US" sz="3000" dirty="0"/>
          </a:p>
        </p:txBody>
      </p:sp>
      <p:sp>
        <p:nvSpPr>
          <p:cNvPr id="10" name="Rectangle 9"/>
          <p:cNvSpPr/>
          <p:nvPr/>
        </p:nvSpPr>
        <p:spPr>
          <a:xfrm>
            <a:off x="9134416" y="2656122"/>
            <a:ext cx="611065" cy="553998"/>
          </a:xfrm>
          <a:prstGeom prst="rect">
            <a:avLst/>
          </a:prstGeom>
        </p:spPr>
        <p:txBody>
          <a:bodyPr wrap="none">
            <a:spAutoFit/>
          </a:bodyPr>
          <a:lstStyle/>
          <a:p>
            <a:r>
              <a:rPr lang="fr-CA" sz="3000" dirty="0" smtClean="0"/>
              <a:t>23</a:t>
            </a:r>
            <a:endParaRPr lang="en-US" sz="3000"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83961" y="701304"/>
            <a:ext cx="487363" cy="487363"/>
          </a:xfrm>
          <a:prstGeom prst="rect">
            <a:avLst/>
          </a:prstGeom>
        </p:spPr>
      </p:pic>
    </p:spTree>
    <p:extLst>
      <p:ext uri="{BB962C8B-B14F-4D97-AF65-F5344CB8AC3E}">
        <p14:creationId xmlns:p14="http://schemas.microsoft.com/office/powerpoint/2010/main" val="2806758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823" y="436396"/>
            <a:ext cx="8825658" cy="991809"/>
          </a:xfrm>
        </p:spPr>
        <p:txBody>
          <a:bodyPr/>
          <a:lstStyle/>
          <a:p>
            <a:r>
              <a:rPr lang="en-US" sz="4200" u="sng" dirty="0" smtClean="0"/>
              <a:t>Centre 4 – </a:t>
            </a:r>
            <a:r>
              <a:rPr lang="en-US" sz="4200" u="sng" dirty="0" err="1" smtClean="0"/>
              <a:t>Estime</a:t>
            </a:r>
            <a:r>
              <a:rPr lang="en-US" sz="4200" u="sng" dirty="0" smtClean="0"/>
              <a:t> et </a:t>
            </a:r>
            <a:r>
              <a:rPr lang="en-US" sz="4200" u="sng" dirty="0" err="1" smtClean="0"/>
              <a:t>mesure</a:t>
            </a:r>
            <a:r>
              <a:rPr lang="en-US" sz="4200" u="sng" dirty="0" smtClean="0"/>
              <a:t>!</a:t>
            </a:r>
            <a:endParaRPr lang="en-US" sz="4200" u="sng" dirty="0"/>
          </a:p>
        </p:txBody>
      </p:sp>
      <p:sp>
        <p:nvSpPr>
          <p:cNvPr id="11" name="Rectangle 10"/>
          <p:cNvSpPr/>
          <p:nvPr/>
        </p:nvSpPr>
        <p:spPr>
          <a:xfrm>
            <a:off x="951140" y="1554871"/>
            <a:ext cx="10400892" cy="1154162"/>
          </a:xfrm>
          <a:prstGeom prst="rect">
            <a:avLst/>
          </a:prstGeom>
        </p:spPr>
        <p:txBody>
          <a:bodyPr wrap="square">
            <a:spAutoFit/>
          </a:bodyPr>
          <a:lstStyle/>
          <a:p>
            <a:r>
              <a:rPr lang="fr-CA" sz="2300" dirty="0" smtClean="0">
                <a:solidFill>
                  <a:schemeClr val="bg1"/>
                </a:solidFill>
              </a:rPr>
              <a:t>Si vous aimez ce centre et tu veux continuer, vous pouvez avec </a:t>
            </a:r>
            <a:r>
              <a:rPr lang="fr-CA" sz="2300" dirty="0" smtClean="0">
                <a:solidFill>
                  <a:schemeClr val="bg1"/>
                </a:solidFill>
              </a:rPr>
              <a:t>les idées suivantes.</a:t>
            </a:r>
            <a:endParaRPr lang="fr-CA" sz="2300" dirty="0" smtClean="0">
              <a:solidFill>
                <a:schemeClr val="bg1"/>
              </a:solidFill>
            </a:endParaRPr>
          </a:p>
          <a:p>
            <a:endParaRPr lang="fr-CA" sz="2300" dirty="0">
              <a:solidFill>
                <a:schemeClr val="bg1"/>
              </a:solidFill>
            </a:endParaRPr>
          </a:p>
        </p:txBody>
      </p:sp>
      <p:sp>
        <p:nvSpPr>
          <p:cNvPr id="12" name="Rectangle 11"/>
          <p:cNvSpPr/>
          <p:nvPr/>
        </p:nvSpPr>
        <p:spPr>
          <a:xfrm>
            <a:off x="919823" y="2483784"/>
            <a:ext cx="10338258" cy="3785652"/>
          </a:xfrm>
          <a:prstGeom prst="rect">
            <a:avLst/>
          </a:prstGeom>
        </p:spPr>
        <p:txBody>
          <a:bodyPr wrap="square">
            <a:spAutoFit/>
          </a:bodyPr>
          <a:lstStyle/>
          <a:p>
            <a:r>
              <a:rPr lang="fr-CA" sz="2400" dirty="0" smtClean="0">
                <a:solidFill>
                  <a:srgbClr val="92D050"/>
                </a:solidFill>
              </a:rPr>
              <a:t>1. Demande </a:t>
            </a:r>
            <a:r>
              <a:rPr lang="fr-CA" sz="2400" dirty="0" smtClean="0">
                <a:solidFill>
                  <a:srgbClr val="92D050"/>
                </a:solidFill>
              </a:rPr>
              <a:t>a un autre membre de ta famille de marcher dans la même place que vous avez. Est-ce que leurs pas vont être plus grand ou plus petit que les tiens?</a:t>
            </a:r>
          </a:p>
          <a:p>
            <a:pPr marL="342900" indent="-342900">
              <a:buFontTx/>
              <a:buChar char="-"/>
            </a:pPr>
            <a:endParaRPr lang="fr-CA" sz="2400" dirty="0" smtClean="0">
              <a:solidFill>
                <a:srgbClr val="92D050"/>
              </a:solidFill>
            </a:endParaRPr>
          </a:p>
          <a:p>
            <a:r>
              <a:rPr lang="fr-CA" sz="2400" dirty="0" smtClean="0">
                <a:solidFill>
                  <a:srgbClr val="92D050"/>
                </a:solidFill>
              </a:rPr>
              <a:t>2. Pense </a:t>
            </a:r>
            <a:r>
              <a:rPr lang="fr-CA" sz="2400" dirty="0" smtClean="0">
                <a:solidFill>
                  <a:srgbClr val="92D050"/>
                </a:solidFill>
              </a:rPr>
              <a:t>a d’autres type de mouvement </a:t>
            </a:r>
            <a:r>
              <a:rPr lang="fr-CA" sz="2400" dirty="0" smtClean="0">
                <a:solidFill>
                  <a:srgbClr val="92D050"/>
                </a:solidFill>
              </a:rPr>
              <a:t>que vous pouvez essayer (sauter </a:t>
            </a:r>
            <a:r>
              <a:rPr lang="fr-CA" sz="2400" dirty="0" smtClean="0">
                <a:solidFill>
                  <a:srgbClr val="92D050"/>
                </a:solidFill>
              </a:rPr>
              <a:t>a deux pieds; marcher comme un ours; </a:t>
            </a:r>
            <a:r>
              <a:rPr lang="fr-CA" sz="2400" dirty="0" smtClean="0">
                <a:solidFill>
                  <a:srgbClr val="92D050"/>
                </a:solidFill>
              </a:rPr>
              <a:t>tourner </a:t>
            </a:r>
            <a:r>
              <a:rPr lang="fr-CA" sz="2400" dirty="0" smtClean="0">
                <a:solidFill>
                  <a:srgbClr val="92D050"/>
                </a:solidFill>
              </a:rPr>
              <a:t>(</a:t>
            </a:r>
            <a:r>
              <a:rPr lang="fr-CA" sz="2400" dirty="0" err="1" smtClean="0">
                <a:solidFill>
                  <a:srgbClr val="92D050"/>
                </a:solidFill>
              </a:rPr>
              <a:t>twirl</a:t>
            </a:r>
            <a:r>
              <a:rPr lang="fr-CA" sz="2400" dirty="0" smtClean="0">
                <a:solidFill>
                  <a:srgbClr val="92D050"/>
                </a:solidFill>
              </a:rPr>
              <a:t>); grand sauts (</a:t>
            </a:r>
            <a:r>
              <a:rPr lang="fr-CA" sz="2400" dirty="0" err="1" smtClean="0">
                <a:solidFill>
                  <a:srgbClr val="92D050"/>
                </a:solidFill>
              </a:rPr>
              <a:t>leaps</a:t>
            </a:r>
            <a:r>
              <a:rPr lang="fr-CA" sz="2400" dirty="0" smtClean="0">
                <a:solidFill>
                  <a:srgbClr val="92D050"/>
                </a:solidFill>
              </a:rPr>
              <a:t>)…..)</a:t>
            </a:r>
          </a:p>
          <a:p>
            <a:endParaRPr lang="fr-CA" sz="2400" dirty="0">
              <a:solidFill>
                <a:srgbClr val="92D050"/>
              </a:solidFill>
            </a:endParaRPr>
          </a:p>
          <a:p>
            <a:r>
              <a:rPr lang="fr-CA" sz="2400" dirty="0" smtClean="0">
                <a:solidFill>
                  <a:srgbClr val="92D050"/>
                </a:solidFill>
              </a:rPr>
              <a:t>3. Fait </a:t>
            </a:r>
            <a:r>
              <a:rPr lang="fr-CA" sz="2400" dirty="0" smtClean="0">
                <a:solidFill>
                  <a:srgbClr val="92D050"/>
                </a:solidFill>
              </a:rPr>
              <a:t>l’activité encore, mais change l’endroit ou tu marches. Comment est-ce que ça change vos estimations et vos résultats?</a:t>
            </a:r>
            <a:endParaRPr lang="en-US" sz="2400" dirty="0">
              <a:solidFill>
                <a:srgbClr val="92D05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0348" y="791669"/>
            <a:ext cx="487363" cy="487363"/>
          </a:xfrm>
          <a:prstGeom prst="rect">
            <a:avLst/>
          </a:prstGeom>
        </p:spPr>
      </p:pic>
    </p:spTree>
    <p:extLst>
      <p:ext uri="{BB962C8B-B14F-4D97-AF65-F5344CB8AC3E}">
        <p14:creationId xmlns:p14="http://schemas.microsoft.com/office/powerpoint/2010/main" val="65751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881" y="2143276"/>
            <a:ext cx="8825658" cy="1148564"/>
          </a:xfrm>
        </p:spPr>
        <p:txBody>
          <a:bodyPr/>
          <a:lstStyle/>
          <a:p>
            <a:pPr algn="ctr"/>
            <a:r>
              <a:rPr lang="en-US" sz="6000" u="sng" dirty="0">
                <a:ln w="0"/>
                <a:solidFill>
                  <a:schemeClr val="bg1"/>
                </a:solidFill>
                <a:effectLst>
                  <a:outerShdw blurRad="38100" dist="19050" dir="2700000" algn="tl" rotWithShape="0">
                    <a:schemeClr val="dk1">
                      <a:alpha val="40000"/>
                    </a:schemeClr>
                  </a:outerShdw>
                </a:effectLst>
              </a:rPr>
              <a:t>La fin </a:t>
            </a:r>
            <a:r>
              <a:rPr lang="en-US" sz="6000" u="sng" dirty="0" smtClean="0">
                <a:ln w="0"/>
                <a:solidFill>
                  <a:schemeClr val="bg1"/>
                </a:solidFill>
                <a:effectLst>
                  <a:outerShdw blurRad="38100" dist="19050" dir="2700000" algn="tl" rotWithShape="0">
                    <a:schemeClr val="dk1">
                      <a:alpha val="40000"/>
                    </a:schemeClr>
                  </a:outerShdw>
                </a:effectLst>
              </a:rPr>
              <a:t>des </a:t>
            </a:r>
            <a:r>
              <a:rPr lang="en-US" sz="6000" u="sng" dirty="0" err="1">
                <a:ln w="0"/>
                <a:solidFill>
                  <a:schemeClr val="bg1"/>
                </a:solidFill>
                <a:effectLst>
                  <a:outerShdw blurRad="38100" dist="19050" dir="2700000" algn="tl" rotWithShape="0">
                    <a:schemeClr val="dk1">
                      <a:alpha val="40000"/>
                    </a:schemeClr>
                  </a:outerShdw>
                </a:effectLst>
              </a:rPr>
              <a:t>maths</a:t>
            </a:r>
            <a:r>
              <a:rPr lang="en-US" sz="6000" u="sng" dirty="0">
                <a:ln w="0"/>
                <a:solidFill>
                  <a:schemeClr val="bg1"/>
                </a:solidFill>
                <a:effectLst>
                  <a:outerShdw blurRad="38100" dist="19050" dir="2700000" algn="tl" rotWithShape="0">
                    <a:schemeClr val="dk1">
                      <a:alpha val="40000"/>
                    </a:schemeClr>
                  </a:outerShdw>
                </a:effectLst>
              </a:rPr>
              <a:t>!</a:t>
            </a:r>
            <a:endParaRPr lang="en-US" sz="6000" dirty="0"/>
          </a:p>
        </p:txBody>
      </p:sp>
      <p:sp>
        <p:nvSpPr>
          <p:cNvPr id="5" name="Rectangle 4"/>
          <p:cNvSpPr/>
          <p:nvPr/>
        </p:nvSpPr>
        <p:spPr>
          <a:xfrm>
            <a:off x="3156134" y="3888768"/>
            <a:ext cx="5200462" cy="1692771"/>
          </a:xfrm>
          <a:prstGeom prst="rect">
            <a:avLst/>
          </a:prstGeom>
        </p:spPr>
        <p:txBody>
          <a:bodyPr wrap="none">
            <a:spAutoFit/>
          </a:bodyPr>
          <a:lstStyle/>
          <a:p>
            <a:pPr algn="ctr"/>
            <a:r>
              <a:rPr lang="fr-CA" sz="2600" dirty="0" smtClean="0">
                <a:solidFill>
                  <a:schemeClr val="accent2"/>
                </a:solidFill>
                <a:hlinkClick r:id="rId4"/>
              </a:rPr>
              <a:t>rebecca.gamble@nbed.nb.ca</a:t>
            </a:r>
            <a:endParaRPr lang="fr-CA" sz="2600" dirty="0" smtClean="0">
              <a:solidFill>
                <a:schemeClr val="accent2"/>
              </a:solidFill>
            </a:endParaRPr>
          </a:p>
          <a:p>
            <a:pPr algn="ctr"/>
            <a:endParaRPr lang="fr-CA" sz="2600" dirty="0">
              <a:solidFill>
                <a:schemeClr val="accent2"/>
              </a:solidFill>
            </a:endParaRPr>
          </a:p>
          <a:p>
            <a:pPr algn="ctr"/>
            <a:r>
              <a:rPr lang="fr-CA" sz="2600" dirty="0" smtClean="0">
                <a:solidFill>
                  <a:schemeClr val="accent2"/>
                </a:solidFill>
                <a:hlinkClick r:id="rId5"/>
              </a:rPr>
              <a:t>morgan.chopin@nbed.nb.ca</a:t>
            </a:r>
            <a:endParaRPr lang="fr-CA" sz="2600" dirty="0" smtClean="0">
              <a:solidFill>
                <a:schemeClr val="accent2"/>
              </a:solidFill>
            </a:endParaRPr>
          </a:p>
          <a:p>
            <a:pPr algn="ctr"/>
            <a:endParaRPr lang="fr-CA" sz="2600" dirty="0">
              <a:solidFill>
                <a:schemeClr val="accent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0976" y="981256"/>
            <a:ext cx="487363" cy="487363"/>
          </a:xfrm>
          <a:prstGeom prst="rect">
            <a:avLst/>
          </a:prstGeom>
        </p:spPr>
      </p:pic>
    </p:spTree>
    <p:extLst>
      <p:ext uri="{BB962C8B-B14F-4D97-AF65-F5344CB8AC3E}">
        <p14:creationId xmlns:p14="http://schemas.microsoft.com/office/powerpoint/2010/main" val="287848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9161" y="490725"/>
            <a:ext cx="8825658" cy="1336674"/>
          </a:xfrm>
        </p:spPr>
        <p:txBody>
          <a:bodyPr/>
          <a:lstStyle/>
          <a:p>
            <a:r>
              <a:rPr lang="en-US" sz="4000" u="sng" dirty="0" smtClean="0"/>
              <a:t>Je continue a </a:t>
            </a:r>
            <a:r>
              <a:rPr lang="en-US" sz="4000" u="sng" dirty="0" err="1" smtClean="0"/>
              <a:t>additionner</a:t>
            </a:r>
            <a:r>
              <a:rPr lang="en-US" sz="4000" u="sng" dirty="0" smtClean="0"/>
              <a:t>.</a:t>
            </a:r>
            <a:endParaRPr lang="en-US" sz="4000" u="sng" dirty="0"/>
          </a:p>
        </p:txBody>
      </p:sp>
      <p:grpSp>
        <p:nvGrpSpPr>
          <p:cNvPr id="3" name="Group 2"/>
          <p:cNvGrpSpPr/>
          <p:nvPr/>
        </p:nvGrpSpPr>
        <p:grpSpPr>
          <a:xfrm>
            <a:off x="1601185" y="2571754"/>
            <a:ext cx="8656320" cy="3329557"/>
            <a:chOff x="1554480" y="2597242"/>
            <a:chExt cx="8656320" cy="3329557"/>
          </a:xfrm>
        </p:grpSpPr>
        <p:sp>
          <p:nvSpPr>
            <p:cNvPr id="4" name="Rectangle 3"/>
            <p:cNvSpPr/>
            <p:nvPr/>
          </p:nvSpPr>
          <p:spPr>
            <a:xfrm>
              <a:off x="1554480" y="4876800"/>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4074519" y="2597242"/>
              <a:ext cx="5974080" cy="784830"/>
            </a:xfrm>
            <a:prstGeom prst="rect">
              <a:avLst/>
            </a:prstGeom>
            <a:noFill/>
          </p:spPr>
          <p:txBody>
            <a:bodyPr wrap="square" rtlCol="0">
              <a:spAutoFit/>
            </a:bodyPr>
            <a:lstStyle/>
            <a:p>
              <a:r>
                <a:rPr lang="fr-CA" sz="4500" dirty="0" smtClean="0">
                  <a:solidFill>
                    <a:srgbClr val="FFFF00"/>
                  </a:solidFill>
                </a:rPr>
                <a:t>51  +  34 =</a:t>
              </a:r>
              <a:endParaRPr lang="en-US" sz="4500" dirty="0">
                <a:solidFill>
                  <a:srgbClr val="FFFF00"/>
                </a:solidFill>
              </a:endParaRPr>
            </a:p>
          </p:txBody>
        </p:sp>
        <p:sp>
          <p:nvSpPr>
            <p:cNvPr id="6" name="Rectangle 5"/>
            <p:cNvSpPr/>
            <p:nvPr/>
          </p:nvSpPr>
          <p:spPr>
            <a:xfrm>
              <a:off x="238506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019300" y="5265420"/>
              <a:ext cx="914400" cy="630942"/>
            </a:xfrm>
            <a:prstGeom prst="rect">
              <a:avLst/>
            </a:prstGeom>
            <a:noFill/>
          </p:spPr>
          <p:txBody>
            <a:bodyPr wrap="square" rtlCol="0">
              <a:spAutoFit/>
            </a:bodyPr>
            <a:lstStyle/>
            <a:p>
              <a:r>
                <a:rPr lang="fr-CA" sz="3500" dirty="0" smtClean="0">
                  <a:solidFill>
                    <a:srgbClr val="FFFF00"/>
                  </a:solidFill>
                </a:rPr>
                <a:t>51</a:t>
              </a:r>
              <a:endParaRPr lang="en-US" sz="3500" dirty="0">
                <a:solidFill>
                  <a:srgbClr val="FFFF00"/>
                </a:solidFill>
              </a:endParaRPr>
            </a:p>
          </p:txBody>
        </p:sp>
        <p:sp>
          <p:nvSpPr>
            <p:cNvPr id="8" name="Rectangle 7"/>
            <p:cNvSpPr/>
            <p:nvPr/>
          </p:nvSpPr>
          <p:spPr>
            <a:xfrm>
              <a:off x="4953001" y="4629149"/>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63474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30987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359003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4" name="TextBox 13"/>
            <p:cNvSpPr txBox="1"/>
            <p:nvPr/>
          </p:nvSpPr>
          <p:spPr>
            <a:xfrm>
              <a:off x="2677884" y="3798246"/>
              <a:ext cx="731520" cy="400110"/>
            </a:xfrm>
            <a:prstGeom prst="rect">
              <a:avLst/>
            </a:prstGeom>
            <a:noFill/>
          </p:spPr>
          <p:txBody>
            <a:bodyPr wrap="square" rtlCol="0">
              <a:spAutoFit/>
            </a:bodyPr>
            <a:lstStyle/>
            <a:p>
              <a:r>
                <a:rPr lang="fr-CA" sz="2000" dirty="0" smtClean="0">
                  <a:solidFill>
                    <a:srgbClr val="FFFF00"/>
                  </a:solidFill>
                </a:rPr>
                <a:t>+ 10</a:t>
              </a:r>
              <a:endParaRPr lang="en-US" sz="2000" dirty="0">
                <a:solidFill>
                  <a:srgbClr val="FFFF00"/>
                </a:solidFill>
              </a:endParaRPr>
            </a:p>
          </p:txBody>
        </p:sp>
        <p:sp>
          <p:nvSpPr>
            <p:cNvPr id="15" name="Rectangle 14"/>
            <p:cNvSpPr/>
            <p:nvPr/>
          </p:nvSpPr>
          <p:spPr>
            <a:xfrm>
              <a:off x="3928504" y="3825194"/>
              <a:ext cx="644728" cy="369332"/>
            </a:xfrm>
            <a:prstGeom prst="rect">
              <a:avLst/>
            </a:prstGeom>
          </p:spPr>
          <p:txBody>
            <a:bodyPr wrap="none">
              <a:spAutoFit/>
            </a:bodyPr>
            <a:lstStyle/>
            <a:p>
              <a:r>
                <a:rPr lang="fr-CA" dirty="0">
                  <a:solidFill>
                    <a:srgbClr val="FFFF00"/>
                  </a:solidFill>
                </a:rPr>
                <a:t>+ 10</a:t>
              </a:r>
              <a:endParaRPr lang="en-US" dirty="0">
                <a:solidFill>
                  <a:srgbClr val="FFFF00"/>
                </a:solidFill>
              </a:endParaRPr>
            </a:p>
          </p:txBody>
        </p:sp>
        <p:sp>
          <p:nvSpPr>
            <p:cNvPr id="16" name="Rectangle 15"/>
            <p:cNvSpPr/>
            <p:nvPr/>
          </p:nvSpPr>
          <p:spPr>
            <a:xfrm>
              <a:off x="6284196" y="3927935"/>
              <a:ext cx="184731" cy="369332"/>
            </a:xfrm>
            <a:prstGeom prst="rect">
              <a:avLst/>
            </a:prstGeom>
          </p:spPr>
          <p:txBody>
            <a:bodyPr wrap="none">
              <a:spAutoFit/>
            </a:bodyPr>
            <a:lstStyle/>
            <a:p>
              <a:endParaRPr lang="en-US" dirty="0">
                <a:solidFill>
                  <a:srgbClr val="FFFF00"/>
                </a:solidFill>
              </a:endParaRPr>
            </a:p>
          </p:txBody>
        </p:sp>
        <p:sp>
          <p:nvSpPr>
            <p:cNvPr id="17" name="Rectangle 16"/>
            <p:cNvSpPr/>
            <p:nvPr/>
          </p:nvSpPr>
          <p:spPr>
            <a:xfrm>
              <a:off x="5860843" y="5295857"/>
              <a:ext cx="184731" cy="630942"/>
            </a:xfrm>
            <a:prstGeom prst="rect">
              <a:avLst/>
            </a:prstGeom>
          </p:spPr>
          <p:txBody>
            <a:bodyPr wrap="none">
              <a:spAutoFit/>
            </a:bodyPr>
            <a:lstStyle/>
            <a:p>
              <a:endParaRPr lang="en-US" sz="3500" dirty="0">
                <a:solidFill>
                  <a:srgbClr val="FFFF00"/>
                </a:solidFill>
              </a:endParaRPr>
            </a:p>
          </p:txBody>
        </p:sp>
        <p:sp>
          <p:nvSpPr>
            <p:cNvPr id="18" name="Rectangle 17"/>
            <p:cNvSpPr/>
            <p:nvPr/>
          </p:nvSpPr>
          <p:spPr>
            <a:xfrm>
              <a:off x="4556800" y="5271506"/>
              <a:ext cx="681597" cy="630942"/>
            </a:xfrm>
            <a:prstGeom prst="rect">
              <a:avLst/>
            </a:prstGeom>
          </p:spPr>
          <p:txBody>
            <a:bodyPr wrap="none">
              <a:spAutoFit/>
            </a:bodyPr>
            <a:lstStyle/>
            <a:p>
              <a:r>
                <a:rPr lang="fr-CA" sz="3500" dirty="0" smtClean="0">
                  <a:solidFill>
                    <a:srgbClr val="FFFF00"/>
                  </a:solidFill>
                </a:rPr>
                <a:t>71</a:t>
              </a:r>
              <a:endParaRPr lang="en-US" sz="3500" dirty="0">
                <a:solidFill>
                  <a:srgbClr val="FFFF00"/>
                </a:solidFill>
              </a:endParaRPr>
            </a:p>
          </p:txBody>
        </p:sp>
        <p:sp>
          <p:nvSpPr>
            <p:cNvPr id="19" name="Rectangle 18"/>
            <p:cNvSpPr/>
            <p:nvPr/>
          </p:nvSpPr>
          <p:spPr>
            <a:xfrm>
              <a:off x="3339661" y="5279205"/>
              <a:ext cx="681597" cy="630942"/>
            </a:xfrm>
            <a:prstGeom prst="rect">
              <a:avLst/>
            </a:prstGeom>
          </p:spPr>
          <p:txBody>
            <a:bodyPr wrap="none">
              <a:spAutoFit/>
            </a:bodyPr>
            <a:lstStyle/>
            <a:p>
              <a:r>
                <a:rPr lang="fr-CA" sz="3500" dirty="0" smtClean="0">
                  <a:solidFill>
                    <a:srgbClr val="FFFF00"/>
                  </a:solidFill>
                </a:rPr>
                <a:t>61</a:t>
              </a:r>
              <a:endParaRPr lang="en-US" sz="3500" dirty="0">
                <a:solidFill>
                  <a:srgbClr val="FFFF00"/>
                </a:solidFill>
              </a:endParaRPr>
            </a:p>
          </p:txBody>
        </p:sp>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3823" y="1641269"/>
            <a:ext cx="487363" cy="487363"/>
          </a:xfrm>
          <a:prstGeom prst="rect">
            <a:avLst/>
          </a:prstGeom>
        </p:spPr>
      </p:pic>
    </p:spTree>
    <p:extLst>
      <p:ext uri="{BB962C8B-B14F-4D97-AF65-F5344CB8AC3E}">
        <p14:creationId xmlns:p14="http://schemas.microsoft.com/office/powerpoint/2010/main" val="2285193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7870" y="425773"/>
            <a:ext cx="8825658" cy="1336674"/>
          </a:xfrm>
        </p:spPr>
        <p:txBody>
          <a:bodyPr/>
          <a:lstStyle/>
          <a:p>
            <a:r>
              <a:rPr lang="en-US" sz="4000" u="sng" dirty="0" smtClean="0"/>
              <a:t>Continue!</a:t>
            </a:r>
            <a:endParaRPr lang="en-US" sz="4000" u="sng" dirty="0"/>
          </a:p>
        </p:txBody>
      </p:sp>
      <p:grpSp>
        <p:nvGrpSpPr>
          <p:cNvPr id="3" name="Group 2"/>
          <p:cNvGrpSpPr/>
          <p:nvPr/>
        </p:nvGrpSpPr>
        <p:grpSpPr>
          <a:xfrm>
            <a:off x="1601185" y="2571754"/>
            <a:ext cx="8656320" cy="3329557"/>
            <a:chOff x="1554480" y="2597242"/>
            <a:chExt cx="8656320" cy="3329557"/>
          </a:xfrm>
        </p:grpSpPr>
        <p:sp>
          <p:nvSpPr>
            <p:cNvPr id="4" name="Rectangle 3"/>
            <p:cNvSpPr/>
            <p:nvPr/>
          </p:nvSpPr>
          <p:spPr>
            <a:xfrm>
              <a:off x="1554480" y="4876800"/>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4074519" y="2597242"/>
              <a:ext cx="5974080" cy="784830"/>
            </a:xfrm>
            <a:prstGeom prst="rect">
              <a:avLst/>
            </a:prstGeom>
            <a:noFill/>
          </p:spPr>
          <p:txBody>
            <a:bodyPr wrap="square" rtlCol="0">
              <a:spAutoFit/>
            </a:bodyPr>
            <a:lstStyle/>
            <a:p>
              <a:r>
                <a:rPr lang="fr-CA" sz="4500" dirty="0" smtClean="0">
                  <a:solidFill>
                    <a:srgbClr val="FFFF00"/>
                  </a:solidFill>
                </a:rPr>
                <a:t>51  +  34 =</a:t>
              </a:r>
              <a:endParaRPr lang="en-US" sz="4500" dirty="0">
                <a:solidFill>
                  <a:srgbClr val="FFFF00"/>
                </a:solidFill>
              </a:endParaRPr>
            </a:p>
          </p:txBody>
        </p:sp>
        <p:sp>
          <p:nvSpPr>
            <p:cNvPr id="6" name="Rectangle 5"/>
            <p:cNvSpPr/>
            <p:nvPr/>
          </p:nvSpPr>
          <p:spPr>
            <a:xfrm>
              <a:off x="238506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019300" y="5265420"/>
              <a:ext cx="914400" cy="630942"/>
            </a:xfrm>
            <a:prstGeom prst="rect">
              <a:avLst/>
            </a:prstGeom>
            <a:noFill/>
          </p:spPr>
          <p:txBody>
            <a:bodyPr wrap="square" rtlCol="0">
              <a:spAutoFit/>
            </a:bodyPr>
            <a:lstStyle/>
            <a:p>
              <a:r>
                <a:rPr lang="fr-CA" sz="3500" dirty="0" smtClean="0">
                  <a:solidFill>
                    <a:srgbClr val="FFFF00"/>
                  </a:solidFill>
                </a:rPr>
                <a:t>51</a:t>
              </a:r>
              <a:endParaRPr lang="en-US" sz="3500" dirty="0">
                <a:solidFill>
                  <a:srgbClr val="FFFF00"/>
                </a:solidFill>
              </a:endParaRPr>
            </a:p>
          </p:txBody>
        </p:sp>
        <p:sp>
          <p:nvSpPr>
            <p:cNvPr id="8" name="Rectangle 7"/>
            <p:cNvSpPr/>
            <p:nvPr/>
          </p:nvSpPr>
          <p:spPr>
            <a:xfrm>
              <a:off x="4953001" y="4629149"/>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63474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30987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359003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3" name="Rectangle 12"/>
            <p:cNvSpPr/>
            <p:nvPr/>
          </p:nvSpPr>
          <p:spPr>
            <a:xfrm>
              <a:off x="6187442" y="4629149"/>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2677884" y="3798246"/>
              <a:ext cx="731520" cy="400110"/>
            </a:xfrm>
            <a:prstGeom prst="rect">
              <a:avLst/>
            </a:prstGeom>
            <a:noFill/>
          </p:spPr>
          <p:txBody>
            <a:bodyPr wrap="square" rtlCol="0">
              <a:spAutoFit/>
            </a:bodyPr>
            <a:lstStyle/>
            <a:p>
              <a:r>
                <a:rPr lang="fr-CA" sz="2000" dirty="0" smtClean="0">
                  <a:solidFill>
                    <a:srgbClr val="FFFF00"/>
                  </a:solidFill>
                </a:rPr>
                <a:t>+ 10</a:t>
              </a:r>
              <a:endParaRPr lang="en-US" sz="2000" dirty="0">
                <a:solidFill>
                  <a:srgbClr val="FFFF00"/>
                </a:solidFill>
              </a:endParaRPr>
            </a:p>
          </p:txBody>
        </p:sp>
        <p:sp>
          <p:nvSpPr>
            <p:cNvPr id="15" name="Rectangle 14"/>
            <p:cNvSpPr/>
            <p:nvPr/>
          </p:nvSpPr>
          <p:spPr>
            <a:xfrm>
              <a:off x="3928504" y="3825194"/>
              <a:ext cx="644728" cy="369332"/>
            </a:xfrm>
            <a:prstGeom prst="rect">
              <a:avLst/>
            </a:prstGeom>
          </p:spPr>
          <p:txBody>
            <a:bodyPr wrap="none">
              <a:spAutoFit/>
            </a:bodyPr>
            <a:lstStyle/>
            <a:p>
              <a:r>
                <a:rPr lang="fr-CA" dirty="0">
                  <a:solidFill>
                    <a:srgbClr val="FFFF00"/>
                  </a:solidFill>
                </a:rPr>
                <a:t>+ 10</a:t>
              </a:r>
              <a:endParaRPr lang="en-US" dirty="0">
                <a:solidFill>
                  <a:srgbClr val="FFFF00"/>
                </a:solidFill>
              </a:endParaRPr>
            </a:p>
          </p:txBody>
        </p:sp>
        <p:sp>
          <p:nvSpPr>
            <p:cNvPr id="17" name="Rectangle 16"/>
            <p:cNvSpPr/>
            <p:nvPr/>
          </p:nvSpPr>
          <p:spPr>
            <a:xfrm>
              <a:off x="5860843" y="5295857"/>
              <a:ext cx="681597" cy="630942"/>
            </a:xfrm>
            <a:prstGeom prst="rect">
              <a:avLst/>
            </a:prstGeom>
          </p:spPr>
          <p:txBody>
            <a:bodyPr wrap="none">
              <a:spAutoFit/>
            </a:bodyPr>
            <a:lstStyle/>
            <a:p>
              <a:r>
                <a:rPr lang="fr-CA" sz="3500" dirty="0" smtClean="0">
                  <a:solidFill>
                    <a:srgbClr val="FFFF00"/>
                  </a:solidFill>
                </a:rPr>
                <a:t>81</a:t>
              </a:r>
              <a:endParaRPr lang="en-US" sz="3500" dirty="0">
                <a:solidFill>
                  <a:srgbClr val="FFFF00"/>
                </a:solidFill>
              </a:endParaRPr>
            </a:p>
          </p:txBody>
        </p:sp>
        <p:sp>
          <p:nvSpPr>
            <p:cNvPr id="18" name="Rectangle 17"/>
            <p:cNvSpPr/>
            <p:nvPr/>
          </p:nvSpPr>
          <p:spPr>
            <a:xfrm>
              <a:off x="4556800" y="5271506"/>
              <a:ext cx="681597" cy="630942"/>
            </a:xfrm>
            <a:prstGeom prst="rect">
              <a:avLst/>
            </a:prstGeom>
          </p:spPr>
          <p:txBody>
            <a:bodyPr wrap="none">
              <a:spAutoFit/>
            </a:bodyPr>
            <a:lstStyle/>
            <a:p>
              <a:r>
                <a:rPr lang="fr-CA" sz="3500" dirty="0" smtClean="0">
                  <a:solidFill>
                    <a:srgbClr val="FFFF00"/>
                  </a:solidFill>
                </a:rPr>
                <a:t>71</a:t>
              </a:r>
              <a:endParaRPr lang="en-US" sz="3500" dirty="0">
                <a:solidFill>
                  <a:srgbClr val="FFFF00"/>
                </a:solidFill>
              </a:endParaRPr>
            </a:p>
          </p:txBody>
        </p:sp>
        <p:sp>
          <p:nvSpPr>
            <p:cNvPr id="19" name="Rectangle 18"/>
            <p:cNvSpPr/>
            <p:nvPr/>
          </p:nvSpPr>
          <p:spPr>
            <a:xfrm>
              <a:off x="3339661" y="5279205"/>
              <a:ext cx="681597" cy="630942"/>
            </a:xfrm>
            <a:prstGeom prst="rect">
              <a:avLst/>
            </a:prstGeom>
          </p:spPr>
          <p:txBody>
            <a:bodyPr wrap="none">
              <a:spAutoFit/>
            </a:bodyPr>
            <a:lstStyle/>
            <a:p>
              <a:r>
                <a:rPr lang="fr-CA" sz="3500" dirty="0" smtClean="0">
                  <a:solidFill>
                    <a:srgbClr val="FFFF00"/>
                  </a:solidFill>
                </a:rPr>
                <a:t>61</a:t>
              </a:r>
              <a:endParaRPr lang="en-US" sz="3500" dirty="0">
                <a:solidFill>
                  <a:srgbClr val="FFFF00"/>
                </a:solidFill>
              </a:endParaRPr>
            </a:p>
          </p:txBody>
        </p:sp>
      </p:grpSp>
      <p:sp>
        <p:nvSpPr>
          <p:cNvPr id="20" name="Arc 19"/>
          <p:cNvSpPr/>
          <p:nvPr/>
        </p:nvSpPr>
        <p:spPr>
          <a:xfrm rot="19030318">
            <a:off x="4909279" y="4255308"/>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1" name="Rectangle 20"/>
          <p:cNvSpPr/>
          <p:nvPr/>
        </p:nvSpPr>
        <p:spPr>
          <a:xfrm>
            <a:off x="5284617" y="3867201"/>
            <a:ext cx="644728" cy="369332"/>
          </a:xfrm>
          <a:prstGeom prst="rect">
            <a:avLst/>
          </a:prstGeom>
        </p:spPr>
        <p:txBody>
          <a:bodyPr wrap="none">
            <a:spAutoFit/>
          </a:bodyPr>
          <a:lstStyle/>
          <a:p>
            <a:r>
              <a:rPr lang="fr-CA" dirty="0">
                <a:solidFill>
                  <a:srgbClr val="FFFF00"/>
                </a:solidFill>
              </a:rPr>
              <a:t>+ 10</a:t>
            </a:r>
            <a:endParaRPr lang="en-US" dirty="0">
              <a:solidFill>
                <a:srgbClr val="FFFF00"/>
              </a:solidFill>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1622" y="1337027"/>
            <a:ext cx="487363" cy="487363"/>
          </a:xfrm>
          <a:prstGeom prst="rect">
            <a:avLst/>
          </a:prstGeom>
        </p:spPr>
      </p:pic>
    </p:spTree>
    <p:extLst>
      <p:ext uri="{BB962C8B-B14F-4D97-AF65-F5344CB8AC3E}">
        <p14:creationId xmlns:p14="http://schemas.microsoft.com/office/powerpoint/2010/main" val="4145826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1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01487"/>
            <a:ext cx="8825658" cy="887993"/>
          </a:xfrm>
        </p:spPr>
        <p:txBody>
          <a:bodyPr/>
          <a:lstStyle/>
          <a:p>
            <a:r>
              <a:rPr lang="en-US" sz="4000" u="sng" dirty="0" smtClean="0"/>
              <a:t>Nous </a:t>
            </a:r>
            <a:r>
              <a:rPr lang="en-US" sz="4000" u="sng" dirty="0" err="1" smtClean="0"/>
              <a:t>sommes</a:t>
            </a:r>
            <a:r>
              <a:rPr lang="en-US" sz="4000" u="sng" dirty="0" smtClean="0"/>
              <a:t> </a:t>
            </a:r>
            <a:r>
              <a:rPr lang="en-US" sz="4000" u="sng" dirty="0" err="1" smtClean="0"/>
              <a:t>presque</a:t>
            </a:r>
            <a:r>
              <a:rPr lang="en-US" sz="4000" u="sng" dirty="0" smtClean="0"/>
              <a:t> </a:t>
            </a:r>
            <a:r>
              <a:rPr lang="en-US" sz="4000" u="sng" dirty="0" err="1" smtClean="0"/>
              <a:t>terminer</a:t>
            </a:r>
            <a:r>
              <a:rPr lang="en-US" sz="4000" u="sng" dirty="0" smtClean="0"/>
              <a:t>!</a:t>
            </a:r>
            <a:endParaRPr lang="en-US" sz="4000" u="sng" dirty="0"/>
          </a:p>
        </p:txBody>
      </p:sp>
      <p:grpSp>
        <p:nvGrpSpPr>
          <p:cNvPr id="3" name="Group 2"/>
          <p:cNvGrpSpPr/>
          <p:nvPr/>
        </p:nvGrpSpPr>
        <p:grpSpPr>
          <a:xfrm>
            <a:off x="1601185" y="2571754"/>
            <a:ext cx="8656320" cy="3329557"/>
            <a:chOff x="1554480" y="2597242"/>
            <a:chExt cx="8656320" cy="3329557"/>
          </a:xfrm>
        </p:grpSpPr>
        <p:sp>
          <p:nvSpPr>
            <p:cNvPr id="4" name="Rectangle 3"/>
            <p:cNvSpPr/>
            <p:nvPr/>
          </p:nvSpPr>
          <p:spPr>
            <a:xfrm>
              <a:off x="1554480" y="4876800"/>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4074519" y="2597242"/>
              <a:ext cx="5974080" cy="784830"/>
            </a:xfrm>
            <a:prstGeom prst="rect">
              <a:avLst/>
            </a:prstGeom>
            <a:noFill/>
          </p:spPr>
          <p:txBody>
            <a:bodyPr wrap="square" rtlCol="0">
              <a:spAutoFit/>
            </a:bodyPr>
            <a:lstStyle/>
            <a:p>
              <a:r>
                <a:rPr lang="fr-CA" sz="4500" dirty="0" smtClean="0">
                  <a:solidFill>
                    <a:srgbClr val="FFFF00"/>
                  </a:solidFill>
                </a:rPr>
                <a:t>51  +  34 =</a:t>
              </a:r>
              <a:endParaRPr lang="en-US" sz="4500" dirty="0">
                <a:solidFill>
                  <a:srgbClr val="FFFF00"/>
                </a:solidFill>
              </a:endParaRPr>
            </a:p>
          </p:txBody>
        </p:sp>
        <p:sp>
          <p:nvSpPr>
            <p:cNvPr id="6" name="Rectangle 5"/>
            <p:cNvSpPr/>
            <p:nvPr/>
          </p:nvSpPr>
          <p:spPr>
            <a:xfrm>
              <a:off x="238506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019300" y="5265420"/>
              <a:ext cx="914400" cy="630942"/>
            </a:xfrm>
            <a:prstGeom prst="rect">
              <a:avLst/>
            </a:prstGeom>
            <a:noFill/>
          </p:spPr>
          <p:txBody>
            <a:bodyPr wrap="square" rtlCol="0">
              <a:spAutoFit/>
            </a:bodyPr>
            <a:lstStyle/>
            <a:p>
              <a:r>
                <a:rPr lang="fr-CA" sz="3500" dirty="0" smtClean="0">
                  <a:solidFill>
                    <a:srgbClr val="FFFF00"/>
                  </a:solidFill>
                </a:rPr>
                <a:t>51</a:t>
              </a:r>
              <a:endParaRPr lang="en-US" sz="3500" dirty="0">
                <a:solidFill>
                  <a:srgbClr val="FFFF00"/>
                </a:solidFill>
              </a:endParaRPr>
            </a:p>
          </p:txBody>
        </p:sp>
        <p:sp>
          <p:nvSpPr>
            <p:cNvPr id="8" name="Rectangle 7"/>
            <p:cNvSpPr/>
            <p:nvPr/>
          </p:nvSpPr>
          <p:spPr>
            <a:xfrm>
              <a:off x="4953001" y="4629149"/>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634741" y="459486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30987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3590036" y="423474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2" name="Arc 11"/>
            <p:cNvSpPr/>
            <p:nvPr/>
          </p:nvSpPr>
          <p:spPr>
            <a:xfrm rot="19030318">
              <a:off x="6235814" y="4429610"/>
              <a:ext cx="632368" cy="61964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3" name="Rectangle 12"/>
            <p:cNvSpPr/>
            <p:nvPr/>
          </p:nvSpPr>
          <p:spPr>
            <a:xfrm>
              <a:off x="6187442" y="4629149"/>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2677884" y="3798246"/>
              <a:ext cx="731520" cy="400110"/>
            </a:xfrm>
            <a:prstGeom prst="rect">
              <a:avLst/>
            </a:prstGeom>
            <a:noFill/>
          </p:spPr>
          <p:txBody>
            <a:bodyPr wrap="square" rtlCol="0">
              <a:spAutoFit/>
            </a:bodyPr>
            <a:lstStyle/>
            <a:p>
              <a:r>
                <a:rPr lang="fr-CA" sz="2000" dirty="0" smtClean="0">
                  <a:solidFill>
                    <a:srgbClr val="FFFF00"/>
                  </a:solidFill>
                </a:rPr>
                <a:t>+ 10</a:t>
              </a:r>
              <a:endParaRPr lang="en-US" sz="2000" dirty="0">
                <a:solidFill>
                  <a:srgbClr val="FFFF00"/>
                </a:solidFill>
              </a:endParaRPr>
            </a:p>
          </p:txBody>
        </p:sp>
        <p:sp>
          <p:nvSpPr>
            <p:cNvPr id="15" name="Rectangle 14"/>
            <p:cNvSpPr/>
            <p:nvPr/>
          </p:nvSpPr>
          <p:spPr>
            <a:xfrm>
              <a:off x="3928504" y="3825194"/>
              <a:ext cx="644728" cy="369332"/>
            </a:xfrm>
            <a:prstGeom prst="rect">
              <a:avLst/>
            </a:prstGeom>
          </p:spPr>
          <p:txBody>
            <a:bodyPr wrap="none">
              <a:spAutoFit/>
            </a:bodyPr>
            <a:lstStyle/>
            <a:p>
              <a:r>
                <a:rPr lang="fr-CA" dirty="0">
                  <a:solidFill>
                    <a:srgbClr val="FFFF00"/>
                  </a:solidFill>
                </a:rPr>
                <a:t>+ 10</a:t>
              </a:r>
              <a:endParaRPr lang="en-US" dirty="0">
                <a:solidFill>
                  <a:srgbClr val="FFFF00"/>
                </a:solidFill>
              </a:endParaRPr>
            </a:p>
          </p:txBody>
        </p:sp>
        <p:sp>
          <p:nvSpPr>
            <p:cNvPr id="16" name="Rectangle 15"/>
            <p:cNvSpPr/>
            <p:nvPr/>
          </p:nvSpPr>
          <p:spPr>
            <a:xfrm>
              <a:off x="6284196" y="3927935"/>
              <a:ext cx="516488" cy="369332"/>
            </a:xfrm>
            <a:prstGeom prst="rect">
              <a:avLst/>
            </a:prstGeom>
          </p:spPr>
          <p:txBody>
            <a:bodyPr wrap="none">
              <a:spAutoFit/>
            </a:bodyPr>
            <a:lstStyle/>
            <a:p>
              <a:r>
                <a:rPr lang="fr-CA" dirty="0">
                  <a:solidFill>
                    <a:srgbClr val="FFFF00"/>
                  </a:solidFill>
                </a:rPr>
                <a:t>+ </a:t>
              </a:r>
              <a:r>
                <a:rPr lang="fr-CA" dirty="0" smtClean="0">
                  <a:solidFill>
                    <a:srgbClr val="FFFF00"/>
                  </a:solidFill>
                </a:rPr>
                <a:t>4</a:t>
              </a:r>
              <a:endParaRPr lang="en-US" dirty="0">
                <a:solidFill>
                  <a:srgbClr val="FFFF00"/>
                </a:solidFill>
              </a:endParaRPr>
            </a:p>
          </p:txBody>
        </p:sp>
        <p:sp>
          <p:nvSpPr>
            <p:cNvPr id="17" name="Rectangle 16"/>
            <p:cNvSpPr/>
            <p:nvPr/>
          </p:nvSpPr>
          <p:spPr>
            <a:xfrm>
              <a:off x="5860843" y="5295857"/>
              <a:ext cx="681597" cy="630942"/>
            </a:xfrm>
            <a:prstGeom prst="rect">
              <a:avLst/>
            </a:prstGeom>
          </p:spPr>
          <p:txBody>
            <a:bodyPr wrap="none">
              <a:spAutoFit/>
            </a:bodyPr>
            <a:lstStyle/>
            <a:p>
              <a:r>
                <a:rPr lang="fr-CA" sz="3500" dirty="0" smtClean="0">
                  <a:solidFill>
                    <a:srgbClr val="FFFF00"/>
                  </a:solidFill>
                </a:rPr>
                <a:t>81</a:t>
              </a:r>
              <a:endParaRPr lang="en-US" sz="3500" dirty="0">
                <a:solidFill>
                  <a:srgbClr val="FFFF00"/>
                </a:solidFill>
              </a:endParaRPr>
            </a:p>
          </p:txBody>
        </p:sp>
        <p:sp>
          <p:nvSpPr>
            <p:cNvPr id="18" name="Rectangle 17"/>
            <p:cNvSpPr/>
            <p:nvPr/>
          </p:nvSpPr>
          <p:spPr>
            <a:xfrm>
              <a:off x="4556800" y="5271506"/>
              <a:ext cx="681597" cy="630942"/>
            </a:xfrm>
            <a:prstGeom prst="rect">
              <a:avLst/>
            </a:prstGeom>
          </p:spPr>
          <p:txBody>
            <a:bodyPr wrap="none">
              <a:spAutoFit/>
            </a:bodyPr>
            <a:lstStyle/>
            <a:p>
              <a:r>
                <a:rPr lang="fr-CA" sz="3500" dirty="0" smtClean="0">
                  <a:solidFill>
                    <a:srgbClr val="FFFF00"/>
                  </a:solidFill>
                </a:rPr>
                <a:t>71</a:t>
              </a:r>
              <a:endParaRPr lang="en-US" sz="3500" dirty="0">
                <a:solidFill>
                  <a:srgbClr val="FFFF00"/>
                </a:solidFill>
              </a:endParaRPr>
            </a:p>
          </p:txBody>
        </p:sp>
        <p:sp>
          <p:nvSpPr>
            <p:cNvPr id="19" name="Rectangle 18"/>
            <p:cNvSpPr/>
            <p:nvPr/>
          </p:nvSpPr>
          <p:spPr>
            <a:xfrm>
              <a:off x="3339661" y="5279205"/>
              <a:ext cx="681597" cy="630942"/>
            </a:xfrm>
            <a:prstGeom prst="rect">
              <a:avLst/>
            </a:prstGeom>
          </p:spPr>
          <p:txBody>
            <a:bodyPr wrap="none">
              <a:spAutoFit/>
            </a:bodyPr>
            <a:lstStyle/>
            <a:p>
              <a:r>
                <a:rPr lang="fr-CA" sz="3500" dirty="0" smtClean="0">
                  <a:solidFill>
                    <a:srgbClr val="FFFF00"/>
                  </a:solidFill>
                </a:rPr>
                <a:t>61</a:t>
              </a:r>
              <a:endParaRPr lang="en-US" sz="3500" dirty="0">
                <a:solidFill>
                  <a:srgbClr val="FFFF00"/>
                </a:solidFill>
              </a:endParaRPr>
            </a:p>
          </p:txBody>
        </p:sp>
      </p:grpSp>
      <p:sp>
        <p:nvSpPr>
          <p:cNvPr id="20" name="Arc 19"/>
          <p:cNvSpPr/>
          <p:nvPr/>
        </p:nvSpPr>
        <p:spPr>
          <a:xfrm rot="19030318">
            <a:off x="4909279" y="4255308"/>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1" name="Rectangle 20"/>
          <p:cNvSpPr/>
          <p:nvPr/>
        </p:nvSpPr>
        <p:spPr>
          <a:xfrm>
            <a:off x="5284617" y="3867201"/>
            <a:ext cx="644728" cy="369332"/>
          </a:xfrm>
          <a:prstGeom prst="rect">
            <a:avLst/>
          </a:prstGeom>
        </p:spPr>
        <p:txBody>
          <a:bodyPr wrap="none">
            <a:spAutoFit/>
          </a:bodyPr>
          <a:lstStyle/>
          <a:p>
            <a:r>
              <a:rPr lang="fr-CA" dirty="0">
                <a:solidFill>
                  <a:srgbClr val="FFFF00"/>
                </a:solidFill>
              </a:rPr>
              <a:t>+ 10</a:t>
            </a:r>
            <a:endParaRPr lang="en-US" dirty="0">
              <a:solidFill>
                <a:srgbClr val="FFFF00"/>
              </a:solidFill>
            </a:endParaRPr>
          </a:p>
        </p:txBody>
      </p:sp>
      <p:sp>
        <p:nvSpPr>
          <p:cNvPr id="22" name="Rectangle 21"/>
          <p:cNvSpPr/>
          <p:nvPr/>
        </p:nvSpPr>
        <p:spPr>
          <a:xfrm>
            <a:off x="6934422" y="4603661"/>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6700411" y="5253717"/>
            <a:ext cx="681597" cy="630942"/>
          </a:xfrm>
          <a:prstGeom prst="rect">
            <a:avLst/>
          </a:prstGeom>
        </p:spPr>
        <p:txBody>
          <a:bodyPr wrap="none">
            <a:spAutoFit/>
          </a:bodyPr>
          <a:lstStyle/>
          <a:p>
            <a:r>
              <a:rPr lang="fr-CA" sz="3500" dirty="0" smtClean="0">
                <a:solidFill>
                  <a:srgbClr val="FFFF00"/>
                </a:solidFill>
              </a:rPr>
              <a:t>85</a:t>
            </a:r>
            <a:endParaRPr lang="en-US" sz="3500" dirty="0"/>
          </a:p>
        </p:txBody>
      </p:sp>
      <p:pic>
        <p:nvPicPr>
          <p:cNvPr id="2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6737" y="1645798"/>
            <a:ext cx="487363" cy="487363"/>
          </a:xfrm>
          <a:prstGeom prst="rect">
            <a:avLst/>
          </a:prstGeom>
        </p:spPr>
      </p:pic>
    </p:spTree>
    <p:extLst>
      <p:ext uri="{BB962C8B-B14F-4D97-AF65-F5344CB8AC3E}">
        <p14:creationId xmlns:p14="http://schemas.microsoft.com/office/powerpoint/2010/main" val="55780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39"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8079" y="629043"/>
            <a:ext cx="9106873" cy="6739715"/>
            <a:chOff x="1287780" y="707422"/>
            <a:chExt cx="9106873" cy="6739715"/>
          </a:xfrm>
        </p:grpSpPr>
        <p:sp>
          <p:nvSpPr>
            <p:cNvPr id="4" name="Rectangle 3"/>
            <p:cNvSpPr/>
            <p:nvPr/>
          </p:nvSpPr>
          <p:spPr>
            <a:xfrm>
              <a:off x="1738333" y="2808697"/>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5316579" y="707422"/>
              <a:ext cx="4269381" cy="784830"/>
            </a:xfrm>
            <a:prstGeom prst="rect">
              <a:avLst/>
            </a:prstGeom>
            <a:noFill/>
          </p:spPr>
          <p:txBody>
            <a:bodyPr wrap="square" rtlCol="0">
              <a:spAutoFit/>
            </a:bodyPr>
            <a:lstStyle/>
            <a:p>
              <a:r>
                <a:rPr lang="fr-CA" sz="4500" dirty="0" smtClean="0">
                  <a:solidFill>
                    <a:schemeClr val="accent1">
                      <a:lumMod val="60000"/>
                      <a:lumOff val="40000"/>
                    </a:schemeClr>
                  </a:solidFill>
                </a:rPr>
                <a:t>56  +  33 =</a:t>
              </a:r>
              <a:endParaRPr lang="en-US" sz="4500" dirty="0">
                <a:solidFill>
                  <a:schemeClr val="accent1">
                    <a:lumMod val="60000"/>
                    <a:lumOff val="40000"/>
                  </a:schemeClr>
                </a:solidFill>
              </a:endParaRPr>
            </a:p>
          </p:txBody>
        </p:sp>
        <p:sp>
          <p:nvSpPr>
            <p:cNvPr id="6" name="Rectangle 5"/>
            <p:cNvSpPr/>
            <p:nvPr/>
          </p:nvSpPr>
          <p:spPr>
            <a:xfrm>
              <a:off x="2591638" y="253194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225877" y="3202500"/>
              <a:ext cx="914400" cy="630942"/>
            </a:xfrm>
            <a:prstGeom prst="rect">
              <a:avLst/>
            </a:prstGeom>
            <a:noFill/>
          </p:spPr>
          <p:txBody>
            <a:bodyPr wrap="square" rtlCol="0">
              <a:spAutoFit/>
            </a:bodyPr>
            <a:lstStyle/>
            <a:p>
              <a:r>
                <a:rPr lang="fr-CA" sz="3500" dirty="0" smtClean="0">
                  <a:solidFill>
                    <a:schemeClr val="accent1">
                      <a:lumMod val="60000"/>
                      <a:lumOff val="40000"/>
                    </a:schemeClr>
                  </a:solidFill>
                </a:rPr>
                <a:t>56</a:t>
              </a:r>
              <a:endParaRPr lang="en-US" sz="3500" dirty="0">
                <a:solidFill>
                  <a:schemeClr val="accent1">
                    <a:lumMod val="60000"/>
                    <a:lumOff val="40000"/>
                  </a:schemeClr>
                </a:solidFill>
              </a:endParaRPr>
            </a:p>
          </p:txBody>
        </p:sp>
        <p:sp>
          <p:nvSpPr>
            <p:cNvPr id="8" name="Rectangle 7"/>
            <p:cNvSpPr/>
            <p:nvPr/>
          </p:nvSpPr>
          <p:spPr>
            <a:xfrm>
              <a:off x="5287094" y="253194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987794" y="2540984"/>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516453" y="217182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3918396" y="2171826"/>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2" name="Arc 11"/>
            <p:cNvSpPr/>
            <p:nvPr/>
          </p:nvSpPr>
          <p:spPr>
            <a:xfrm rot="19030318">
              <a:off x="6530404" y="2331725"/>
              <a:ext cx="572393" cy="54598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3" name="Rectangle 12"/>
            <p:cNvSpPr/>
            <p:nvPr/>
          </p:nvSpPr>
          <p:spPr>
            <a:xfrm>
              <a:off x="6492630" y="2555938"/>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2884461" y="1735326"/>
              <a:ext cx="731520" cy="400110"/>
            </a:xfrm>
            <a:prstGeom prst="rect">
              <a:avLst/>
            </a:prstGeom>
            <a:noFill/>
          </p:spPr>
          <p:txBody>
            <a:bodyPr wrap="square" rtlCol="0">
              <a:spAutoFit/>
            </a:bodyPr>
            <a:lstStyle/>
            <a:p>
              <a:r>
                <a:rPr lang="fr-CA" sz="2000" dirty="0" smtClean="0">
                  <a:solidFill>
                    <a:schemeClr val="accent1">
                      <a:lumMod val="60000"/>
                      <a:lumOff val="40000"/>
                    </a:schemeClr>
                  </a:solidFill>
                </a:rPr>
                <a:t>+ 10</a:t>
              </a:r>
              <a:endParaRPr lang="en-US" sz="2000" dirty="0">
                <a:solidFill>
                  <a:schemeClr val="accent1">
                    <a:lumMod val="60000"/>
                    <a:lumOff val="40000"/>
                  </a:schemeClr>
                </a:solidFill>
              </a:endParaRPr>
            </a:p>
          </p:txBody>
        </p:sp>
        <p:sp>
          <p:nvSpPr>
            <p:cNvPr id="15" name="Rectangle 14"/>
            <p:cNvSpPr/>
            <p:nvPr/>
          </p:nvSpPr>
          <p:spPr>
            <a:xfrm>
              <a:off x="4288747" y="1770753"/>
              <a:ext cx="644728" cy="369332"/>
            </a:xfrm>
            <a:prstGeom prst="rect">
              <a:avLst/>
            </a:prstGeom>
          </p:spPr>
          <p:txBody>
            <a:bodyPr wrap="none">
              <a:spAutoFit/>
            </a:bodyPr>
            <a:lstStyle/>
            <a:p>
              <a:r>
                <a:rPr lang="fr-CA" dirty="0">
                  <a:solidFill>
                    <a:schemeClr val="accent1">
                      <a:lumMod val="60000"/>
                      <a:lumOff val="40000"/>
                    </a:schemeClr>
                  </a:solidFill>
                </a:rPr>
                <a:t>+ 10</a:t>
              </a:r>
              <a:endParaRPr lang="en-US" dirty="0">
                <a:solidFill>
                  <a:schemeClr val="accent1">
                    <a:lumMod val="60000"/>
                    <a:lumOff val="40000"/>
                  </a:schemeClr>
                </a:solidFill>
              </a:endParaRPr>
            </a:p>
          </p:txBody>
        </p:sp>
        <p:sp>
          <p:nvSpPr>
            <p:cNvPr id="16" name="Rectangle 15"/>
            <p:cNvSpPr/>
            <p:nvPr/>
          </p:nvSpPr>
          <p:spPr>
            <a:xfrm>
              <a:off x="6569411" y="1851241"/>
              <a:ext cx="516488" cy="369332"/>
            </a:xfrm>
            <a:prstGeom prst="rect">
              <a:avLst/>
            </a:prstGeom>
          </p:spPr>
          <p:txBody>
            <a:bodyPr wrap="none">
              <a:spAutoFit/>
            </a:bodyPr>
            <a:lstStyle/>
            <a:p>
              <a:r>
                <a:rPr lang="fr-CA" dirty="0">
                  <a:solidFill>
                    <a:schemeClr val="accent1">
                      <a:lumMod val="60000"/>
                      <a:lumOff val="40000"/>
                    </a:schemeClr>
                  </a:solidFill>
                </a:rPr>
                <a:t>+ 3</a:t>
              </a:r>
              <a:endParaRPr lang="en-US" dirty="0">
                <a:solidFill>
                  <a:schemeClr val="accent1">
                    <a:lumMod val="60000"/>
                    <a:lumOff val="40000"/>
                  </a:schemeClr>
                </a:solidFill>
              </a:endParaRPr>
            </a:p>
          </p:txBody>
        </p:sp>
        <p:sp>
          <p:nvSpPr>
            <p:cNvPr id="17" name="Rectangle 16"/>
            <p:cNvSpPr/>
            <p:nvPr/>
          </p:nvSpPr>
          <p:spPr>
            <a:xfrm>
              <a:off x="6090073" y="3184522"/>
              <a:ext cx="681597" cy="630942"/>
            </a:xfrm>
            <a:prstGeom prst="rect">
              <a:avLst/>
            </a:prstGeom>
          </p:spPr>
          <p:txBody>
            <a:bodyPr wrap="none">
              <a:spAutoFit/>
            </a:bodyPr>
            <a:lstStyle/>
            <a:p>
              <a:r>
                <a:rPr lang="fr-CA" sz="3500" dirty="0" smtClean="0">
                  <a:solidFill>
                    <a:schemeClr val="accent1">
                      <a:lumMod val="60000"/>
                      <a:lumOff val="40000"/>
                    </a:schemeClr>
                  </a:solidFill>
                </a:rPr>
                <a:t>8</a:t>
              </a:r>
              <a:r>
                <a:rPr lang="fr-CA" sz="3500" dirty="0">
                  <a:solidFill>
                    <a:schemeClr val="accent1">
                      <a:lumMod val="60000"/>
                      <a:lumOff val="40000"/>
                    </a:schemeClr>
                  </a:solidFill>
                </a:rPr>
                <a:t>6</a:t>
              </a:r>
              <a:endParaRPr lang="en-US" sz="3500" dirty="0">
                <a:solidFill>
                  <a:schemeClr val="accent1">
                    <a:lumMod val="60000"/>
                    <a:lumOff val="40000"/>
                  </a:schemeClr>
                </a:solidFill>
              </a:endParaRPr>
            </a:p>
          </p:txBody>
        </p:sp>
        <p:sp>
          <p:nvSpPr>
            <p:cNvPr id="18" name="Rectangle 17"/>
            <p:cNvSpPr/>
            <p:nvPr/>
          </p:nvSpPr>
          <p:spPr>
            <a:xfrm>
              <a:off x="4946295" y="3226334"/>
              <a:ext cx="681597" cy="630942"/>
            </a:xfrm>
            <a:prstGeom prst="rect">
              <a:avLst/>
            </a:prstGeom>
          </p:spPr>
          <p:txBody>
            <a:bodyPr wrap="none">
              <a:spAutoFit/>
            </a:bodyPr>
            <a:lstStyle/>
            <a:p>
              <a:r>
                <a:rPr lang="fr-CA" sz="3500" dirty="0" smtClean="0">
                  <a:solidFill>
                    <a:schemeClr val="accent1">
                      <a:lumMod val="60000"/>
                      <a:lumOff val="40000"/>
                    </a:schemeClr>
                  </a:solidFill>
                </a:rPr>
                <a:t>76</a:t>
              </a:r>
              <a:endParaRPr lang="en-US" sz="3500" dirty="0">
                <a:solidFill>
                  <a:schemeClr val="accent1">
                    <a:lumMod val="60000"/>
                    <a:lumOff val="40000"/>
                  </a:schemeClr>
                </a:solidFill>
              </a:endParaRPr>
            </a:p>
          </p:txBody>
        </p:sp>
        <p:sp>
          <p:nvSpPr>
            <p:cNvPr id="19" name="Rectangle 18"/>
            <p:cNvSpPr/>
            <p:nvPr/>
          </p:nvSpPr>
          <p:spPr>
            <a:xfrm>
              <a:off x="3546238" y="3216285"/>
              <a:ext cx="681597" cy="630942"/>
            </a:xfrm>
            <a:prstGeom prst="rect">
              <a:avLst/>
            </a:prstGeom>
          </p:spPr>
          <p:txBody>
            <a:bodyPr wrap="none">
              <a:spAutoFit/>
            </a:bodyPr>
            <a:lstStyle/>
            <a:p>
              <a:r>
                <a:rPr lang="fr-CA" sz="3500" dirty="0" smtClean="0">
                  <a:solidFill>
                    <a:schemeClr val="accent1">
                      <a:lumMod val="60000"/>
                      <a:lumOff val="40000"/>
                    </a:schemeClr>
                  </a:solidFill>
                </a:rPr>
                <a:t>66</a:t>
              </a:r>
              <a:endParaRPr lang="en-US" sz="3500" dirty="0">
                <a:solidFill>
                  <a:schemeClr val="accent1">
                    <a:lumMod val="60000"/>
                    <a:lumOff val="40000"/>
                  </a:schemeClr>
                </a:solidFill>
              </a:endParaRPr>
            </a:p>
          </p:txBody>
        </p:sp>
        <p:sp>
          <p:nvSpPr>
            <p:cNvPr id="20" name="TextBox 19"/>
            <p:cNvSpPr txBox="1"/>
            <p:nvPr/>
          </p:nvSpPr>
          <p:spPr>
            <a:xfrm>
              <a:off x="1287780" y="853440"/>
              <a:ext cx="3889206" cy="477054"/>
            </a:xfrm>
            <a:prstGeom prst="rect">
              <a:avLst/>
            </a:prstGeom>
            <a:noFill/>
          </p:spPr>
          <p:txBody>
            <a:bodyPr wrap="none" rtlCol="0">
              <a:spAutoFit/>
            </a:bodyPr>
            <a:lstStyle/>
            <a:p>
              <a:r>
                <a:rPr lang="fr-CA" sz="2500" u="sng" dirty="0" smtClean="0">
                  <a:solidFill>
                    <a:schemeClr val="bg1"/>
                  </a:solidFill>
                </a:rPr>
                <a:t>Voici un autre exemple:</a:t>
              </a:r>
              <a:endParaRPr lang="en-US" sz="2500" u="sng" dirty="0">
                <a:solidFill>
                  <a:schemeClr val="bg1"/>
                </a:solidFill>
              </a:endParaRPr>
            </a:p>
          </p:txBody>
        </p:sp>
        <p:sp>
          <p:nvSpPr>
            <p:cNvPr id="21" name="Rectangle 20"/>
            <p:cNvSpPr/>
            <p:nvPr/>
          </p:nvSpPr>
          <p:spPr>
            <a:xfrm>
              <a:off x="1722606" y="5260154"/>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2553187" y="4978214"/>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p:cNvSpPr txBox="1"/>
            <p:nvPr/>
          </p:nvSpPr>
          <p:spPr>
            <a:xfrm>
              <a:off x="2187426" y="5648774"/>
              <a:ext cx="914400" cy="630942"/>
            </a:xfrm>
            <a:prstGeom prst="rect">
              <a:avLst/>
            </a:prstGeom>
            <a:noFill/>
          </p:spPr>
          <p:txBody>
            <a:bodyPr wrap="square" rtlCol="0">
              <a:spAutoFit/>
            </a:bodyPr>
            <a:lstStyle/>
            <a:p>
              <a:r>
                <a:rPr lang="fr-CA" sz="3500" dirty="0" smtClean="0">
                  <a:solidFill>
                    <a:schemeClr val="accent1">
                      <a:lumMod val="60000"/>
                      <a:lumOff val="40000"/>
                    </a:schemeClr>
                  </a:solidFill>
                </a:rPr>
                <a:t>56</a:t>
              </a:r>
              <a:endParaRPr lang="en-US" sz="3500" dirty="0">
                <a:solidFill>
                  <a:schemeClr val="accent1">
                    <a:lumMod val="60000"/>
                    <a:lumOff val="40000"/>
                  </a:schemeClr>
                </a:solidFill>
              </a:endParaRPr>
            </a:p>
          </p:txBody>
        </p:sp>
        <p:sp>
          <p:nvSpPr>
            <p:cNvPr id="24" name="Rectangle 23"/>
            <p:cNvSpPr/>
            <p:nvPr/>
          </p:nvSpPr>
          <p:spPr>
            <a:xfrm>
              <a:off x="5270860" y="4994588"/>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6492785" y="5026342"/>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Arc 25"/>
            <p:cNvSpPr/>
            <p:nvPr/>
          </p:nvSpPr>
          <p:spPr>
            <a:xfrm rot="19030318">
              <a:off x="6540393" y="4809714"/>
              <a:ext cx="632368" cy="61964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7" name="Rectangle 26"/>
            <p:cNvSpPr/>
            <p:nvPr/>
          </p:nvSpPr>
          <p:spPr>
            <a:xfrm>
              <a:off x="7078125" y="4986113"/>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3448393" y="4139545"/>
              <a:ext cx="731520" cy="400110"/>
            </a:xfrm>
            <a:prstGeom prst="rect">
              <a:avLst/>
            </a:prstGeom>
            <a:noFill/>
          </p:spPr>
          <p:txBody>
            <a:bodyPr wrap="square" rtlCol="0">
              <a:spAutoFit/>
            </a:bodyPr>
            <a:lstStyle/>
            <a:p>
              <a:r>
                <a:rPr lang="fr-CA" sz="2000" dirty="0" smtClean="0">
                  <a:solidFill>
                    <a:schemeClr val="accent1">
                      <a:lumMod val="60000"/>
                      <a:lumOff val="40000"/>
                    </a:schemeClr>
                  </a:solidFill>
                </a:rPr>
                <a:t>+ 20</a:t>
              </a:r>
              <a:endParaRPr lang="en-US" sz="2000" dirty="0">
                <a:solidFill>
                  <a:schemeClr val="accent1">
                    <a:lumMod val="60000"/>
                    <a:lumOff val="40000"/>
                  </a:schemeClr>
                </a:solidFill>
              </a:endParaRPr>
            </a:p>
          </p:txBody>
        </p:sp>
        <p:sp>
          <p:nvSpPr>
            <p:cNvPr id="29" name="Rectangle 28"/>
            <p:cNvSpPr/>
            <p:nvPr/>
          </p:nvSpPr>
          <p:spPr>
            <a:xfrm>
              <a:off x="5554725" y="4198703"/>
              <a:ext cx="644728" cy="369332"/>
            </a:xfrm>
            <a:prstGeom prst="rect">
              <a:avLst/>
            </a:prstGeom>
          </p:spPr>
          <p:txBody>
            <a:bodyPr wrap="none">
              <a:spAutoFit/>
            </a:bodyPr>
            <a:lstStyle/>
            <a:p>
              <a:r>
                <a:rPr lang="fr-CA" dirty="0">
                  <a:solidFill>
                    <a:schemeClr val="accent1">
                      <a:lumMod val="60000"/>
                      <a:lumOff val="40000"/>
                    </a:schemeClr>
                  </a:solidFill>
                </a:rPr>
                <a:t>+ </a:t>
              </a:r>
              <a:r>
                <a:rPr lang="fr-CA" dirty="0" smtClean="0">
                  <a:solidFill>
                    <a:schemeClr val="accent1">
                      <a:lumMod val="60000"/>
                      <a:lumOff val="40000"/>
                    </a:schemeClr>
                  </a:solidFill>
                </a:rPr>
                <a:t>10</a:t>
              </a:r>
              <a:endParaRPr lang="en-US" dirty="0">
                <a:solidFill>
                  <a:schemeClr val="accent1">
                    <a:lumMod val="60000"/>
                    <a:lumOff val="40000"/>
                  </a:schemeClr>
                </a:solidFill>
              </a:endParaRPr>
            </a:p>
          </p:txBody>
        </p:sp>
        <p:sp>
          <p:nvSpPr>
            <p:cNvPr id="30" name="Rectangle 29"/>
            <p:cNvSpPr/>
            <p:nvPr/>
          </p:nvSpPr>
          <p:spPr>
            <a:xfrm>
              <a:off x="6582418" y="4200982"/>
              <a:ext cx="516488" cy="369332"/>
            </a:xfrm>
            <a:prstGeom prst="rect">
              <a:avLst/>
            </a:prstGeom>
          </p:spPr>
          <p:txBody>
            <a:bodyPr wrap="none">
              <a:spAutoFit/>
            </a:bodyPr>
            <a:lstStyle/>
            <a:p>
              <a:r>
                <a:rPr lang="fr-CA" dirty="0">
                  <a:solidFill>
                    <a:schemeClr val="accent1">
                      <a:lumMod val="60000"/>
                      <a:lumOff val="40000"/>
                    </a:schemeClr>
                  </a:solidFill>
                </a:rPr>
                <a:t>+ 3</a:t>
              </a:r>
              <a:endParaRPr lang="en-US" dirty="0">
                <a:solidFill>
                  <a:schemeClr val="accent1">
                    <a:lumMod val="60000"/>
                    <a:lumOff val="40000"/>
                  </a:schemeClr>
                </a:solidFill>
              </a:endParaRPr>
            </a:p>
          </p:txBody>
        </p:sp>
        <p:sp>
          <p:nvSpPr>
            <p:cNvPr id="31" name="Rectangle 30"/>
            <p:cNvSpPr/>
            <p:nvPr/>
          </p:nvSpPr>
          <p:spPr>
            <a:xfrm>
              <a:off x="6927898" y="5664459"/>
              <a:ext cx="681597" cy="630942"/>
            </a:xfrm>
            <a:prstGeom prst="rect">
              <a:avLst/>
            </a:prstGeom>
          </p:spPr>
          <p:txBody>
            <a:bodyPr wrap="none">
              <a:spAutoFit/>
            </a:bodyPr>
            <a:lstStyle/>
            <a:p>
              <a:r>
                <a:rPr lang="fr-CA" sz="3500" dirty="0">
                  <a:solidFill>
                    <a:schemeClr val="accent1">
                      <a:lumMod val="60000"/>
                      <a:lumOff val="40000"/>
                    </a:schemeClr>
                  </a:solidFill>
                </a:rPr>
                <a:t>8</a:t>
              </a:r>
              <a:r>
                <a:rPr lang="fr-CA" sz="3500" dirty="0" smtClean="0">
                  <a:solidFill>
                    <a:schemeClr val="accent1">
                      <a:lumMod val="60000"/>
                      <a:lumOff val="40000"/>
                    </a:schemeClr>
                  </a:solidFill>
                </a:rPr>
                <a:t>9</a:t>
              </a:r>
              <a:endParaRPr lang="en-US" sz="3500" dirty="0">
                <a:solidFill>
                  <a:schemeClr val="accent1">
                    <a:lumMod val="60000"/>
                    <a:lumOff val="40000"/>
                  </a:schemeClr>
                </a:solidFill>
              </a:endParaRPr>
            </a:p>
          </p:txBody>
        </p:sp>
        <p:sp>
          <p:nvSpPr>
            <p:cNvPr id="32" name="Rectangle 31"/>
            <p:cNvSpPr/>
            <p:nvPr/>
          </p:nvSpPr>
          <p:spPr>
            <a:xfrm>
              <a:off x="4969154" y="5645205"/>
              <a:ext cx="681597" cy="630942"/>
            </a:xfrm>
            <a:prstGeom prst="rect">
              <a:avLst/>
            </a:prstGeom>
          </p:spPr>
          <p:txBody>
            <a:bodyPr wrap="none">
              <a:spAutoFit/>
            </a:bodyPr>
            <a:lstStyle/>
            <a:p>
              <a:r>
                <a:rPr lang="fr-CA" sz="3500" dirty="0" smtClean="0">
                  <a:solidFill>
                    <a:schemeClr val="accent1">
                      <a:lumMod val="60000"/>
                      <a:lumOff val="40000"/>
                    </a:schemeClr>
                  </a:solidFill>
                </a:rPr>
                <a:t>76</a:t>
              </a:r>
              <a:endParaRPr lang="en-US" sz="3500" dirty="0">
                <a:solidFill>
                  <a:schemeClr val="accent1">
                    <a:lumMod val="60000"/>
                    <a:lumOff val="40000"/>
                  </a:schemeClr>
                </a:solidFill>
              </a:endParaRPr>
            </a:p>
          </p:txBody>
        </p:sp>
        <p:sp>
          <p:nvSpPr>
            <p:cNvPr id="33" name="Rectangle 32"/>
            <p:cNvSpPr/>
            <p:nvPr/>
          </p:nvSpPr>
          <p:spPr>
            <a:xfrm>
              <a:off x="6177888" y="5645205"/>
              <a:ext cx="681597" cy="630942"/>
            </a:xfrm>
            <a:prstGeom prst="rect">
              <a:avLst/>
            </a:prstGeom>
          </p:spPr>
          <p:txBody>
            <a:bodyPr wrap="none">
              <a:spAutoFit/>
            </a:bodyPr>
            <a:lstStyle/>
            <a:p>
              <a:r>
                <a:rPr lang="fr-CA" sz="3500" dirty="0" smtClean="0">
                  <a:solidFill>
                    <a:schemeClr val="accent1">
                      <a:lumMod val="60000"/>
                      <a:lumOff val="40000"/>
                    </a:schemeClr>
                  </a:solidFill>
                </a:rPr>
                <a:t>86</a:t>
              </a:r>
              <a:endParaRPr lang="en-US" sz="3500" dirty="0">
                <a:solidFill>
                  <a:schemeClr val="accent1">
                    <a:lumMod val="60000"/>
                    <a:lumOff val="40000"/>
                  </a:schemeClr>
                </a:solidFill>
              </a:endParaRPr>
            </a:p>
          </p:txBody>
        </p:sp>
        <p:sp>
          <p:nvSpPr>
            <p:cNvPr id="34" name="Rectangle 33"/>
            <p:cNvSpPr/>
            <p:nvPr/>
          </p:nvSpPr>
          <p:spPr>
            <a:xfrm>
              <a:off x="7061804" y="2554262"/>
              <a:ext cx="45719" cy="542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Arc 35"/>
            <p:cNvSpPr/>
            <p:nvPr/>
          </p:nvSpPr>
          <p:spPr>
            <a:xfrm rot="19030318">
              <a:off x="5153820" y="2216049"/>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37" name="Arc 36"/>
            <p:cNvSpPr/>
            <p:nvPr/>
          </p:nvSpPr>
          <p:spPr>
            <a:xfrm rot="19030318">
              <a:off x="2406792" y="4552781"/>
              <a:ext cx="2950321" cy="2894356"/>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38" name="Rectangle 37"/>
            <p:cNvSpPr/>
            <p:nvPr/>
          </p:nvSpPr>
          <p:spPr>
            <a:xfrm>
              <a:off x="5625258" y="1826490"/>
              <a:ext cx="644728" cy="369332"/>
            </a:xfrm>
            <a:prstGeom prst="rect">
              <a:avLst/>
            </a:prstGeom>
          </p:spPr>
          <p:txBody>
            <a:bodyPr wrap="none">
              <a:spAutoFit/>
            </a:bodyPr>
            <a:lstStyle/>
            <a:p>
              <a:r>
                <a:rPr lang="fr-CA" dirty="0">
                  <a:solidFill>
                    <a:schemeClr val="accent1">
                      <a:lumMod val="60000"/>
                      <a:lumOff val="40000"/>
                    </a:schemeClr>
                  </a:solidFill>
                </a:rPr>
                <a:t>+ 10</a:t>
              </a:r>
              <a:endParaRPr lang="en-US" dirty="0">
                <a:solidFill>
                  <a:schemeClr val="accent1">
                    <a:lumMod val="60000"/>
                    <a:lumOff val="40000"/>
                  </a:schemeClr>
                </a:solidFill>
              </a:endParaRPr>
            </a:p>
          </p:txBody>
        </p:sp>
        <p:sp>
          <p:nvSpPr>
            <p:cNvPr id="39" name="Rectangle 38"/>
            <p:cNvSpPr/>
            <p:nvPr/>
          </p:nvSpPr>
          <p:spPr>
            <a:xfrm>
              <a:off x="6540454" y="1771247"/>
              <a:ext cx="184731" cy="369332"/>
            </a:xfrm>
            <a:prstGeom prst="rect">
              <a:avLst/>
            </a:prstGeom>
          </p:spPr>
          <p:txBody>
            <a:bodyPr wrap="none">
              <a:spAutoFit/>
            </a:bodyPr>
            <a:lstStyle/>
            <a:p>
              <a:endParaRPr lang="en-US" dirty="0">
                <a:solidFill>
                  <a:schemeClr val="accent1">
                    <a:lumMod val="60000"/>
                    <a:lumOff val="40000"/>
                  </a:schemeClr>
                </a:solidFill>
              </a:endParaRPr>
            </a:p>
          </p:txBody>
        </p:sp>
        <p:sp>
          <p:nvSpPr>
            <p:cNvPr id="40" name="Rectangle 39"/>
            <p:cNvSpPr/>
            <p:nvPr/>
          </p:nvSpPr>
          <p:spPr>
            <a:xfrm>
              <a:off x="6882957" y="3211737"/>
              <a:ext cx="681597" cy="630942"/>
            </a:xfrm>
            <a:prstGeom prst="rect">
              <a:avLst/>
            </a:prstGeom>
          </p:spPr>
          <p:txBody>
            <a:bodyPr wrap="none">
              <a:spAutoFit/>
            </a:bodyPr>
            <a:lstStyle/>
            <a:p>
              <a:r>
                <a:rPr lang="fr-CA" sz="3500" dirty="0" smtClean="0">
                  <a:solidFill>
                    <a:schemeClr val="accent1">
                      <a:lumMod val="60000"/>
                      <a:lumOff val="40000"/>
                    </a:schemeClr>
                  </a:solidFill>
                </a:rPr>
                <a:t>89</a:t>
              </a:r>
              <a:endParaRPr lang="en-US" sz="3500" dirty="0">
                <a:solidFill>
                  <a:schemeClr val="accent1">
                    <a:lumMod val="60000"/>
                    <a:lumOff val="40000"/>
                  </a:schemeClr>
                </a:solidFill>
              </a:endParaRPr>
            </a:p>
          </p:txBody>
        </p:sp>
        <p:sp>
          <p:nvSpPr>
            <p:cNvPr id="41" name="Rectangle 40"/>
            <p:cNvSpPr/>
            <p:nvPr/>
          </p:nvSpPr>
          <p:spPr>
            <a:xfrm>
              <a:off x="7919588" y="3216594"/>
              <a:ext cx="184731" cy="630942"/>
            </a:xfrm>
            <a:prstGeom prst="rect">
              <a:avLst/>
            </a:prstGeom>
          </p:spPr>
          <p:txBody>
            <a:bodyPr wrap="none">
              <a:spAutoFit/>
            </a:bodyPr>
            <a:lstStyle/>
            <a:p>
              <a:endParaRPr lang="en-US" sz="3500" dirty="0">
                <a:solidFill>
                  <a:schemeClr val="accent1">
                    <a:lumMod val="60000"/>
                    <a:lumOff val="40000"/>
                  </a:schemeClr>
                </a:solidFill>
              </a:endParaRPr>
            </a:p>
          </p:txBody>
        </p:sp>
      </p:grpSp>
      <p:sp>
        <p:nvSpPr>
          <p:cNvPr id="43" name="Arc 42"/>
          <p:cNvSpPr/>
          <p:nvPr/>
        </p:nvSpPr>
        <p:spPr>
          <a:xfrm rot="19030318">
            <a:off x="5370085" y="4613128"/>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9826" y="1747535"/>
            <a:ext cx="487363" cy="487363"/>
          </a:xfrm>
          <a:prstGeom prst="rect">
            <a:avLst/>
          </a:prstGeom>
        </p:spPr>
      </p:pic>
    </p:spTree>
    <p:extLst>
      <p:ext uri="{BB962C8B-B14F-4D97-AF65-F5344CB8AC3E}">
        <p14:creationId xmlns:p14="http://schemas.microsoft.com/office/powerpoint/2010/main" val="316948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05496" y="637752"/>
            <a:ext cx="9106873" cy="6739715"/>
            <a:chOff x="1287780" y="707422"/>
            <a:chExt cx="9106873" cy="6739715"/>
          </a:xfrm>
        </p:grpSpPr>
        <p:sp>
          <p:nvSpPr>
            <p:cNvPr id="4" name="Rectangle 3"/>
            <p:cNvSpPr/>
            <p:nvPr/>
          </p:nvSpPr>
          <p:spPr>
            <a:xfrm>
              <a:off x="1738333" y="2808697"/>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5316579" y="707422"/>
              <a:ext cx="4269381" cy="784830"/>
            </a:xfrm>
            <a:prstGeom prst="rect">
              <a:avLst/>
            </a:prstGeom>
            <a:noFill/>
          </p:spPr>
          <p:txBody>
            <a:bodyPr wrap="square" rtlCol="0">
              <a:spAutoFit/>
            </a:bodyPr>
            <a:lstStyle/>
            <a:p>
              <a:r>
                <a:rPr lang="fr-CA" sz="4500" dirty="0" smtClean="0">
                  <a:solidFill>
                    <a:schemeClr val="accent4">
                      <a:lumMod val="60000"/>
                      <a:lumOff val="40000"/>
                    </a:schemeClr>
                  </a:solidFill>
                </a:rPr>
                <a:t>4</a:t>
              </a:r>
              <a:r>
                <a:rPr lang="fr-CA" sz="4500" dirty="0">
                  <a:solidFill>
                    <a:schemeClr val="accent4">
                      <a:lumMod val="60000"/>
                      <a:lumOff val="40000"/>
                    </a:schemeClr>
                  </a:solidFill>
                </a:rPr>
                <a:t>8</a:t>
              </a:r>
              <a:r>
                <a:rPr lang="fr-CA" sz="4500" dirty="0" smtClean="0">
                  <a:solidFill>
                    <a:schemeClr val="accent4">
                      <a:lumMod val="60000"/>
                      <a:lumOff val="40000"/>
                    </a:schemeClr>
                  </a:solidFill>
                </a:rPr>
                <a:t>  +  45 =</a:t>
              </a:r>
              <a:endParaRPr lang="en-US" sz="4500" dirty="0">
                <a:solidFill>
                  <a:schemeClr val="accent4">
                    <a:lumMod val="60000"/>
                    <a:lumOff val="40000"/>
                  </a:schemeClr>
                </a:solidFill>
              </a:endParaRPr>
            </a:p>
          </p:txBody>
        </p:sp>
        <p:sp>
          <p:nvSpPr>
            <p:cNvPr id="6" name="Rectangle 5"/>
            <p:cNvSpPr/>
            <p:nvPr/>
          </p:nvSpPr>
          <p:spPr>
            <a:xfrm>
              <a:off x="2591638" y="253194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225877" y="3202500"/>
              <a:ext cx="914400" cy="630942"/>
            </a:xfrm>
            <a:prstGeom prst="rect">
              <a:avLst/>
            </a:prstGeom>
            <a:noFill/>
          </p:spPr>
          <p:txBody>
            <a:bodyPr wrap="square" rtlCol="0">
              <a:spAutoFit/>
            </a:bodyPr>
            <a:lstStyle/>
            <a:p>
              <a:r>
                <a:rPr lang="fr-CA" sz="3500" dirty="0" smtClean="0">
                  <a:solidFill>
                    <a:schemeClr val="accent4"/>
                  </a:solidFill>
                </a:rPr>
                <a:t>48</a:t>
              </a:r>
              <a:endParaRPr lang="en-US" sz="3500" dirty="0">
                <a:solidFill>
                  <a:schemeClr val="accent4"/>
                </a:solidFill>
              </a:endParaRPr>
            </a:p>
          </p:txBody>
        </p:sp>
        <p:sp>
          <p:nvSpPr>
            <p:cNvPr id="8" name="Rectangle 7"/>
            <p:cNvSpPr/>
            <p:nvPr/>
          </p:nvSpPr>
          <p:spPr>
            <a:xfrm>
              <a:off x="5287094" y="2531940"/>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987794" y="2540984"/>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Arc 9"/>
            <p:cNvSpPr/>
            <p:nvPr/>
          </p:nvSpPr>
          <p:spPr>
            <a:xfrm rot="19030318">
              <a:off x="2516453" y="2171827"/>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1" name="Arc 10"/>
            <p:cNvSpPr/>
            <p:nvPr/>
          </p:nvSpPr>
          <p:spPr>
            <a:xfrm rot="19030318">
              <a:off x="3918396" y="2171826"/>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2" name="Arc 11"/>
            <p:cNvSpPr/>
            <p:nvPr/>
          </p:nvSpPr>
          <p:spPr>
            <a:xfrm rot="19030318">
              <a:off x="7615003" y="2393286"/>
              <a:ext cx="572393" cy="54598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3" name="Rectangle 12"/>
            <p:cNvSpPr/>
            <p:nvPr/>
          </p:nvSpPr>
          <p:spPr>
            <a:xfrm>
              <a:off x="6492630" y="2555938"/>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2884461" y="1735326"/>
              <a:ext cx="731520" cy="400110"/>
            </a:xfrm>
            <a:prstGeom prst="rect">
              <a:avLst/>
            </a:prstGeom>
            <a:noFill/>
          </p:spPr>
          <p:txBody>
            <a:bodyPr wrap="square" rtlCol="0">
              <a:spAutoFit/>
            </a:bodyPr>
            <a:lstStyle/>
            <a:p>
              <a:r>
                <a:rPr lang="fr-CA" sz="2000" dirty="0" smtClean="0">
                  <a:solidFill>
                    <a:schemeClr val="accent4"/>
                  </a:solidFill>
                </a:rPr>
                <a:t>+ 10</a:t>
              </a:r>
              <a:endParaRPr lang="en-US" sz="2000" dirty="0">
                <a:solidFill>
                  <a:schemeClr val="accent4"/>
                </a:solidFill>
              </a:endParaRPr>
            </a:p>
          </p:txBody>
        </p:sp>
        <p:sp>
          <p:nvSpPr>
            <p:cNvPr id="15" name="Rectangle 14"/>
            <p:cNvSpPr/>
            <p:nvPr/>
          </p:nvSpPr>
          <p:spPr>
            <a:xfrm>
              <a:off x="4288747" y="1770753"/>
              <a:ext cx="644728" cy="369332"/>
            </a:xfrm>
            <a:prstGeom prst="rect">
              <a:avLst/>
            </a:prstGeom>
          </p:spPr>
          <p:txBody>
            <a:bodyPr wrap="none">
              <a:spAutoFit/>
            </a:bodyPr>
            <a:lstStyle/>
            <a:p>
              <a:r>
                <a:rPr lang="fr-CA" dirty="0">
                  <a:solidFill>
                    <a:schemeClr val="accent4"/>
                  </a:solidFill>
                </a:rPr>
                <a:t>+ 10</a:t>
              </a:r>
              <a:endParaRPr lang="en-US" dirty="0">
                <a:solidFill>
                  <a:schemeClr val="accent4"/>
                </a:solidFill>
              </a:endParaRPr>
            </a:p>
          </p:txBody>
        </p:sp>
        <p:sp>
          <p:nvSpPr>
            <p:cNvPr id="16" name="Rectangle 15"/>
            <p:cNvSpPr/>
            <p:nvPr/>
          </p:nvSpPr>
          <p:spPr>
            <a:xfrm>
              <a:off x="7552363" y="1894600"/>
              <a:ext cx="516488" cy="369332"/>
            </a:xfrm>
            <a:prstGeom prst="rect">
              <a:avLst/>
            </a:prstGeom>
          </p:spPr>
          <p:txBody>
            <a:bodyPr wrap="none">
              <a:spAutoFit/>
            </a:bodyPr>
            <a:lstStyle/>
            <a:p>
              <a:r>
                <a:rPr lang="fr-CA" dirty="0">
                  <a:solidFill>
                    <a:schemeClr val="accent4"/>
                  </a:solidFill>
                </a:rPr>
                <a:t>+ </a:t>
              </a:r>
              <a:r>
                <a:rPr lang="fr-CA" dirty="0" smtClean="0">
                  <a:solidFill>
                    <a:schemeClr val="accent4"/>
                  </a:solidFill>
                </a:rPr>
                <a:t>2</a:t>
              </a:r>
              <a:endParaRPr lang="en-US" dirty="0">
                <a:solidFill>
                  <a:schemeClr val="accent4"/>
                </a:solidFill>
              </a:endParaRPr>
            </a:p>
          </p:txBody>
        </p:sp>
        <p:sp>
          <p:nvSpPr>
            <p:cNvPr id="17" name="Rectangle 16"/>
            <p:cNvSpPr/>
            <p:nvPr/>
          </p:nvSpPr>
          <p:spPr>
            <a:xfrm>
              <a:off x="6090073" y="3184522"/>
              <a:ext cx="681597" cy="630942"/>
            </a:xfrm>
            <a:prstGeom prst="rect">
              <a:avLst/>
            </a:prstGeom>
          </p:spPr>
          <p:txBody>
            <a:bodyPr wrap="none">
              <a:spAutoFit/>
            </a:bodyPr>
            <a:lstStyle/>
            <a:p>
              <a:r>
                <a:rPr lang="fr-CA" sz="3500" dirty="0" smtClean="0">
                  <a:solidFill>
                    <a:schemeClr val="accent4"/>
                  </a:solidFill>
                </a:rPr>
                <a:t>78</a:t>
              </a:r>
              <a:endParaRPr lang="en-US" sz="3500" dirty="0">
                <a:solidFill>
                  <a:schemeClr val="accent4"/>
                </a:solidFill>
              </a:endParaRPr>
            </a:p>
          </p:txBody>
        </p:sp>
        <p:sp>
          <p:nvSpPr>
            <p:cNvPr id="18" name="Rectangle 17"/>
            <p:cNvSpPr/>
            <p:nvPr/>
          </p:nvSpPr>
          <p:spPr>
            <a:xfrm>
              <a:off x="4946295" y="3226334"/>
              <a:ext cx="681597" cy="630942"/>
            </a:xfrm>
            <a:prstGeom prst="rect">
              <a:avLst/>
            </a:prstGeom>
          </p:spPr>
          <p:txBody>
            <a:bodyPr wrap="none">
              <a:spAutoFit/>
            </a:bodyPr>
            <a:lstStyle/>
            <a:p>
              <a:r>
                <a:rPr lang="fr-CA" sz="3500" dirty="0" smtClean="0">
                  <a:solidFill>
                    <a:schemeClr val="accent4"/>
                  </a:solidFill>
                </a:rPr>
                <a:t>68</a:t>
              </a:r>
              <a:endParaRPr lang="en-US" sz="3500" dirty="0">
                <a:solidFill>
                  <a:schemeClr val="accent4"/>
                </a:solidFill>
              </a:endParaRPr>
            </a:p>
          </p:txBody>
        </p:sp>
        <p:sp>
          <p:nvSpPr>
            <p:cNvPr id="19" name="Rectangle 18"/>
            <p:cNvSpPr/>
            <p:nvPr/>
          </p:nvSpPr>
          <p:spPr>
            <a:xfrm>
              <a:off x="3624477" y="3188200"/>
              <a:ext cx="681597" cy="630942"/>
            </a:xfrm>
            <a:prstGeom prst="rect">
              <a:avLst/>
            </a:prstGeom>
          </p:spPr>
          <p:txBody>
            <a:bodyPr wrap="none">
              <a:spAutoFit/>
            </a:bodyPr>
            <a:lstStyle/>
            <a:p>
              <a:r>
                <a:rPr lang="fr-CA" sz="3500" dirty="0" smtClean="0">
                  <a:solidFill>
                    <a:schemeClr val="accent4"/>
                  </a:solidFill>
                </a:rPr>
                <a:t>58</a:t>
              </a:r>
              <a:endParaRPr lang="en-US" sz="3500" dirty="0">
                <a:solidFill>
                  <a:schemeClr val="accent4"/>
                </a:solidFill>
              </a:endParaRPr>
            </a:p>
          </p:txBody>
        </p:sp>
        <p:sp>
          <p:nvSpPr>
            <p:cNvPr id="20" name="TextBox 19"/>
            <p:cNvSpPr txBox="1"/>
            <p:nvPr/>
          </p:nvSpPr>
          <p:spPr>
            <a:xfrm>
              <a:off x="1287780" y="853440"/>
              <a:ext cx="3889206" cy="477054"/>
            </a:xfrm>
            <a:prstGeom prst="rect">
              <a:avLst/>
            </a:prstGeom>
            <a:noFill/>
          </p:spPr>
          <p:txBody>
            <a:bodyPr wrap="none" rtlCol="0">
              <a:spAutoFit/>
            </a:bodyPr>
            <a:lstStyle/>
            <a:p>
              <a:r>
                <a:rPr lang="fr-CA" sz="2500" u="sng" dirty="0" smtClean="0">
                  <a:solidFill>
                    <a:schemeClr val="bg1"/>
                  </a:solidFill>
                </a:rPr>
                <a:t>Voici un autre exemple:</a:t>
              </a:r>
              <a:endParaRPr lang="en-US" sz="2500" u="sng" dirty="0">
                <a:solidFill>
                  <a:schemeClr val="bg1"/>
                </a:solidFill>
              </a:endParaRPr>
            </a:p>
          </p:txBody>
        </p:sp>
        <p:sp>
          <p:nvSpPr>
            <p:cNvPr id="21" name="Rectangle 20"/>
            <p:cNvSpPr/>
            <p:nvPr/>
          </p:nvSpPr>
          <p:spPr>
            <a:xfrm>
              <a:off x="1722606" y="5260154"/>
              <a:ext cx="8656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2553187" y="4978214"/>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p:cNvSpPr txBox="1"/>
            <p:nvPr/>
          </p:nvSpPr>
          <p:spPr>
            <a:xfrm>
              <a:off x="2187426" y="5648774"/>
              <a:ext cx="914400" cy="630942"/>
            </a:xfrm>
            <a:prstGeom prst="rect">
              <a:avLst/>
            </a:prstGeom>
            <a:noFill/>
          </p:spPr>
          <p:txBody>
            <a:bodyPr wrap="square" rtlCol="0">
              <a:spAutoFit/>
            </a:bodyPr>
            <a:lstStyle/>
            <a:p>
              <a:r>
                <a:rPr lang="fr-CA" sz="3500" dirty="0" smtClean="0">
                  <a:solidFill>
                    <a:schemeClr val="accent4"/>
                  </a:solidFill>
                </a:rPr>
                <a:t>48</a:t>
              </a:r>
              <a:endParaRPr lang="en-US" sz="3500" dirty="0">
                <a:solidFill>
                  <a:schemeClr val="accent4"/>
                </a:solidFill>
              </a:endParaRPr>
            </a:p>
          </p:txBody>
        </p:sp>
        <p:sp>
          <p:nvSpPr>
            <p:cNvPr id="24" name="Rectangle 23"/>
            <p:cNvSpPr/>
            <p:nvPr/>
          </p:nvSpPr>
          <p:spPr>
            <a:xfrm>
              <a:off x="5270860" y="4994588"/>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8594164" y="4984625"/>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Arc 25"/>
            <p:cNvSpPr/>
            <p:nvPr/>
          </p:nvSpPr>
          <p:spPr>
            <a:xfrm rot="19030318">
              <a:off x="7881192" y="4821788"/>
              <a:ext cx="632368" cy="619648"/>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7" name="Rectangle 26"/>
            <p:cNvSpPr/>
            <p:nvPr/>
          </p:nvSpPr>
          <p:spPr>
            <a:xfrm>
              <a:off x="7750913" y="4966784"/>
              <a:ext cx="45719" cy="5867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3448393" y="4139545"/>
              <a:ext cx="731520" cy="400110"/>
            </a:xfrm>
            <a:prstGeom prst="rect">
              <a:avLst/>
            </a:prstGeom>
            <a:noFill/>
          </p:spPr>
          <p:txBody>
            <a:bodyPr wrap="square" rtlCol="0">
              <a:spAutoFit/>
            </a:bodyPr>
            <a:lstStyle/>
            <a:p>
              <a:r>
                <a:rPr lang="fr-CA" sz="2000" dirty="0" smtClean="0">
                  <a:solidFill>
                    <a:schemeClr val="accent4"/>
                  </a:solidFill>
                </a:rPr>
                <a:t>+ 20</a:t>
              </a:r>
              <a:endParaRPr lang="en-US" sz="2000" dirty="0">
                <a:solidFill>
                  <a:schemeClr val="accent4"/>
                </a:solidFill>
              </a:endParaRPr>
            </a:p>
          </p:txBody>
        </p:sp>
        <p:sp>
          <p:nvSpPr>
            <p:cNvPr id="29" name="Rectangle 28"/>
            <p:cNvSpPr/>
            <p:nvPr/>
          </p:nvSpPr>
          <p:spPr>
            <a:xfrm>
              <a:off x="6194714" y="4193952"/>
              <a:ext cx="644728" cy="369332"/>
            </a:xfrm>
            <a:prstGeom prst="rect">
              <a:avLst/>
            </a:prstGeom>
          </p:spPr>
          <p:txBody>
            <a:bodyPr wrap="none">
              <a:spAutoFit/>
            </a:bodyPr>
            <a:lstStyle/>
            <a:p>
              <a:r>
                <a:rPr lang="fr-CA" dirty="0">
                  <a:solidFill>
                    <a:schemeClr val="accent4"/>
                  </a:solidFill>
                </a:rPr>
                <a:t>+ 2</a:t>
              </a:r>
              <a:r>
                <a:rPr lang="fr-CA" dirty="0" smtClean="0">
                  <a:solidFill>
                    <a:schemeClr val="accent4"/>
                  </a:solidFill>
                </a:rPr>
                <a:t>0</a:t>
              </a:r>
              <a:endParaRPr lang="en-US" dirty="0">
                <a:solidFill>
                  <a:schemeClr val="accent4"/>
                </a:solidFill>
              </a:endParaRPr>
            </a:p>
          </p:txBody>
        </p:sp>
        <p:sp>
          <p:nvSpPr>
            <p:cNvPr id="30" name="Rectangle 29"/>
            <p:cNvSpPr/>
            <p:nvPr/>
          </p:nvSpPr>
          <p:spPr>
            <a:xfrm>
              <a:off x="7899499" y="4409279"/>
              <a:ext cx="516488" cy="369332"/>
            </a:xfrm>
            <a:prstGeom prst="rect">
              <a:avLst/>
            </a:prstGeom>
          </p:spPr>
          <p:txBody>
            <a:bodyPr wrap="none">
              <a:spAutoFit/>
            </a:bodyPr>
            <a:lstStyle/>
            <a:p>
              <a:r>
                <a:rPr lang="fr-CA" dirty="0">
                  <a:solidFill>
                    <a:schemeClr val="accent4"/>
                  </a:solidFill>
                </a:rPr>
                <a:t>+ </a:t>
              </a:r>
              <a:r>
                <a:rPr lang="fr-CA" dirty="0" smtClean="0">
                  <a:solidFill>
                    <a:schemeClr val="accent4"/>
                  </a:solidFill>
                </a:rPr>
                <a:t>5</a:t>
              </a:r>
              <a:endParaRPr lang="en-US" dirty="0">
                <a:solidFill>
                  <a:schemeClr val="accent4"/>
                </a:solidFill>
              </a:endParaRPr>
            </a:p>
          </p:txBody>
        </p:sp>
        <p:sp>
          <p:nvSpPr>
            <p:cNvPr id="31" name="Rectangle 30"/>
            <p:cNvSpPr/>
            <p:nvPr/>
          </p:nvSpPr>
          <p:spPr>
            <a:xfrm>
              <a:off x="7432973" y="5645205"/>
              <a:ext cx="681597" cy="630942"/>
            </a:xfrm>
            <a:prstGeom prst="rect">
              <a:avLst/>
            </a:prstGeom>
          </p:spPr>
          <p:txBody>
            <a:bodyPr wrap="none">
              <a:spAutoFit/>
            </a:bodyPr>
            <a:lstStyle/>
            <a:p>
              <a:r>
                <a:rPr lang="fr-CA" sz="3500" dirty="0" smtClean="0">
                  <a:solidFill>
                    <a:schemeClr val="accent4"/>
                  </a:solidFill>
                </a:rPr>
                <a:t>88</a:t>
              </a:r>
              <a:endParaRPr lang="en-US" sz="3500" dirty="0">
                <a:solidFill>
                  <a:schemeClr val="accent4"/>
                </a:solidFill>
              </a:endParaRPr>
            </a:p>
          </p:txBody>
        </p:sp>
        <p:sp>
          <p:nvSpPr>
            <p:cNvPr id="32" name="Rectangle 31"/>
            <p:cNvSpPr/>
            <p:nvPr/>
          </p:nvSpPr>
          <p:spPr>
            <a:xfrm>
              <a:off x="4969154" y="5645205"/>
              <a:ext cx="681597" cy="630942"/>
            </a:xfrm>
            <a:prstGeom prst="rect">
              <a:avLst/>
            </a:prstGeom>
          </p:spPr>
          <p:txBody>
            <a:bodyPr wrap="none">
              <a:spAutoFit/>
            </a:bodyPr>
            <a:lstStyle/>
            <a:p>
              <a:r>
                <a:rPr lang="fr-CA" sz="3500" dirty="0" smtClean="0">
                  <a:solidFill>
                    <a:schemeClr val="accent4"/>
                  </a:solidFill>
                </a:rPr>
                <a:t>68</a:t>
              </a:r>
              <a:endParaRPr lang="en-US" sz="3500" dirty="0">
                <a:solidFill>
                  <a:schemeClr val="accent4"/>
                </a:solidFill>
              </a:endParaRPr>
            </a:p>
          </p:txBody>
        </p:sp>
        <p:sp>
          <p:nvSpPr>
            <p:cNvPr id="33" name="Rectangle 32"/>
            <p:cNvSpPr/>
            <p:nvPr/>
          </p:nvSpPr>
          <p:spPr>
            <a:xfrm>
              <a:off x="8242676" y="5634523"/>
              <a:ext cx="681597" cy="630942"/>
            </a:xfrm>
            <a:prstGeom prst="rect">
              <a:avLst/>
            </a:prstGeom>
          </p:spPr>
          <p:txBody>
            <a:bodyPr wrap="none">
              <a:spAutoFit/>
            </a:bodyPr>
            <a:lstStyle/>
            <a:p>
              <a:r>
                <a:rPr lang="fr-CA" sz="3500" u="sng" dirty="0" smtClean="0">
                  <a:solidFill>
                    <a:schemeClr val="accent4"/>
                  </a:solidFill>
                </a:rPr>
                <a:t>93</a:t>
              </a:r>
              <a:endParaRPr lang="en-US" sz="3500" u="sng" dirty="0">
                <a:solidFill>
                  <a:schemeClr val="accent4"/>
                </a:solidFill>
              </a:endParaRPr>
            </a:p>
          </p:txBody>
        </p:sp>
        <p:sp>
          <p:nvSpPr>
            <p:cNvPr id="34" name="Rectangle 33"/>
            <p:cNvSpPr/>
            <p:nvPr/>
          </p:nvSpPr>
          <p:spPr>
            <a:xfrm>
              <a:off x="7705194" y="2563306"/>
              <a:ext cx="45719" cy="542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Arc 35"/>
            <p:cNvSpPr/>
            <p:nvPr/>
          </p:nvSpPr>
          <p:spPr>
            <a:xfrm rot="19030318">
              <a:off x="5153820" y="2216049"/>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37" name="Arc 36"/>
            <p:cNvSpPr/>
            <p:nvPr/>
          </p:nvSpPr>
          <p:spPr>
            <a:xfrm rot="19030318">
              <a:off x="2406792" y="4552781"/>
              <a:ext cx="2950321" cy="2894356"/>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38" name="Rectangle 37"/>
            <p:cNvSpPr/>
            <p:nvPr/>
          </p:nvSpPr>
          <p:spPr>
            <a:xfrm>
              <a:off x="5625258" y="1826490"/>
              <a:ext cx="644728" cy="369332"/>
            </a:xfrm>
            <a:prstGeom prst="rect">
              <a:avLst/>
            </a:prstGeom>
          </p:spPr>
          <p:txBody>
            <a:bodyPr wrap="none">
              <a:spAutoFit/>
            </a:bodyPr>
            <a:lstStyle/>
            <a:p>
              <a:r>
                <a:rPr lang="fr-CA" dirty="0">
                  <a:solidFill>
                    <a:schemeClr val="accent4"/>
                  </a:solidFill>
                </a:rPr>
                <a:t>+ 10</a:t>
              </a:r>
              <a:endParaRPr lang="en-US" dirty="0">
                <a:solidFill>
                  <a:schemeClr val="accent4"/>
                </a:solidFill>
              </a:endParaRPr>
            </a:p>
          </p:txBody>
        </p:sp>
        <p:sp>
          <p:nvSpPr>
            <p:cNvPr id="39" name="Rectangle 38"/>
            <p:cNvSpPr/>
            <p:nvPr/>
          </p:nvSpPr>
          <p:spPr>
            <a:xfrm>
              <a:off x="6540454" y="1771247"/>
              <a:ext cx="184731" cy="369332"/>
            </a:xfrm>
            <a:prstGeom prst="rect">
              <a:avLst/>
            </a:prstGeom>
          </p:spPr>
          <p:txBody>
            <a:bodyPr wrap="none">
              <a:spAutoFit/>
            </a:bodyPr>
            <a:lstStyle/>
            <a:p>
              <a:endParaRPr lang="en-US" dirty="0">
                <a:solidFill>
                  <a:schemeClr val="accent1">
                    <a:lumMod val="60000"/>
                    <a:lumOff val="40000"/>
                  </a:schemeClr>
                </a:solidFill>
              </a:endParaRPr>
            </a:p>
          </p:txBody>
        </p:sp>
        <p:sp>
          <p:nvSpPr>
            <p:cNvPr id="40" name="Rectangle 39"/>
            <p:cNvSpPr/>
            <p:nvPr/>
          </p:nvSpPr>
          <p:spPr>
            <a:xfrm>
              <a:off x="7387254" y="3202500"/>
              <a:ext cx="540533" cy="477054"/>
            </a:xfrm>
            <a:prstGeom prst="rect">
              <a:avLst/>
            </a:prstGeom>
          </p:spPr>
          <p:txBody>
            <a:bodyPr wrap="none">
              <a:spAutoFit/>
            </a:bodyPr>
            <a:lstStyle/>
            <a:p>
              <a:r>
                <a:rPr lang="fr-CA" sz="2500" dirty="0" smtClean="0">
                  <a:solidFill>
                    <a:schemeClr val="accent4"/>
                  </a:solidFill>
                </a:rPr>
                <a:t>88</a:t>
              </a:r>
              <a:endParaRPr lang="en-US" sz="2500" dirty="0">
                <a:solidFill>
                  <a:schemeClr val="accent4"/>
                </a:solidFill>
              </a:endParaRPr>
            </a:p>
          </p:txBody>
        </p:sp>
        <p:sp>
          <p:nvSpPr>
            <p:cNvPr id="41" name="Rectangle 40"/>
            <p:cNvSpPr/>
            <p:nvPr/>
          </p:nvSpPr>
          <p:spPr>
            <a:xfrm>
              <a:off x="7919588" y="3216594"/>
              <a:ext cx="184731" cy="630942"/>
            </a:xfrm>
            <a:prstGeom prst="rect">
              <a:avLst/>
            </a:prstGeom>
          </p:spPr>
          <p:txBody>
            <a:bodyPr wrap="none">
              <a:spAutoFit/>
            </a:bodyPr>
            <a:lstStyle/>
            <a:p>
              <a:endParaRPr lang="en-US" sz="3500" dirty="0">
                <a:solidFill>
                  <a:schemeClr val="accent1">
                    <a:lumMod val="60000"/>
                    <a:lumOff val="40000"/>
                  </a:schemeClr>
                </a:solidFill>
              </a:endParaRPr>
            </a:p>
          </p:txBody>
        </p:sp>
      </p:grpSp>
      <p:sp>
        <p:nvSpPr>
          <p:cNvPr id="42" name="Arc 41"/>
          <p:cNvSpPr/>
          <p:nvPr/>
        </p:nvSpPr>
        <p:spPr>
          <a:xfrm rot="19030318">
            <a:off x="5242942" y="4518369"/>
            <a:ext cx="2950321" cy="2894356"/>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44" name="Rectangle 43"/>
          <p:cNvSpPr/>
          <p:nvPr/>
        </p:nvSpPr>
        <p:spPr>
          <a:xfrm>
            <a:off x="8286567" y="2506915"/>
            <a:ext cx="45719" cy="542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p:cNvSpPr/>
          <p:nvPr/>
        </p:nvSpPr>
        <p:spPr>
          <a:xfrm>
            <a:off x="8708290" y="2532261"/>
            <a:ext cx="45719" cy="542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Arc 45"/>
          <p:cNvSpPr/>
          <p:nvPr/>
        </p:nvSpPr>
        <p:spPr>
          <a:xfrm rot="19030318">
            <a:off x="8260137" y="2327941"/>
            <a:ext cx="572393" cy="54598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 name="Rectangle 1"/>
          <p:cNvSpPr/>
          <p:nvPr/>
        </p:nvSpPr>
        <p:spPr>
          <a:xfrm>
            <a:off x="8318251" y="1839885"/>
            <a:ext cx="516488" cy="369332"/>
          </a:xfrm>
          <a:prstGeom prst="rect">
            <a:avLst/>
          </a:prstGeom>
        </p:spPr>
        <p:txBody>
          <a:bodyPr wrap="none">
            <a:spAutoFit/>
          </a:bodyPr>
          <a:lstStyle/>
          <a:p>
            <a:r>
              <a:rPr lang="fr-CA" dirty="0">
                <a:solidFill>
                  <a:schemeClr val="accent4"/>
                </a:solidFill>
              </a:rPr>
              <a:t>+ </a:t>
            </a:r>
            <a:r>
              <a:rPr lang="fr-CA" dirty="0" smtClean="0">
                <a:solidFill>
                  <a:schemeClr val="accent4"/>
                </a:solidFill>
              </a:rPr>
              <a:t>3</a:t>
            </a:r>
            <a:endParaRPr lang="en-US" dirty="0">
              <a:solidFill>
                <a:schemeClr val="accent4"/>
              </a:solidFill>
            </a:endParaRPr>
          </a:p>
        </p:txBody>
      </p:sp>
      <p:sp>
        <p:nvSpPr>
          <p:cNvPr id="47" name="Arc 46"/>
          <p:cNvSpPr/>
          <p:nvPr/>
        </p:nvSpPr>
        <p:spPr>
          <a:xfrm rot="19030318">
            <a:off x="6589213" y="2184914"/>
            <a:ext cx="1467536" cy="14304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35" name="Rectangle 34"/>
          <p:cNvSpPr/>
          <p:nvPr/>
        </p:nvSpPr>
        <p:spPr>
          <a:xfrm>
            <a:off x="6995524" y="1772904"/>
            <a:ext cx="644728" cy="369332"/>
          </a:xfrm>
          <a:prstGeom prst="rect">
            <a:avLst/>
          </a:prstGeom>
        </p:spPr>
        <p:txBody>
          <a:bodyPr wrap="none">
            <a:spAutoFit/>
          </a:bodyPr>
          <a:lstStyle/>
          <a:p>
            <a:r>
              <a:rPr lang="fr-CA" dirty="0">
                <a:solidFill>
                  <a:schemeClr val="accent4"/>
                </a:solidFill>
              </a:rPr>
              <a:t>+ 10</a:t>
            </a:r>
            <a:endParaRPr lang="en-US" dirty="0">
              <a:solidFill>
                <a:schemeClr val="accent4"/>
              </a:solidFill>
            </a:endParaRPr>
          </a:p>
        </p:txBody>
      </p:sp>
      <p:sp>
        <p:nvSpPr>
          <p:cNvPr id="48" name="Rectangle 47"/>
          <p:cNvSpPr/>
          <p:nvPr/>
        </p:nvSpPr>
        <p:spPr>
          <a:xfrm>
            <a:off x="8062019" y="3131527"/>
            <a:ext cx="540533" cy="477054"/>
          </a:xfrm>
          <a:prstGeom prst="rect">
            <a:avLst/>
          </a:prstGeom>
        </p:spPr>
        <p:txBody>
          <a:bodyPr wrap="none">
            <a:spAutoFit/>
          </a:bodyPr>
          <a:lstStyle/>
          <a:p>
            <a:r>
              <a:rPr lang="fr-CA" sz="2500" dirty="0">
                <a:solidFill>
                  <a:schemeClr val="accent4"/>
                </a:solidFill>
              </a:rPr>
              <a:t>9</a:t>
            </a:r>
            <a:r>
              <a:rPr lang="fr-CA" sz="2500" dirty="0" smtClean="0">
                <a:solidFill>
                  <a:schemeClr val="accent4"/>
                </a:solidFill>
              </a:rPr>
              <a:t>0</a:t>
            </a:r>
            <a:endParaRPr lang="en-US" sz="2500" dirty="0">
              <a:solidFill>
                <a:schemeClr val="accent4"/>
              </a:solidFill>
            </a:endParaRPr>
          </a:p>
        </p:txBody>
      </p:sp>
      <p:sp>
        <p:nvSpPr>
          <p:cNvPr id="49" name="Rectangle 48"/>
          <p:cNvSpPr/>
          <p:nvPr/>
        </p:nvSpPr>
        <p:spPr>
          <a:xfrm>
            <a:off x="8546333" y="3157243"/>
            <a:ext cx="540533" cy="477054"/>
          </a:xfrm>
          <a:prstGeom prst="rect">
            <a:avLst/>
          </a:prstGeom>
        </p:spPr>
        <p:txBody>
          <a:bodyPr wrap="none">
            <a:spAutoFit/>
          </a:bodyPr>
          <a:lstStyle/>
          <a:p>
            <a:r>
              <a:rPr lang="fr-CA" sz="2500" u="sng" dirty="0" smtClean="0">
                <a:solidFill>
                  <a:schemeClr val="accent4"/>
                </a:solidFill>
              </a:rPr>
              <a:t>93</a:t>
            </a:r>
            <a:endParaRPr lang="en-US" sz="2500" u="sng" dirty="0">
              <a:solidFill>
                <a:schemeClr val="accent4"/>
              </a:solidFill>
            </a:endParaRPr>
          </a:p>
        </p:txBody>
      </p:sp>
      <p:pic>
        <p:nvPicPr>
          <p:cNvPr id="4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6611" y="1576857"/>
            <a:ext cx="487363" cy="487363"/>
          </a:xfrm>
          <a:prstGeom prst="rect">
            <a:avLst/>
          </a:prstGeom>
        </p:spPr>
      </p:pic>
    </p:spTree>
    <p:extLst>
      <p:ext uri="{BB962C8B-B14F-4D97-AF65-F5344CB8AC3E}">
        <p14:creationId xmlns:p14="http://schemas.microsoft.com/office/powerpoint/2010/main" val="2813159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91" fill="hold"/>
                                        <p:tgtEl>
                                          <p:spTgt spid="43"/>
                                        </p:tgtEl>
                                      </p:cBhvr>
                                    </p:cmd>
                                  </p:childTnLst>
                                </p:cTn>
                              </p:par>
                            </p:childTnLst>
                          </p:cTn>
                        </p:par>
                      </p:childTnLst>
                    </p:cTn>
                  </p:par>
                </p:childTnLst>
              </p:cTn>
              <p:nextCondLst>
                <p:cond evt="onClick" delay="0">
                  <p:tgtEl>
                    <p:spTgt spid="43"/>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3035" y="627985"/>
            <a:ext cx="8825658" cy="948267"/>
          </a:xfrm>
        </p:spPr>
        <p:txBody>
          <a:bodyPr/>
          <a:lstStyle/>
          <a:p>
            <a:r>
              <a:rPr lang="en-US" sz="4200" u="sng" dirty="0" smtClean="0"/>
              <a:t>Un </a:t>
            </a:r>
            <a:r>
              <a:rPr lang="en-US" sz="4200" u="sng" dirty="0" err="1" smtClean="0"/>
              <a:t>pictogramme</a:t>
            </a:r>
            <a:r>
              <a:rPr lang="en-US" sz="4200" u="sng" dirty="0" smtClean="0"/>
              <a:t>!</a:t>
            </a:r>
            <a:endParaRPr lang="en-US" sz="4200" u="sng" dirty="0"/>
          </a:p>
        </p:txBody>
      </p:sp>
      <p:sp>
        <p:nvSpPr>
          <p:cNvPr id="3" name="TextBox 2"/>
          <p:cNvSpPr txBox="1"/>
          <p:nvPr/>
        </p:nvSpPr>
        <p:spPr>
          <a:xfrm>
            <a:off x="1033035" y="1732599"/>
            <a:ext cx="9919062" cy="1708160"/>
          </a:xfrm>
          <a:prstGeom prst="rect">
            <a:avLst/>
          </a:prstGeom>
          <a:noFill/>
        </p:spPr>
        <p:txBody>
          <a:bodyPr wrap="square" rtlCol="0">
            <a:spAutoFit/>
          </a:bodyPr>
          <a:lstStyle/>
          <a:p>
            <a:r>
              <a:rPr lang="fr-CA" sz="3500" dirty="0" smtClean="0">
                <a:solidFill>
                  <a:schemeClr val="bg1"/>
                </a:solidFill>
              </a:rPr>
              <a:t>Un pictogramme vous aide a organiser des données (de l’information) que vous avez ramasser.</a:t>
            </a:r>
            <a:endParaRPr lang="en-US" sz="35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675" y="3220409"/>
            <a:ext cx="3459780" cy="29949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502" y="3710725"/>
            <a:ext cx="4275190" cy="240050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165" y="1116564"/>
            <a:ext cx="487363" cy="487363"/>
          </a:xfrm>
          <a:prstGeom prst="rect">
            <a:avLst/>
          </a:prstGeom>
        </p:spPr>
      </p:pic>
    </p:spTree>
    <p:extLst>
      <p:ext uri="{BB962C8B-B14F-4D97-AF65-F5344CB8AC3E}">
        <p14:creationId xmlns:p14="http://schemas.microsoft.com/office/powerpoint/2010/main" val="1217609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3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TM02900722[[fn=Ion Boardroom]]</Template>
  <TotalTime>3439</TotalTime>
  <Words>1337</Words>
  <Application>Microsoft Office PowerPoint</Application>
  <PresentationFormat>Widescreen</PresentationFormat>
  <Paragraphs>237</Paragraphs>
  <Slides>32</Slides>
  <Notes>0</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Century Gothic</vt:lpstr>
      <vt:lpstr>Wingdings</vt:lpstr>
      <vt:lpstr>Wingdings 3</vt:lpstr>
      <vt:lpstr>Ion Boardroom</vt:lpstr>
      <vt:lpstr>Les Maths – Semaine 3</vt:lpstr>
      <vt:lpstr>Voici une révision d’une ligne numérique ouverte.</vt:lpstr>
      <vt:lpstr>Maintenant, on doit commencer a additionner notre 34. Fais un petit saut sur la ligne. </vt:lpstr>
      <vt:lpstr>Je continue a additionner.</vt:lpstr>
      <vt:lpstr>Continue!</vt:lpstr>
      <vt:lpstr>Nous sommes presque terminer!</vt:lpstr>
      <vt:lpstr>PowerPoint Presentation</vt:lpstr>
      <vt:lpstr>PowerPoint Presentation</vt:lpstr>
      <vt:lpstr>Un pictogramme!</vt:lpstr>
      <vt:lpstr>Un pictogramme!</vt:lpstr>
      <vt:lpstr>Un pictogramme!</vt:lpstr>
      <vt:lpstr>Un pictogramme!</vt:lpstr>
      <vt:lpstr>Un pictogramme!</vt:lpstr>
      <vt:lpstr>Un pictogramme!</vt:lpstr>
      <vt:lpstr>Un pictogramme!</vt:lpstr>
      <vt:lpstr>Un pictogramme!</vt:lpstr>
      <vt:lpstr>Centre 1-4 – Pratique a l’oral!</vt:lpstr>
      <vt:lpstr>Centre 1-4 – Pratique a l’oral!</vt:lpstr>
      <vt:lpstr>Centre 1 – Ramasser des données </vt:lpstr>
      <vt:lpstr>Centre 1 – Ramasser des données </vt:lpstr>
      <vt:lpstr>Centre 1 – Ramasser des données </vt:lpstr>
      <vt:lpstr>Centre 1 – Ramasser des données </vt:lpstr>
      <vt:lpstr>Centre 2 – Additionne!   </vt:lpstr>
      <vt:lpstr>Centre 2 – Additionne!   </vt:lpstr>
      <vt:lpstr>Centre 2 – Additionne!   </vt:lpstr>
      <vt:lpstr>Centre 3 – Représente le nombre 65!  </vt:lpstr>
      <vt:lpstr>Centre 4 – Estime et mesure!</vt:lpstr>
      <vt:lpstr>Centre 4 – Estime et mesure!</vt:lpstr>
      <vt:lpstr>Centre 4 – Estime et mesure!</vt:lpstr>
      <vt:lpstr>Centre 4 – Estime et mesure!</vt:lpstr>
      <vt:lpstr>Centre 4 – Estime et mesure!</vt:lpstr>
      <vt:lpstr>La fin des maths!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Maths – Semaine 3</dc:title>
  <dc:creator>Gamble, Rebecca (ASD-S)</dc:creator>
  <cp:lastModifiedBy>Gamble, Rebecca (ASD-S)</cp:lastModifiedBy>
  <cp:revision>74</cp:revision>
  <dcterms:created xsi:type="dcterms:W3CDTF">2020-04-21T19:14:55Z</dcterms:created>
  <dcterms:modified xsi:type="dcterms:W3CDTF">2020-04-26T22:59:23Z</dcterms:modified>
</cp:coreProperties>
</file>