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3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9" r:id="rId1"/>
  </p:sldMasterIdLst>
  <p:notesMasterIdLst>
    <p:notesMasterId r:id="rId19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2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92" autoAdjust="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67F8B-CAB6-4D59-8EE9-CC0A4517C8D1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58FA2-359D-4A72-81FF-5A58B09E6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8FA2-359D-4A72-81FF-5A58B09E66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41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8FA2-359D-4A72-81FF-5A58B09E66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7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 project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optionelle</a:t>
            </a:r>
            <a:r>
              <a:rPr lang="en-US" baseline="0" dirty="0" smtClean="0"/>
              <a:t>!</a:t>
            </a:r>
          </a:p>
          <a:p>
            <a:r>
              <a:rPr lang="en-US" baseline="0" dirty="0" err="1" smtClean="0"/>
              <a:t>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autour</a:t>
            </a:r>
            <a:r>
              <a:rPr lang="en-US" baseline="0" dirty="0" smtClean="0"/>
              <a:t> de ta </a:t>
            </a:r>
            <a:r>
              <a:rPr lang="en-US" baseline="0" dirty="0" err="1" smtClean="0"/>
              <a:t>maison</a:t>
            </a:r>
            <a:r>
              <a:rPr lang="en-US" baseline="0" dirty="0" smtClean="0"/>
              <a:t> et </a:t>
            </a:r>
            <a:r>
              <a:rPr lang="en-US" baseline="0" dirty="0" err="1" smtClean="0"/>
              <a:t>cherche</a:t>
            </a:r>
            <a:r>
              <a:rPr lang="en-US" baseline="0" dirty="0" smtClean="0"/>
              <a:t> pour les object qui son </a:t>
            </a:r>
            <a:r>
              <a:rPr lang="en-US" baseline="0" dirty="0" err="1" smtClean="0"/>
              <a:t>consommable</a:t>
            </a:r>
            <a:r>
              <a:rPr lang="en-US" baseline="0" dirty="0" smtClean="0"/>
              <a:t>. Essay de </a:t>
            </a:r>
            <a:r>
              <a:rPr lang="en-US" baseline="0" dirty="0" err="1" smtClean="0"/>
              <a:t>contruire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quelque</a:t>
            </a:r>
            <a:r>
              <a:rPr lang="en-US" baseline="0" dirty="0" smtClean="0"/>
              <a:t> chose </a:t>
            </a:r>
            <a:r>
              <a:rPr lang="en-US" baseline="0" dirty="0" err="1" smtClean="0"/>
              <a:t>amusant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peut</a:t>
            </a:r>
            <a:r>
              <a:rPr lang="en-US" baseline="0" dirty="0" smtClean="0"/>
              <a:t> utilizer!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Les images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seulment</a:t>
            </a:r>
            <a:r>
              <a:rPr lang="en-US" baseline="0" dirty="0" smtClean="0"/>
              <a:t> les ideas! </a:t>
            </a:r>
            <a:r>
              <a:rPr lang="en-US" baseline="0" dirty="0" err="1" smtClean="0"/>
              <a:t>Soyez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creatif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peux</a:t>
            </a:r>
            <a:r>
              <a:rPr lang="en-US" baseline="0" dirty="0" smtClean="0"/>
              <a:t> faire </a:t>
            </a:r>
            <a:r>
              <a:rPr lang="en-US" baseline="0" dirty="0" err="1" smtClean="0"/>
              <a:t>n’important</a:t>
            </a:r>
            <a:r>
              <a:rPr lang="en-US" baseline="0" dirty="0" smtClean="0"/>
              <a:t> quoi que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veux</a:t>
            </a:r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8FA2-359D-4A72-81FF-5A58B09E66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9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781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60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31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6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7546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0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914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4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7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511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321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5586B75A-687E-405C-8A0B-8D00578BA2C3}" type="datetimeFigureOut">
              <a:rPr lang="en-US" smtClean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5" Type="http://schemas.openxmlformats.org/officeDocument/2006/relationships/audio" Target="../media/media1.m4a"/><Relationship Id="rId4" Type="http://schemas.microsoft.com/office/2007/relationships/media" Target="../media/media1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openxmlformats.org/officeDocument/2006/relationships/tags" Target="../tags/tag76.xml"/><Relationship Id="rId7" Type="http://schemas.microsoft.com/office/2007/relationships/media" Target="../media/media10.m4a"/><Relationship Id="rId12" Type="http://schemas.openxmlformats.org/officeDocument/2006/relationships/image" Target="../media/image2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7.png"/><Relationship Id="rId5" Type="http://schemas.openxmlformats.org/officeDocument/2006/relationships/tags" Target="../tags/tag7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7.xml"/><Relationship Id="rId9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3.xml"/><Relationship Id="rId7" Type="http://schemas.openxmlformats.org/officeDocument/2006/relationships/image" Target="../media/image18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7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14.m4a"/><Relationship Id="rId13" Type="http://schemas.openxmlformats.org/officeDocument/2006/relationships/image" Target="../media/image2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0.jpe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9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9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image" Target="../media/image21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.jpe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audio" Target="../media/media16.m4a"/><Relationship Id="rId17" Type="http://schemas.openxmlformats.org/officeDocument/2006/relationships/image" Target="../media/image24.jpeg"/><Relationship Id="rId2" Type="http://schemas.openxmlformats.org/officeDocument/2006/relationships/tags" Target="../tags/tag101.xml"/><Relationship Id="rId16" Type="http://schemas.openxmlformats.org/officeDocument/2006/relationships/image" Target="../media/image23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microsoft.com/office/2007/relationships/media" Target="../media/media16.m4a"/><Relationship Id="rId5" Type="http://schemas.openxmlformats.org/officeDocument/2006/relationships/tags" Target="../tags/tag104.xml"/><Relationship Id="rId15" Type="http://schemas.openxmlformats.org/officeDocument/2006/relationships/image" Target="../media/image22.jpeg"/><Relationship Id="rId10" Type="http://schemas.openxmlformats.org/officeDocument/2006/relationships/tags" Target="../tags/tag109.xml"/><Relationship Id="rId19" Type="http://schemas.openxmlformats.org/officeDocument/2006/relationships/image" Target="../media/image2.pn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28.jpeg"/><Relationship Id="rId5" Type="http://schemas.openxmlformats.org/officeDocument/2006/relationships/tags" Target="../tags/tag114.xml"/><Relationship Id="rId10" Type="http://schemas.openxmlformats.org/officeDocument/2006/relationships/image" Target="../media/image27.jpeg"/><Relationship Id="rId4" Type="http://schemas.openxmlformats.org/officeDocument/2006/relationships/tags" Target="../tags/tag113.xml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8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4a"/><Relationship Id="rId13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microsoft.com/office/2007/relationships/media" Target="../media/media3.m4a"/><Relationship Id="rId12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.png"/><Relationship Id="rId5" Type="http://schemas.openxmlformats.org/officeDocument/2006/relationships/tags" Target="../tags/tag1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jpeg"/><Relationship Id="rId3" Type="http://schemas.openxmlformats.org/officeDocument/2006/relationships/tags" Target="../tags/tag18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7.png"/><Relationship Id="rId2" Type="http://schemas.openxmlformats.org/officeDocument/2006/relationships/tags" Target="../tags/tag17.xml"/><Relationship Id="rId16" Type="http://schemas.openxmlformats.org/officeDocument/2006/relationships/image" Target="../media/image6.png"/><Relationship Id="rId1" Type="http://schemas.openxmlformats.org/officeDocument/2006/relationships/tags" Target="../tags/tag16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audio" Target="../media/media4.m4a"/><Relationship Id="rId15" Type="http://schemas.openxmlformats.org/officeDocument/2006/relationships/image" Target="../media/image2.png"/><Relationship Id="rId10" Type="http://schemas.openxmlformats.org/officeDocument/2006/relationships/tags" Target="../tags/tag23.xml"/><Relationship Id="rId4" Type="http://schemas.microsoft.com/office/2007/relationships/media" Target="../media/media4.m4a"/><Relationship Id="rId9" Type="http://schemas.openxmlformats.org/officeDocument/2006/relationships/tags" Target="../tags/tag22.xml"/><Relationship Id="rId1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audio" Target="../media/media5.m4a"/><Relationship Id="rId18" Type="http://schemas.openxmlformats.org/officeDocument/2006/relationships/image" Target="../media/image11.png"/><Relationship Id="rId3" Type="http://schemas.openxmlformats.org/officeDocument/2006/relationships/tags" Target="../tags/tag28.xml"/><Relationship Id="rId21" Type="http://schemas.openxmlformats.org/officeDocument/2006/relationships/image" Target="../media/image2.png"/><Relationship Id="rId7" Type="http://schemas.openxmlformats.org/officeDocument/2006/relationships/tags" Target="../tags/tag32.xml"/><Relationship Id="rId12" Type="http://schemas.microsoft.com/office/2007/relationships/media" Target="../media/media5.m4a"/><Relationship Id="rId17" Type="http://schemas.openxmlformats.org/officeDocument/2006/relationships/image" Target="../media/image10.jpeg"/><Relationship Id="rId2" Type="http://schemas.openxmlformats.org/officeDocument/2006/relationships/tags" Target="../tags/tag27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5.xml"/><Relationship Id="rId19" Type="http://schemas.openxmlformats.org/officeDocument/2006/relationships/image" Target="../media/image12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13" Type="http://schemas.openxmlformats.org/officeDocument/2006/relationships/image" Target="../media/image2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14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2.xml"/><Relationship Id="rId10" Type="http://schemas.openxmlformats.org/officeDocument/2006/relationships/tags" Target="../tags/tag45.xml"/><Relationship Id="rId4" Type="http://schemas.openxmlformats.org/officeDocument/2006/relationships/tags" Target="../tags/tag41.xml"/><Relationship Id="rId9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microsoft.com/office/2007/relationships/media" Target="../media/media7.m4a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image" Target="../media/image2.png"/><Relationship Id="rId2" Type="http://schemas.openxmlformats.org/officeDocument/2006/relationships/tags" Target="../tags/tag47.xml"/><Relationship Id="rId16" Type="http://schemas.openxmlformats.org/officeDocument/2006/relationships/image" Target="../media/image15.jpe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image" Target="../media/image16.jpe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6" Type="http://schemas.openxmlformats.org/officeDocument/2006/relationships/audio" Target="../media/media8.m4a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microsoft.com/office/2007/relationships/media" Target="../media/media8.m4a"/><Relationship Id="rId10" Type="http://schemas.openxmlformats.org/officeDocument/2006/relationships/tags" Target="../tags/tag67.xml"/><Relationship Id="rId19" Type="http://schemas.openxmlformats.org/officeDocument/2006/relationships/image" Target="../media/image2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88913" y="3918857"/>
            <a:ext cx="7034362" cy="1493401"/>
          </a:xfrm>
        </p:spPr>
        <p:txBody>
          <a:bodyPr>
            <a:normAutofit/>
          </a:bodyPr>
          <a:lstStyle/>
          <a:p>
            <a:r>
              <a:rPr lang="en-US" sz="9600" i="0" dirty="0" err="1" smtClean="0">
                <a:latin typeface="Britannic Bold" panose="020B0903060703020204" pitchFamily="34" charset="0"/>
              </a:rPr>
              <a:t>Semaine</a:t>
            </a:r>
            <a:r>
              <a:rPr lang="en-US" sz="9600" i="0" dirty="0" smtClean="0">
                <a:latin typeface="Britannic Bold" panose="020B0903060703020204" pitchFamily="34" charset="0"/>
              </a:rPr>
              <a:t> 4</a:t>
            </a:r>
            <a:endParaRPr lang="en-US" sz="9600" i="0" dirty="0"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88914" y="5251269"/>
            <a:ext cx="7034362" cy="993011"/>
          </a:xfrm>
        </p:spPr>
        <p:txBody>
          <a:bodyPr/>
          <a:lstStyle/>
          <a:p>
            <a:r>
              <a:rPr lang="en-US" i="0" dirty="0" smtClean="0"/>
              <a:t>Le </a:t>
            </a:r>
            <a:r>
              <a:rPr lang="en-US" i="0" dirty="0" err="1" smtClean="0"/>
              <a:t>lundi</a:t>
            </a:r>
            <a:r>
              <a:rPr lang="en-US" i="0" dirty="0" smtClean="0"/>
              <a:t> 4 </a:t>
            </a:r>
            <a:r>
              <a:rPr lang="en-US" i="0" dirty="0" err="1" smtClean="0"/>
              <a:t>mai</a:t>
            </a:r>
            <a:r>
              <a:rPr lang="en-US" i="0" dirty="0" smtClean="0"/>
              <a:t> – le </a:t>
            </a:r>
            <a:r>
              <a:rPr lang="en-US" i="0" dirty="0" err="1" smtClean="0"/>
              <a:t>vendredi</a:t>
            </a:r>
            <a:r>
              <a:rPr lang="en-US" i="0" dirty="0" smtClean="0"/>
              <a:t> 8 </a:t>
            </a:r>
            <a:r>
              <a:rPr lang="en-US" i="0" dirty="0" err="1" smtClean="0"/>
              <a:t>mai</a:t>
            </a:r>
            <a:r>
              <a:rPr lang="en-US" i="0" dirty="0" smtClean="0"/>
              <a:t> 2020</a:t>
            </a:r>
            <a:endParaRPr lang="en-US" i="0" dirty="0"/>
          </a:p>
        </p:txBody>
      </p:sp>
      <p:pic>
        <p:nvPicPr>
          <p:cNvPr id="1026" name="Picture 2" descr="hey girl he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7" r="26229"/>
          <a:stretch/>
        </p:blipFill>
        <p:spPr bwMode="auto">
          <a:xfrm flipH="1">
            <a:off x="8742227" y="4328161"/>
            <a:ext cx="2796630" cy="25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6564" y="4275988"/>
            <a:ext cx="618150" cy="6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3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1715588"/>
          </a:xfrm>
        </p:spPr>
        <p:txBody>
          <a:bodyPr>
            <a:noAutofit/>
          </a:bodyPr>
          <a:lstStyle/>
          <a:p>
            <a:pPr algn="ctr"/>
            <a:r>
              <a:rPr lang="fr-CA" sz="6000" i="0" dirty="0" smtClean="0">
                <a:latin typeface="Britannic Bold" panose="020B0903060703020204" pitchFamily="34" charset="0"/>
              </a:rPr>
              <a:t>Qu’est ce que tu fais ou peut faire pour aider notre planète</a:t>
            </a:r>
            <a:r>
              <a:rPr lang="en-US" sz="6000" i="0" dirty="0" smtClean="0">
                <a:latin typeface="Britannic Bold" panose="020B0903060703020204" pitchFamily="34" charset="0"/>
              </a:rPr>
              <a:t>?</a:t>
            </a:r>
            <a:endParaRPr lang="en-US" sz="6000" i="0" dirty="0">
              <a:latin typeface="Britannic Bold" panose="020B0903060703020204" pitchFamily="34" charset="0"/>
            </a:endParaRPr>
          </a:p>
        </p:txBody>
      </p:sp>
      <p:pic>
        <p:nvPicPr>
          <p:cNvPr id="3074" name="Picture 2" descr="Bitmoji 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20" y="2351314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/>
          <p:cNvSpPr/>
          <p:nvPr>
            <p:custDataLst>
              <p:tags r:id="rId3"/>
            </p:custDataLst>
          </p:nvPr>
        </p:nvSpPr>
        <p:spPr>
          <a:xfrm>
            <a:off x="5643153" y="4362994"/>
            <a:ext cx="905692" cy="85344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8056970" y="4420382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Ferme</a:t>
            </a:r>
            <a:r>
              <a:rPr lang="en-US" dirty="0" smtClean="0"/>
              <a:t> les </a:t>
            </a:r>
            <a:r>
              <a:rPr lang="en-US" dirty="0" err="1" smtClean="0"/>
              <a:t>lumi</a:t>
            </a:r>
            <a:r>
              <a:rPr lang="fr-CA" dirty="0" smtClean="0"/>
              <a:t>ères quand je sors de la salle.</a:t>
            </a:r>
            <a:endParaRPr lang="en-US" dirty="0"/>
          </a:p>
        </p:txBody>
      </p:sp>
      <p:cxnSp>
        <p:nvCxnSpPr>
          <p:cNvPr id="7" name="Straight Connector 6"/>
          <p:cNvCxnSpPr>
            <a:endCxn id="5" idx="1"/>
          </p:cNvCxnSpPr>
          <p:nvPr>
            <p:custDataLst>
              <p:tags r:id="rId5"/>
            </p:custDataLst>
          </p:nvPr>
        </p:nvCxnSpPr>
        <p:spPr>
          <a:xfrm>
            <a:off x="7637417" y="4605048"/>
            <a:ext cx="4195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186057" y="4290332"/>
            <a:ext cx="436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smtClean="0"/>
              <a:t>Je veux tes réponses!!!! </a:t>
            </a:r>
          </a:p>
          <a:p>
            <a:r>
              <a:rPr lang="fr-CA" sz="2200" dirty="0" smtClean="0"/>
              <a:t>Écris-le, prends un photo ou vidéo et envoyez-le à Madame!</a:t>
            </a:r>
          </a:p>
          <a:p>
            <a:r>
              <a:rPr lang="fr-CA" dirty="0" smtClean="0"/>
              <a:t>I </a:t>
            </a:r>
            <a:r>
              <a:rPr lang="fr-CA" dirty="0" err="1" smtClean="0"/>
              <a:t>want</a:t>
            </a:r>
            <a:r>
              <a:rPr lang="fr-CA" dirty="0" smtClean="0"/>
              <a:t> to know </a:t>
            </a:r>
            <a:r>
              <a:rPr lang="fr-CA" dirty="0" err="1" smtClean="0"/>
              <a:t>your</a:t>
            </a:r>
            <a:r>
              <a:rPr lang="fr-CA" dirty="0" smtClean="0"/>
              <a:t> </a:t>
            </a:r>
            <a:r>
              <a:rPr lang="fr-CA" dirty="0" err="1" smtClean="0"/>
              <a:t>ideas</a:t>
            </a:r>
            <a:r>
              <a:rPr lang="fr-CA" dirty="0" smtClean="0"/>
              <a:t>!!</a:t>
            </a:r>
            <a:r>
              <a:rPr lang="en-US" dirty="0" smtClean="0"/>
              <a:t>!</a:t>
            </a:r>
          </a:p>
          <a:p>
            <a:r>
              <a:rPr lang="fr-CA" dirty="0" smtClean="0"/>
              <a:t>Write </a:t>
            </a:r>
            <a:r>
              <a:rPr lang="fr-CA" dirty="0" err="1" smtClean="0"/>
              <a:t>it</a:t>
            </a:r>
            <a:r>
              <a:rPr lang="fr-CA" dirty="0" smtClean="0"/>
              <a:t> down, </a:t>
            </a:r>
            <a:r>
              <a:rPr lang="fr-CA" dirty="0" err="1" smtClean="0"/>
              <a:t>take</a:t>
            </a:r>
            <a:r>
              <a:rPr lang="fr-CA" dirty="0" smtClean="0"/>
              <a:t> a </a:t>
            </a:r>
            <a:r>
              <a:rPr lang="fr-CA" dirty="0" err="1" smtClean="0"/>
              <a:t>picture</a:t>
            </a:r>
            <a:r>
              <a:rPr lang="fr-CA" dirty="0" smtClean="0"/>
              <a:t> and </a:t>
            </a:r>
            <a:r>
              <a:rPr lang="fr-CA" dirty="0" err="1" smtClean="0"/>
              <a:t>send</a:t>
            </a:r>
            <a:r>
              <a:rPr lang="fr-CA" dirty="0" smtClean="0"/>
              <a:t> </a:t>
            </a:r>
            <a:r>
              <a:rPr lang="fr-CA" dirty="0" err="1" smtClean="0"/>
              <a:t>it</a:t>
            </a:r>
            <a:r>
              <a:rPr lang="fr-CA" dirty="0" smtClean="0"/>
              <a:t> to Madame!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67959" y="624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Consommable et non consommable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802674"/>
            <a:ext cx="10667998" cy="442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800" dirty="0"/>
              <a:t>Aller regarder </a:t>
            </a:r>
            <a:r>
              <a:rPr lang="fr-CA" sz="2800" dirty="0" smtClean="0"/>
              <a:t>le nouveau </a:t>
            </a:r>
            <a:r>
              <a:rPr lang="fr-CA" sz="2800" dirty="0"/>
              <a:t>PowerPoint à propos de « les ressources </a:t>
            </a:r>
            <a:r>
              <a:rPr lang="fr-CA" sz="2800" dirty="0" smtClean="0"/>
              <a:t>consommables et </a:t>
            </a:r>
            <a:r>
              <a:rPr lang="fr-CA" sz="2800" dirty="0"/>
              <a:t>non </a:t>
            </a:r>
            <a:r>
              <a:rPr lang="fr-CA" sz="2800" dirty="0" smtClean="0"/>
              <a:t>consommables » </a:t>
            </a:r>
            <a:r>
              <a:rPr lang="fr-CA" sz="2800" dirty="0"/>
              <a:t>en dessous de la page « la consommation » sur notre site web</a:t>
            </a:r>
            <a:r>
              <a:rPr lang="fr-CA" sz="2800" dirty="0" smtClean="0"/>
              <a:t>.</a:t>
            </a:r>
          </a:p>
          <a:p>
            <a:pPr marL="0" indent="0">
              <a:buNone/>
            </a:pPr>
            <a:endParaRPr lang="fr-CA" sz="2800" dirty="0"/>
          </a:p>
          <a:p>
            <a:pPr marL="0" indent="0">
              <a:buNone/>
            </a:pPr>
            <a:r>
              <a:rPr lang="fr-CA" sz="2800" dirty="0" smtClean="0"/>
              <a:t>Go </a:t>
            </a:r>
            <a:r>
              <a:rPr lang="fr-CA" sz="2800" dirty="0" err="1" smtClean="0"/>
              <a:t>watch</a:t>
            </a:r>
            <a:r>
              <a:rPr lang="fr-CA" sz="2800" dirty="0" smtClean="0"/>
              <a:t> the new PowerPoint </a:t>
            </a:r>
            <a:r>
              <a:rPr lang="fr-CA" sz="2800" dirty="0"/>
              <a:t> « les ressources consommable et non consommable </a:t>
            </a:r>
            <a:r>
              <a:rPr lang="fr-CA" sz="2800" dirty="0" smtClean="0"/>
              <a:t>» </a:t>
            </a:r>
            <a:r>
              <a:rPr lang="fr-CA" sz="2800" dirty="0" err="1" smtClean="0"/>
              <a:t>under</a:t>
            </a:r>
            <a:r>
              <a:rPr lang="fr-CA" sz="2800" dirty="0" smtClean="0"/>
              <a:t> the « la consommation » tab on </a:t>
            </a:r>
            <a:r>
              <a:rPr lang="fr-CA" sz="2800" dirty="0" err="1" smtClean="0"/>
              <a:t>our</a:t>
            </a:r>
            <a:r>
              <a:rPr lang="fr-CA" sz="2800" dirty="0" smtClean="0"/>
              <a:t> </a:t>
            </a:r>
            <a:r>
              <a:rPr lang="fr-CA" sz="2800" dirty="0" err="1" smtClean="0"/>
              <a:t>website</a:t>
            </a:r>
            <a:r>
              <a:rPr lang="fr-CA" sz="2800" dirty="0" smtClean="0"/>
              <a:t>. </a:t>
            </a:r>
            <a:endParaRPr lang="en-US" sz="2800" dirty="0"/>
          </a:p>
        </p:txBody>
      </p:sp>
      <p:pic>
        <p:nvPicPr>
          <p:cNvPr id="4098" name="Picture 2" descr="working from h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21335" r="8584"/>
          <a:stretch/>
        </p:blipFill>
        <p:spPr bwMode="auto">
          <a:xfrm>
            <a:off x="9702189" y="4886540"/>
            <a:ext cx="2066187" cy="2045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2794" y="8511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Les objets non consommable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558835"/>
            <a:ext cx="10667998" cy="4665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Est-ce que tu as les objets non consommables autour de ta maison? Voici quelques </a:t>
            </a:r>
            <a:r>
              <a:rPr lang="fr-CA" dirty="0" smtClean="0"/>
              <a:t>exemples que </a:t>
            </a:r>
            <a:r>
              <a:rPr lang="fr-CA" dirty="0"/>
              <a:t>j’ai </a:t>
            </a:r>
            <a:r>
              <a:rPr lang="fr-CA" dirty="0" smtClean="0"/>
              <a:t>trouvés autour </a:t>
            </a:r>
            <a:r>
              <a:rPr lang="fr-CA" dirty="0"/>
              <a:t>de </a:t>
            </a:r>
            <a:r>
              <a:rPr lang="fr-CA" dirty="0" smtClean="0"/>
              <a:t>ma maison.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s://attachments.office.net/owa/Morgan.Chopin%40nbed.nb.ca/service.svc/s/GetAttachmentThumbnail?id=AQMkAGU5ZTEwYzA3LTkzZmEtNDNlYi05ODcxLWVhMzQxZTQ4MWM4MgBGAAADWSthU%2FP3wEq1NNuhk21KKAcA7pydZoHqDUKq3YYpgo%2BvXQAAAgEMAAAA7pydZoHqDUKq3YYpgo%2BvXQABNk1pAQAAAAESABAAd2sU3xO10EmwN7Ruov4x8g%3D%3D&amp;thumbnailType=2&amp;owa=outlook.office.com&amp;scriptVer=2020042001.15&amp;X-OWA-CANARY=1sQbFbZ-M0W_23od9ozDhjBA-hg67dcYl_s-xOXQ_wHRog6kXsqM8aSDX18h85F3QBtXWDojlNw.&amp;token=eyJhbGciOiJSUzI1NiIsImtpZCI6IjU2MzU4ODUyMzRCOTI1MkRERTAwNTc2NkQ5RDlGMjc2NTY1RjYzRTIiLCJ4NXQiOiJWaldJVWpTNUpTM2VBRmRtMmRueWRsWmZZLUkiLCJ0eXAiOiJKV1QifQ.eyJvcmlnaW4iOiJodHRwczovL291dGxvb2sub2ZmaWNlLmNvb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g4MjczODA0LCJleHAiOjE1ODgyNzQ0MDQsImlzcyI6IjAwMDAwMDAyLTAwMDAtMGZmMS1jZTAwLTAwMDAwMDAwMDAwMEA0ZDJiNWZkZi1jNGQyLTQ5MTEtODcwOS02OGNjMmY0NjVjOWYiLCJhdWQiOiIwMDAwMDAwMi0wMDAwLTBmZjEtY2UwMC0wMDAwMDAwMDAwMDAvYXR0YWNobWVudHMub2ZmaWNlLm5ldEA0ZDJiNWZkZi1jNGQyLTQ5MTEtODcwOS02OGNjMmY0NjVjOWYiLCJoYXBwIjoib3dhIn0.iQMFX3MmddgXgBhVyYg1GAFo3hvIkXe9s4akYeLHYCMGmDBDK83f0O5HZRixEUTrnOS0gTJ0fvFoT2lM1tD48WG2i_6f0b1apiOb_clVJhbrxQiGneyX2VuXZfBwBnSkBOklzUCxeE3pPEMRH_PCDMhhTI08G7f_qkrKP_I4svl5yMCwZMu0MwXInfZ6ucT0AN0ZjUEcYkN9h_ZYo1HNSAB4D8pkjAqNhGdoqUHGAYgCUJ_jAOcG3q6K_EneyyUngXZjCq1WYnSSAnafo67IAOvZTvF22z6HtVX1IAxRxygGsND3a5hgXYqFMTXRSM0BvRHXImUxrYNKFvSdhAhs5g&amp;animation=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93" y="2322464"/>
            <a:ext cx="5801087" cy="43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3000" y="701198"/>
            <a:ext cx="792163" cy="7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Jeu de classification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802674"/>
            <a:ext cx="10667998" cy="442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>
                <a:solidFill>
                  <a:schemeClr val="tx1"/>
                </a:solidFill>
              </a:rPr>
              <a:t>Aller a “la consommation” en dessous de notre “les thèmes” section de notre site web pour trouver </a:t>
            </a:r>
            <a:r>
              <a:rPr lang="fr-CA" sz="2400" dirty="0" smtClean="0">
                <a:solidFill>
                  <a:schemeClr val="tx1"/>
                </a:solidFill>
              </a:rPr>
              <a:t>un nouveau jeu </a:t>
            </a:r>
            <a:r>
              <a:rPr lang="fr-CA" sz="2400" dirty="0">
                <a:solidFill>
                  <a:schemeClr val="tx1"/>
                </a:solidFill>
              </a:rPr>
              <a:t>de </a:t>
            </a:r>
            <a:r>
              <a:rPr lang="fr-CA" sz="2400" dirty="0" smtClean="0">
                <a:solidFill>
                  <a:schemeClr val="tx1"/>
                </a:solidFill>
              </a:rPr>
              <a:t>classification! </a:t>
            </a:r>
            <a:r>
              <a:rPr lang="fr-CA" sz="2400" dirty="0">
                <a:solidFill>
                  <a:schemeClr val="tx1"/>
                </a:solidFill>
              </a:rPr>
              <a:t>Peux-tu identifier </a:t>
            </a:r>
            <a:r>
              <a:rPr lang="fr-CA" sz="2400" dirty="0" smtClean="0">
                <a:solidFill>
                  <a:schemeClr val="tx1"/>
                </a:solidFill>
              </a:rPr>
              <a:t>les objets consommables et non consommables?</a:t>
            </a:r>
          </a:p>
          <a:p>
            <a:pPr marL="0" indent="0">
              <a:buNone/>
            </a:pPr>
            <a:endParaRPr lang="fr-CA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Go to the “la </a:t>
            </a:r>
            <a:r>
              <a:rPr lang="en-US" sz="2400" dirty="0" err="1">
                <a:solidFill>
                  <a:schemeClr val="tx1"/>
                </a:solidFill>
              </a:rPr>
              <a:t>consommation</a:t>
            </a:r>
            <a:r>
              <a:rPr lang="en-US" sz="2400" dirty="0">
                <a:solidFill>
                  <a:schemeClr val="tx1"/>
                </a:solidFill>
              </a:rPr>
              <a:t>” under our “les </a:t>
            </a:r>
            <a:r>
              <a:rPr lang="en-US" sz="2400" dirty="0" err="1">
                <a:solidFill>
                  <a:schemeClr val="tx1"/>
                </a:solidFill>
              </a:rPr>
              <a:t>th</a:t>
            </a:r>
            <a:r>
              <a:rPr lang="fr-CA" sz="2400" dirty="0">
                <a:solidFill>
                  <a:schemeClr val="tx1"/>
                </a:solidFill>
              </a:rPr>
              <a:t>è</a:t>
            </a:r>
            <a:r>
              <a:rPr lang="en-US" sz="2400" dirty="0" err="1">
                <a:solidFill>
                  <a:schemeClr val="tx1"/>
                </a:solidFill>
              </a:rPr>
              <a:t>mes</a:t>
            </a:r>
            <a:r>
              <a:rPr lang="en-US" sz="2400" dirty="0">
                <a:solidFill>
                  <a:schemeClr val="tx1"/>
                </a:solidFill>
              </a:rPr>
              <a:t>” tab on our website to find a </a:t>
            </a:r>
            <a:r>
              <a:rPr lang="en-US" sz="2400" dirty="0" smtClean="0">
                <a:solidFill>
                  <a:schemeClr val="tx1"/>
                </a:solidFill>
              </a:rPr>
              <a:t>new matching game! Can you identify the consumable and non consumable items?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CA" sz="2400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4233" y="853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44583" y="130628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Mini Project- brouillon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pic>
        <p:nvPicPr>
          <p:cNvPr id="2050" name="Picture 2" descr="https://attachments.office.net/owa/Morgan.Chopin%40nbed.nb.ca/service.svc/s/GetAttachmentThumbnail?id=AQMkAGU5ZTEwYzA3LTkzZmEtNDNlYi05ODcxLWVhMzQxZTQ4MWM4MgBGAAADWSthU%2FP3wEq1NNuhk21KKAcA7pydZoHqDUKq3YYpgo%2BvXQAAAgEMAAAA7pydZoHqDUKq3YYpgo%2BvXQABNk1pEwAAAAESABAA6RQcvger%2FE677qCwDjC%2BDA%3D%3D&amp;thumbnailType=2&amp;owa=outlook.office.com&amp;scriptVer=2020042001.15&amp;X-OWA-CANARY=V00Pw3jPvUG3NlXmuU20PODndbAB7tcYs1HYzttsv9UzIqk4JRkD_rxgRbs0RzLPP7ytkyrax0E.&amp;token=eyJhbGciOiJSUzI1NiIsImtpZCI6IjU2MzU4ODUyMzRCOTI1MkRERTAwNTc2NkQ5RDlGMjc2NTY1RjYzRTIiLCJ4NXQiOiJWaldJVWpTNUpTM2VBRmRtMmRueWRsWmZZLUkiLCJ0eXAiOiJKV1QifQ.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M1OTQ5NywiZXhwIjoxNTg4MzYwMDk3LCJpc3MiOiIwMDAwMDAwMi0wMDAwLTBmZjEtY2UwMC0wMDAwMDAwMDAwMDBANGQyYjVmZGYtYzRkMi00OTExLTg3MDktNjhjYzJmNDY1YzlmIiwiYXVkIjoiMDAwMDAwMDItMDAwMC0wZmYxLWNlMDAtMDAwMDAwMDAwMDAwL2F0dGFjaG1lbnRzLm9mZmljZS5uZXRANGQyYjVmZGYtYzRkMi00OTExLTg3MDktNjhjYzJmNDY1YzlmIiwiaGFwcCI6Im93YSJ9.P-bdCFJQJhL1TDZ7vOegybPHjOYMHVYWKyMu-tT5ddooQ_waNHIaPNOAGzHjTlqczRAmjeJpksbHNNxw730qzBdi4Zd1X3bEk0vNpwq4H7YRUD7nYC_lSV8nJo_Qruha5GSPyAUdj1UiymNTl8ioF4TS1fBo7Cd_w1KJjF5IWsgNpwcHc7JsTTPUWieA6ds4U_LA1lp2vSFRFzogAT0jFyk0Pzi2mDnAvjjUmdG06w3ag4DSBq5Gg16cY_JUOnVt5YL_z8eBTMo9IfxfhwHrGcCEOEBsdaa2Dj9mShfJ8q9BT0VRlJBlypdEXbt-JTcT6b-D-QYydEe6-kxXNh9wLA&amp;animation=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7506" r="4731" b="36535"/>
          <a:stretch/>
        </p:blipFill>
        <p:spPr bwMode="auto">
          <a:xfrm>
            <a:off x="3082832" y="923109"/>
            <a:ext cx="5991499" cy="526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>
            <p:custDataLst>
              <p:tags r:id="rId3"/>
            </p:custDataLst>
          </p:nvPr>
        </p:nvCxnSpPr>
        <p:spPr>
          <a:xfrm>
            <a:off x="2612571" y="2473234"/>
            <a:ext cx="1410789" cy="87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744582" y="1590437"/>
            <a:ext cx="18375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Écrite c’est quoi l’objet consommable et quand c’est utiliser.</a:t>
            </a:r>
          </a:p>
          <a:p>
            <a:r>
              <a:rPr lang="fr-CA" dirty="0" smtClean="0"/>
              <a:t>(</a:t>
            </a:r>
            <a:r>
              <a:rPr lang="fr-CA" dirty="0" err="1" smtClean="0"/>
              <a:t>Pick</a:t>
            </a:r>
            <a:r>
              <a:rPr lang="fr-CA" dirty="0" smtClean="0"/>
              <a:t> a consumable </a:t>
            </a:r>
            <a:r>
              <a:rPr lang="fr-CA" dirty="0" err="1" smtClean="0"/>
              <a:t>object</a:t>
            </a:r>
            <a:r>
              <a:rPr lang="fr-CA" dirty="0" smtClean="0"/>
              <a:t> and </a:t>
            </a:r>
            <a:r>
              <a:rPr lang="fr-CA" dirty="0" err="1" smtClean="0"/>
              <a:t>what</a:t>
            </a:r>
            <a:r>
              <a:rPr lang="fr-CA" dirty="0" smtClean="0"/>
              <a:t> </a:t>
            </a:r>
            <a:r>
              <a:rPr lang="fr-CA" dirty="0" err="1" smtClean="0"/>
              <a:t>it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used</a:t>
            </a:r>
            <a:r>
              <a:rPr lang="fr-CA" dirty="0" smtClean="0"/>
              <a:t> for.)</a:t>
            </a:r>
            <a:endParaRPr lang="en-US" dirty="0"/>
          </a:p>
        </p:txBody>
      </p:sp>
      <p:cxnSp>
        <p:nvCxnSpPr>
          <p:cNvPr id="8" name="Straight Arrow Connector 7"/>
          <p:cNvCxnSpPr/>
          <p:nvPr>
            <p:custDataLst>
              <p:tags r:id="rId5"/>
            </p:custDataLst>
          </p:nvPr>
        </p:nvCxnSpPr>
        <p:spPr>
          <a:xfrm flipH="1" flipV="1">
            <a:off x="8784771" y="4162697"/>
            <a:ext cx="579120" cy="130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9435734" y="3234286"/>
            <a:ext cx="24253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Écrite c’est quoi la version non consommable du même objet qu’en haut. Pourquoi est-ce que c’est mieux d’utiliser cette version</a:t>
            </a:r>
            <a:r>
              <a:rPr lang="en-US" dirty="0" smtClean="0"/>
              <a:t>? (What is the non consumable version of the object up above? Why is it better to use this version?)</a:t>
            </a:r>
            <a:endParaRPr lang="en-US" dirty="0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9217152" y="1036704"/>
            <a:ext cx="2831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 commence </a:t>
            </a:r>
            <a:r>
              <a:rPr lang="en-US" dirty="0" err="1" smtClean="0"/>
              <a:t>chaque</a:t>
            </a:r>
            <a:r>
              <a:rPr lang="en-US" dirty="0" smtClean="0"/>
              <a:t> section avec “</a:t>
            </a:r>
            <a:r>
              <a:rPr lang="en-US" dirty="0" err="1" smtClean="0"/>
              <a:t>Voici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personne</a:t>
            </a:r>
            <a:r>
              <a:rPr lang="en-US" dirty="0" smtClean="0"/>
              <a:t> qui ….. </a:t>
            </a:r>
          </a:p>
          <a:p>
            <a:r>
              <a:rPr lang="en-US" dirty="0" smtClean="0"/>
              <a:t>(start each section with “ </a:t>
            </a:r>
            <a:r>
              <a:rPr lang="en-US" dirty="0" err="1" smtClean="0"/>
              <a:t>voici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personne</a:t>
            </a:r>
            <a:r>
              <a:rPr lang="en-US" dirty="0" smtClean="0"/>
              <a:t> qui…”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60809" y="283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44583" y="130628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Mini Project – bonne copie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pic>
        <p:nvPicPr>
          <p:cNvPr id="3074" name="Picture 2" descr="https://attachments.office.net/owa/Morgan.Chopin%40nbed.nb.ca/service.svc/s/GetAttachmentThumbnail?id=AQMkAGU5ZTEwYzA3LTkzZmEtNDNlYi05ODcxLWVhMzQxZTQ4MWM4MgBGAAADWSthU%2FP3wEq1NNuhk21KKAcA7pydZoHqDUKq3YYpgo%2BvXQAAAgEMAAAA7pydZoHqDUKq3YYpgo%2BvXQABNk1pFAAAAAESABAA0HKdcnSdLUashK0Po3omQA%3D%3D&amp;thumbnailType=2&amp;owa=outlook.office.com&amp;scriptVer=2020042001.15&amp;X-OWA-CANARY=yqGjV9s2tUOpXhJ2YmusCiBSpuUB7tcYgeMRG74dgtclvuUQYmovSSfM74ZhZWI4lu-Sby67Dbg.&amp;token=eyJhbGciOiJSUzI1NiIsImtpZCI6IjU2MzU4ODUyMzRCOTI1MkRERTAwNTc2NkQ5RDlGMjc2NTY1RjYzRTIiLCJ4NXQiOiJWaldJVWpTNUpTM2VBRmRtMmRueWRsWmZZLUkiLCJ0eXAiOiJKV1QifQ.eyJvcmlnaW4iOiJodHRwczovL291dGxvb2sub2ZmaWNlLmNvbSIsInNpZ25pbl9zdGF0ZSI6IltcImttc2lcIl0iLCJ2ZXIiOiJFeGNoYW5nZS5DYWxsYmFjay5WMSIsImFwcGN0eHNlbmRlciI6Ik93YURvd25sb2FkQDRkMmI1ZmRmLWM0ZDItNDkxMS04NzA5LTY4Y2MyZjQ2NWM5ZiIsImlzc3JpbmciOiJXVyIsImFwcGN0eCI6IntcIm1zZXhjaHByb3RcIjpcIm93YVwiLFwicHJpbWFyeXNpZFwiOlwiUy0xLTUtMjEtMjk3MzM5MDA5Ny0xNTIwMTY5NDAtMjUxODg3MzU0MC0xMDM5NTcyMlwiLFwicHVpZFwiOlwiMTE1MzgwMTExNDc4NDEzNzgyMlwiLFwib2lkXCI6XCJlNmFlNDQ5ZS0yNjY5LTRlZmUtYTQyZi01MTk3YmY0MTc4ZGRcIixcInNjb3BlXCI6XCJPd2FEb3dubG9hZFwifSIsIm5iZiI6MTU4ODM1OTQ5NywiZXhwIjoxNTg4MzYwMDk3LCJpc3MiOiIwMDAwMDAwMi0wMDAwLTBmZjEtY2UwMC0wMDAwMDAwMDAwMDBANGQyYjVmZGYtYzRkMi00OTExLTg3MDktNjhjYzJmNDY1YzlmIiwiYXVkIjoiMDAwMDAwMDItMDAwMC0wZmYxLWNlMDAtMDAwMDAwMDAwMDAwL2F0dGFjaG1lbnRzLm9mZmljZS5uZXRANGQyYjVmZGYtYzRkMi00OTExLTg3MDktNjhjYzJmNDY1YzlmIiwiaGFwcCI6Im93YSJ9.P-bdCFJQJhL1TDZ7vOegybPHjOYMHVYWKyMu-tT5ddooQ_waNHIaPNOAGzHjTlqczRAmjeJpksbHNNxw730qzBdi4Zd1X3bEk0vNpwq4H7YRUD7nYC_lSV8nJo_Qruha5GSPyAUdj1UiymNTl8ioF4TS1fBo7Cd_w1KJjF5IWsgNpwcHc7JsTTPUWieA6ds4U_LA1lp2vSFRFzogAT0jFyk0Pzi2mDnAvjjUmdG06w3ag4DSBq5Gg16cY_JUOnVt5YL_z8eBTMo9IfxfhwHrGcCEOEBsdaa2Dj9mShfJ8q9BT0VRlJBlypdEXbt-JTcT6b-D-QYydEe6-kxXNh9wLA&amp;animation=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3209" r="2716" b="6153"/>
          <a:stretch/>
        </p:blipFill>
        <p:spPr bwMode="auto">
          <a:xfrm>
            <a:off x="1933303" y="905691"/>
            <a:ext cx="7689668" cy="57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22716" y="274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4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Mini projet optionnelle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802674"/>
            <a:ext cx="10667998" cy="442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800" dirty="0" smtClean="0"/>
              <a:t>Peux-tu construire quelque chose en utilisant les objets consommable</a:t>
            </a:r>
            <a:r>
              <a:rPr lang="en-US" sz="1800" dirty="0" smtClean="0"/>
              <a:t>s? </a:t>
            </a:r>
            <a:r>
              <a:rPr lang="en-US" sz="1800" dirty="0" err="1" smtClean="0"/>
              <a:t>Voici</a:t>
            </a:r>
            <a:r>
              <a:rPr lang="en-US" sz="1800" dirty="0" smtClean="0"/>
              <a:t> des </a:t>
            </a:r>
            <a:r>
              <a:rPr lang="en-US" sz="1800" dirty="0" err="1" smtClean="0"/>
              <a:t>idées</a:t>
            </a:r>
            <a:r>
              <a:rPr lang="en-US" sz="1800" dirty="0" smtClean="0"/>
              <a:t>! (Can you build something out of consumable objects?) Here are some ideas!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fr-CA" sz="1800" dirty="0" smtClean="0"/>
          </a:p>
          <a:p>
            <a:pPr marL="0" indent="0">
              <a:buNone/>
            </a:pPr>
            <a:endParaRPr lang="fr-CA" sz="1800" dirty="0" smtClean="0"/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endParaRPr lang="fr-CA" sz="1800" dirty="0" smtClean="0"/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endParaRPr lang="fr-CA" sz="1800" dirty="0" smtClean="0"/>
          </a:p>
          <a:p>
            <a:pPr marL="0" indent="0">
              <a:buNone/>
            </a:pPr>
            <a:endParaRPr lang="fr-CA" sz="1800" dirty="0"/>
          </a:p>
        </p:txBody>
      </p:sp>
      <p:pic>
        <p:nvPicPr>
          <p:cNvPr id="2050" name="Picture 2" descr="Pop bottle piggy banks! | Water bottle crafts, Martha craft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4141"/>
          <a:stretch/>
        </p:blipFill>
        <p:spPr bwMode="auto">
          <a:xfrm>
            <a:off x="383178" y="2917372"/>
            <a:ext cx="2522766" cy="254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lk Carton Bird Feeder - Craft Project Idea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r="34952"/>
          <a:stretch/>
        </p:blipFill>
        <p:spPr bwMode="auto">
          <a:xfrm>
            <a:off x="3683726" y="2793160"/>
            <a:ext cx="183751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lk Carton Bird Feeder Pictures, Photos, and Images for Facebook ...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36" y="2793160"/>
            <a:ext cx="174559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ound the Web - Made from Egg Cartons - Inner Child Fu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729" y="2793161"/>
            <a:ext cx="273627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261259" y="5460160"/>
            <a:ext cx="276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Piggy bank using a pop/water bottle.</a:t>
            </a:r>
            <a:endParaRPr lang="en-US" dirty="0"/>
          </a:p>
        </p:txBody>
      </p:sp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3708924" y="5598659"/>
            <a:ext cx="355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Bird feeder using a milk carton.</a:t>
            </a:r>
            <a:endParaRPr lang="en-US" dirty="0"/>
          </a:p>
        </p:txBody>
      </p:sp>
      <p:sp>
        <p:nvSpPr>
          <p:cNvPr id="10" name="TextBox 9"/>
          <p:cNvSpPr txBox="1"/>
          <p:nvPr>
            <p:custDataLst>
              <p:tags r:id="rId9"/>
            </p:custDataLst>
          </p:nvPr>
        </p:nvSpPr>
        <p:spPr>
          <a:xfrm>
            <a:off x="8502993" y="5598659"/>
            <a:ext cx="330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Flower wreath using egg cartons.</a:t>
            </a:r>
            <a:endParaRPr lang="en-US" dirty="0"/>
          </a:p>
        </p:txBody>
      </p:sp>
      <p:sp>
        <p:nvSpPr>
          <p:cNvPr id="6" name="TextBox 5"/>
          <p:cNvSpPr txBox="1"/>
          <p:nvPr>
            <p:custDataLst>
              <p:tags r:id="rId10"/>
            </p:custDataLst>
          </p:nvPr>
        </p:nvSpPr>
        <p:spPr>
          <a:xfrm>
            <a:off x="8001001" y="2667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 creative!! Have fun!!These are only examples!</a:t>
            </a:r>
          </a:p>
          <a:p>
            <a:r>
              <a:rPr lang="en-US" dirty="0" smtClean="0"/>
              <a:t>The point is to use whatever you have around the house. 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64145" y="18026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Plus d’options!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25786" y="5090828"/>
            <a:ext cx="316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Pencil holder using a can</a:t>
            </a:r>
            <a:endParaRPr lang="en-US" dirty="0"/>
          </a:p>
        </p:txBody>
      </p:sp>
      <p:pic>
        <p:nvPicPr>
          <p:cNvPr id="3074" name="Picture 2" descr="Rainbow Pencil Holder Can | Fun Family Craft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9" y="1959631"/>
            <a:ext cx="3035098" cy="30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Robot Book by Heather Brown | Diy projects for school, Crafts ...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09" y="1907882"/>
            <a:ext cx="3612988" cy="308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4580798" y="5090828"/>
            <a:ext cx="316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Robots using a lot of different materials.</a:t>
            </a:r>
            <a:endParaRPr lang="en-US" dirty="0"/>
          </a:p>
        </p:txBody>
      </p:sp>
      <p:pic>
        <p:nvPicPr>
          <p:cNvPr id="3078" name="Picture 6" descr="Toilet Paper Roll Craft &amp; Projects For Kids | DIY Projects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r="40290"/>
          <a:stretch/>
        </p:blipFill>
        <p:spPr bwMode="auto">
          <a:xfrm>
            <a:off x="8839200" y="1865028"/>
            <a:ext cx="2816174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8839200" y="5136994"/>
            <a:ext cx="2988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catchers using toilet paper rolls.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35726"/>
            <a:ext cx="10667998" cy="923109"/>
          </a:xfrm>
        </p:spPr>
        <p:txBody>
          <a:bodyPr>
            <a:normAutofit/>
          </a:bodyPr>
          <a:lstStyle/>
          <a:p>
            <a:pPr algn="l"/>
            <a:r>
              <a:rPr lang="en-US" i="0" dirty="0" smtClean="0">
                <a:latin typeface="Britannic Bold" panose="020B0903060703020204" pitchFamily="34" charset="0"/>
              </a:rPr>
              <a:t>Les mot de la </a:t>
            </a:r>
            <a:r>
              <a:rPr lang="en-US" i="0" dirty="0" err="1" smtClean="0">
                <a:latin typeface="Britannic Bold" panose="020B0903060703020204" pitchFamily="34" charset="0"/>
              </a:rPr>
              <a:t>semaine</a:t>
            </a:r>
            <a:r>
              <a:rPr lang="en-US" i="0" dirty="0" smtClean="0">
                <a:latin typeface="Britannic Bold" panose="020B0903060703020204" pitchFamily="34" charset="0"/>
              </a:rPr>
              <a:t>: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802674"/>
            <a:ext cx="4750526" cy="442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1. </a:t>
            </a:r>
            <a:r>
              <a:rPr lang="en-US" sz="4400" dirty="0" err="1" smtClean="0"/>
              <a:t>propre</a:t>
            </a:r>
            <a:endParaRPr lang="en-US" sz="4400" dirty="0" smtClean="0"/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2. </a:t>
            </a:r>
            <a:r>
              <a:rPr lang="en-US" sz="4400" dirty="0" err="1" smtClean="0"/>
              <a:t>dessous</a:t>
            </a:r>
            <a:endParaRPr lang="en-US" sz="4400" dirty="0" smtClean="0"/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3. </a:t>
            </a:r>
            <a:r>
              <a:rPr lang="en-US" sz="4400" dirty="0" err="1" smtClean="0"/>
              <a:t>rien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749143" y="1802674"/>
            <a:ext cx="4750526" cy="4421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 smtClean="0"/>
              <a:t>4. derrière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dirty="0" smtClean="0"/>
              <a:t>5. </a:t>
            </a:r>
            <a:r>
              <a:rPr lang="en-US" sz="4400" dirty="0" err="1" smtClean="0"/>
              <a:t>près</a:t>
            </a:r>
            <a:endParaRPr lang="en-US" sz="4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400" dirty="0" smtClean="0"/>
              <a:t>6.  </a:t>
            </a:r>
            <a:r>
              <a:rPr lang="en-US" sz="4400" dirty="0" err="1" smtClean="0"/>
              <a:t>mettre</a:t>
            </a:r>
            <a:endParaRPr lang="en-US" sz="4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0588" y="853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979714" y="478971"/>
            <a:ext cx="3130731" cy="1314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/>
              <a:t>dessous</a:t>
            </a:r>
            <a:endParaRPr lang="en-US" sz="6600" dirty="0"/>
          </a:p>
        </p:txBody>
      </p:sp>
      <p:sp>
        <p:nvSpPr>
          <p:cNvPr id="4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97342" y="478970"/>
            <a:ext cx="3130731" cy="131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dirty="0" err="1" smtClean="0"/>
              <a:t>dessus</a:t>
            </a:r>
            <a:endParaRPr lang="en-US" sz="6600" dirty="0"/>
          </a:p>
        </p:txBody>
      </p:sp>
      <p:pic>
        <p:nvPicPr>
          <p:cNvPr id="5" name="Picture 4" descr="geometry - Finding the dimensions of a rectangle in a ..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" y="2151017"/>
            <a:ext cx="3834354" cy="3161212"/>
          </a:xfrm>
          <a:prstGeom prst="rect">
            <a:avLst/>
          </a:prstGeom>
        </p:spPr>
      </p:pic>
      <p:pic>
        <p:nvPicPr>
          <p:cNvPr id="6" name="Picture 5" descr="geometry - Finding the dimensions of a rectangle in a ...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59" y="2151017"/>
            <a:ext cx="3834354" cy="3161212"/>
          </a:xfrm>
          <a:prstGeom prst="rect">
            <a:avLst/>
          </a:prstGeom>
        </p:spPr>
      </p:pic>
      <p:pic>
        <p:nvPicPr>
          <p:cNvPr id="7" name="Picture 6" descr="Apple Ripe Red · Free vector graphic on Pixab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40" y="3918857"/>
            <a:ext cx="788609" cy="870857"/>
          </a:xfrm>
          <a:prstGeom prst="rect">
            <a:avLst/>
          </a:prstGeom>
        </p:spPr>
      </p:pic>
      <p:pic>
        <p:nvPicPr>
          <p:cNvPr id="9" name="Picture 8" descr="Apple Ripe Red · Free vector graphic on Pixab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31" y="1937657"/>
            <a:ext cx="788609" cy="87085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40412" y="3487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504825"/>
            <a:ext cx="10667998" cy="1054009"/>
          </a:xfrm>
        </p:spPr>
        <p:txBody>
          <a:bodyPr>
            <a:normAutofit/>
          </a:bodyPr>
          <a:lstStyle/>
          <a:p>
            <a:pPr algn="l"/>
            <a:r>
              <a:rPr lang="fr-CA" sz="6600" i="0" dirty="0" err="1" smtClean="0">
                <a:latin typeface="Britannic Bold" panose="020B0903060703020204" pitchFamily="34" charset="0"/>
              </a:rPr>
              <a:t>euil</a:t>
            </a:r>
            <a:r>
              <a:rPr lang="fr-CA" sz="6600" i="0" dirty="0" smtClean="0">
                <a:latin typeface="Britannic Bold" panose="020B0903060703020204" pitchFamily="34" charset="0"/>
              </a:rPr>
              <a:t> </a:t>
            </a:r>
            <a:r>
              <a:rPr lang="en-US" sz="6600" i="0" dirty="0" smtClean="0">
                <a:latin typeface="Britannic Bold" panose="020B0903060703020204" pitchFamily="34" charset="0"/>
              </a:rPr>
              <a:t>/ </a:t>
            </a:r>
            <a:r>
              <a:rPr lang="en-US" sz="6600" i="0" dirty="0" err="1" smtClean="0">
                <a:latin typeface="Britannic Bold" panose="020B0903060703020204" pitchFamily="34" charset="0"/>
              </a:rPr>
              <a:t>euille</a:t>
            </a:r>
            <a:r>
              <a:rPr lang="en-US" sz="6600" i="0" dirty="0" smtClean="0">
                <a:latin typeface="Britannic Bold" panose="020B0903060703020204" pitchFamily="34" charset="0"/>
              </a:rPr>
              <a:t> / </a:t>
            </a:r>
            <a:r>
              <a:rPr lang="en-US" sz="6600" i="0" dirty="0" err="1" smtClean="0">
                <a:latin typeface="Britannic Bold" panose="020B0903060703020204" pitchFamily="34" charset="0"/>
              </a:rPr>
              <a:t>oeil</a:t>
            </a:r>
            <a:r>
              <a:rPr lang="en-US" sz="6600" i="0" dirty="0" smtClean="0">
                <a:latin typeface="Britannic Bold" panose="020B0903060703020204" pitchFamily="34" charset="0"/>
              </a:rPr>
              <a:t> / </a:t>
            </a:r>
            <a:r>
              <a:rPr lang="en-US" sz="6600" i="0" dirty="0" err="1" smtClean="0">
                <a:latin typeface="Britannic Bold" panose="020B0903060703020204" pitchFamily="34" charset="0"/>
              </a:rPr>
              <a:t>oeuille</a:t>
            </a:r>
            <a:endParaRPr lang="en-US" sz="6600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1999" y="1802674"/>
            <a:ext cx="6170023" cy="442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/>
              <a:t>Cerfeuil</a:t>
            </a:r>
            <a:r>
              <a:rPr lang="en-US" sz="2600" dirty="0" smtClean="0"/>
              <a:t> </a:t>
            </a:r>
            <a:r>
              <a:rPr lang="en-US" sz="2600" dirty="0" err="1" smtClean="0"/>
              <a:t>est</a:t>
            </a:r>
            <a:r>
              <a:rPr lang="en-US" sz="2600" dirty="0" smtClean="0"/>
              <a:t> un </a:t>
            </a:r>
            <a:r>
              <a:rPr lang="fr-CA" sz="2600" dirty="0" smtClean="0"/>
              <a:t>écureuil gourmand. Il aime tout ronger. Il ronge des feuilles, des fauteuils, et surtout des mille-feuilles, car c’est si bon! Son ami chevreuil aime ça aussi, mais il voulait les mille-feuilles pour lui tout seul, alors il lui a mis le doigt dans l’œil!</a:t>
            </a:r>
            <a:endParaRPr lang="en-US" sz="2600" dirty="0"/>
          </a:p>
        </p:txBody>
      </p:sp>
      <p:pic>
        <p:nvPicPr>
          <p:cNvPr id="1026" name="Picture 2" descr="https://attachments.office.net/owa/Morgan.Chopin%40nbed.nb.ca/service.svc/s/GetAttachmentThumbnail?id=AQMkAGU5ZTEwYzA3LTkzZmEtNDNlYi05ODcxLWVhMzQxZTQ4MWM4MgBGAAADWSthU%2FP3wEq1NNuhk21KKAcA7pydZoHqDUKq3YYpgo%2BvXQAAAgEMAAAA7pydZoHqDUKq3YYpgo%2BvXQABNJoV2gAAAAESABAAUq11cFog%2FE26%2Fx4qJlwXgA%3D%3D&amp;thumbnailType=2&amp;owa=outlook.office.com&amp;scriptVer=2020042001.09&amp;X-OWA-CANARY=Fw6R-5Ix50-qpxZXJihm4PBYfj6T69cY_tWv3CUkj3KDGPXzITwIXD77ra2O62ol-b7mhhRMSBs.&amp;token=eyJhbGciOiJSUzI1NiIsImtpZCI6IjU2MzU4ODUyMzRCOTI1MkRERTAwNTc2NkQ5RDlGMjc2NTY1RjYzRTIiLCJ4NXQiOiJWaldJVWpTNUpTM2VBRmRtMmRueWRsWmZZLUkiLCJ0eXAiOiJKV1QifQ.eyJvcmlnaW4iOiJodHRwczovL291dGxvb2sub2ZmaWNlLmNvbSIsInZlciI6IkV4Y2hhbmdlLkNhbGxiYWNrLlYxIiwiYXBwY3R4c2VuZGVyIjoiT3dhRG93bmxvYWRANGQyYjVmZGYtYzRkMi00OTExLTg3MDktNjhjYzJmNDY1YzlmIiwiaXNzcmluZyI6IldXIiwiYXBwY3R4Ijoie1wibXNleGNocHJvdFwiOlwib3dhXCIsXCJwcmltYXJ5c2lkXCI6XCJTLTEtNS0yMS0yOTczMzkwMDk3LTE1MjAxNjk0MC0yNTE4ODczNTQwLTEwMzk1NzIyXCIsXCJwdWlkXCI6XCIxMTUzODAxMTE0Nzg0MTM3ODIyXCIsXCJvaWRcIjpcImU2YWU0NDllLTI2NjktNGVmZS1hNDJmLTUxOTdiZjQxNzhkZFwiLFwic2NvcGVcIjpcIk93YURvd25sb2FkXCJ9IiwibmJmIjoxNTg4MDkyMTM2LCJleHAiOjE1ODgwOTI3MzYsImlzcyI6IjAwMDAwMDAyLTAwMDAtMGZmMS1jZTAwLTAwMDAwMDAwMDAwMEA0ZDJiNWZkZi1jNGQyLTQ5MTEtODcwOS02OGNjMmY0NjVjOWYiLCJhdWQiOiIwMDAwMDAwMi0wMDAwLTBmZjEtY2UwMC0wMDAwMDAwMDAwMDAvYXR0YWNobWVudHMub2ZmaWNlLm5ldEA0ZDJiNWZkZi1jNGQyLTQ5MTEtODcwOS02OGNjMmY0NjVjOWYiLCJoYXBwIjoib3dhIn0.KeTh1s7U-mG_Ig1ZmjfIO4Bow7lYSBWpQxhTPrm1FogG5RVgUYebWjsP2kSXRpJkYvLjmbiCrAl2AGcOeekkl9pSMRfieE64QPgI7NzhBPR9ilCe4xjj6IkLamyLnX0-0CW89jUi_atvPmyMd_9G9l8yjShavdV1AQg6nSJdcpYF2cQVN9E7ptM60kkVfxX8zjEnDdWsnls7Eh6iqkaFZhRzNILwQeYPOjNmcPAYaSWksqQfzomDK3f4U1DkLU0izA153Kv5-nzP5tWFjp7TZl3FmZWctVLcjK--W349AJFcFHLphS2nDXsFgxKB411cmw_1gZb_2blo4mWzM_ccRg&amp;animation=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4341" r="4266" b="26043"/>
          <a:stretch/>
        </p:blipFill>
        <p:spPr bwMode="auto">
          <a:xfrm>
            <a:off x="7234143" y="1802674"/>
            <a:ext cx="4026040" cy="40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16501" y="544466"/>
            <a:ext cx="674734" cy="674734"/>
          </a:xfrm>
          <a:prstGeom prst="rect">
            <a:avLst/>
          </a:prstGeom>
        </p:spPr>
      </p:pic>
      <p:pic>
        <p:nvPicPr>
          <p:cNvPr id="6" name="Picture 5" descr="Autumn Fall Leaves · Free vector graphic on Pixab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2" y="4732879"/>
            <a:ext cx="1242987" cy="1336995"/>
          </a:xfrm>
          <a:prstGeom prst="rect">
            <a:avLst/>
          </a:prstGeom>
        </p:spPr>
      </p:pic>
      <p:pic>
        <p:nvPicPr>
          <p:cNvPr id="7" name="Picture 6" descr="Armchair PNG imag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76" y="4732879"/>
            <a:ext cx="1504238" cy="1301469"/>
          </a:xfrm>
          <a:prstGeom prst="rect">
            <a:avLst/>
          </a:prstGeom>
        </p:spPr>
      </p:pic>
      <p:pic>
        <p:nvPicPr>
          <p:cNvPr id="8" name="Picture 2" descr="Graham Wafer Mille-Feuilles Recipe - Kraft Canada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57" y="4732879"/>
            <a:ext cx="1855744" cy="123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10"/>
            </p:custDataLst>
          </p:nvPr>
        </p:nvSpPr>
        <p:spPr>
          <a:xfrm>
            <a:off x="670472" y="6268007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feuilles</a:t>
            </a:r>
            <a:endParaRPr lang="en-US" sz="2000" dirty="0"/>
          </a:p>
        </p:txBody>
      </p:sp>
      <p:sp>
        <p:nvSpPr>
          <p:cNvPr id="11" name="TextBox 10"/>
          <p:cNvSpPr txBox="1"/>
          <p:nvPr>
            <p:custDataLst>
              <p:tags r:id="rId11"/>
            </p:custDataLst>
          </p:nvPr>
        </p:nvSpPr>
        <p:spPr>
          <a:xfrm>
            <a:off x="2938356" y="6289562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fauteuils</a:t>
            </a:r>
            <a:endParaRPr lang="en-US" sz="2000" dirty="0"/>
          </a:p>
        </p:txBody>
      </p:sp>
      <p:sp>
        <p:nvSpPr>
          <p:cNvPr id="12" name="TextBox 11"/>
          <p:cNvSpPr txBox="1"/>
          <p:nvPr>
            <p:custDataLst>
              <p:tags r:id="rId12"/>
            </p:custDataLst>
          </p:nvPr>
        </p:nvSpPr>
        <p:spPr>
          <a:xfrm>
            <a:off x="5083922" y="626127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ille-</a:t>
            </a:r>
            <a:r>
              <a:rPr lang="en-US" sz="2000" dirty="0" err="1" smtClean="0"/>
              <a:t>feuille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211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766354"/>
            <a:ext cx="10667998" cy="792480"/>
          </a:xfrm>
        </p:spPr>
        <p:txBody>
          <a:bodyPr/>
          <a:lstStyle/>
          <a:p>
            <a:pPr algn="l"/>
            <a:r>
              <a:rPr lang="fr-CA" i="0" dirty="0" smtClean="0">
                <a:latin typeface="Britannic Bold" panose="020B0903060703020204" pitchFamily="34" charset="0"/>
              </a:rPr>
              <a:t>Message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463040"/>
            <a:ext cx="10367554" cy="4761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dirty="0"/>
              <a:t>Bonjour les amis!</a:t>
            </a:r>
            <a:endParaRPr lang="en-US" sz="2400" dirty="0"/>
          </a:p>
          <a:p>
            <a:pPr marL="0" indent="0">
              <a:buNone/>
            </a:pPr>
            <a:r>
              <a:rPr lang="fr-CA" sz="2400" dirty="0"/>
              <a:t>Cette fin de </a:t>
            </a:r>
            <a:r>
              <a:rPr lang="fr-CA" sz="2400" dirty="0" smtClean="0"/>
              <a:t>semaine, j’ai </a:t>
            </a:r>
            <a:r>
              <a:rPr lang="fr-CA" sz="2400" dirty="0"/>
              <a:t>décidé de </a:t>
            </a:r>
            <a:r>
              <a:rPr lang="fr-CA" sz="2400" dirty="0" smtClean="0"/>
              <a:t>regarder </a:t>
            </a:r>
            <a:r>
              <a:rPr lang="fr-CA" sz="2400" dirty="0"/>
              <a:t>autour de ma maison parce que j’ai perdu mon portefeuille. Sur le devant </a:t>
            </a:r>
            <a:r>
              <a:rPr lang="fr-CA" sz="2400" dirty="0" smtClean="0"/>
              <a:t>de </a:t>
            </a:r>
            <a:r>
              <a:rPr lang="fr-CA" sz="2400" dirty="0"/>
              <a:t>mon </a:t>
            </a:r>
            <a:r>
              <a:rPr lang="fr-CA" sz="2400" dirty="0" smtClean="0"/>
              <a:t>portefeuille, il </a:t>
            </a:r>
            <a:r>
              <a:rPr lang="fr-CA" sz="2400" dirty="0"/>
              <a:t>y a un </a:t>
            </a:r>
            <a:r>
              <a:rPr lang="fr-CA" sz="2400" dirty="0" smtClean="0"/>
              <a:t>dessin </a:t>
            </a:r>
            <a:r>
              <a:rPr lang="fr-CA" sz="2400" dirty="0"/>
              <a:t>d’un petit écureuil et un chevreuil qui joue dans les feuilles. Premièrement, j’ai regardé en dessous du </a:t>
            </a:r>
            <a:r>
              <a:rPr lang="fr-CA" sz="2400" dirty="0" smtClean="0"/>
              <a:t>fauteuil, mais </a:t>
            </a:r>
            <a:r>
              <a:rPr lang="fr-CA" sz="2400" dirty="0"/>
              <a:t>ce n’était pas là. J’ai regardé derrière la </a:t>
            </a:r>
            <a:r>
              <a:rPr lang="fr-CA" sz="2400" dirty="0" smtClean="0"/>
              <a:t>télévision, mais </a:t>
            </a:r>
            <a:r>
              <a:rPr lang="fr-CA" sz="2400" dirty="0"/>
              <a:t>je n’ai rien trouvé. J’ai même regardé près d’où </a:t>
            </a:r>
            <a:r>
              <a:rPr lang="fr-CA" sz="2400" dirty="0" smtClean="0"/>
              <a:t>toutes nos chaussures sont, mais </a:t>
            </a:r>
            <a:r>
              <a:rPr lang="fr-CA" sz="2400" dirty="0"/>
              <a:t>c’était tout propre. Finalement, dans le coin de mon œil, je l’ai vu! </a:t>
            </a:r>
            <a:r>
              <a:rPr lang="fr-CA" sz="2400" dirty="0" smtClean="0"/>
              <a:t>C’était </a:t>
            </a:r>
            <a:r>
              <a:rPr lang="fr-CA" sz="2400" dirty="0"/>
              <a:t>à côté de mon ordinateur. Maintenant je vais faire </a:t>
            </a:r>
            <a:r>
              <a:rPr lang="fr-CA" sz="2400" dirty="0" smtClean="0"/>
              <a:t>sûr </a:t>
            </a:r>
            <a:r>
              <a:rPr lang="fr-CA" sz="2400" dirty="0"/>
              <a:t>que je  </a:t>
            </a:r>
            <a:endParaRPr lang="fr-CA" sz="2400" dirty="0" smtClean="0"/>
          </a:p>
          <a:p>
            <a:pPr marL="0" indent="0">
              <a:buNone/>
            </a:pPr>
            <a:r>
              <a:rPr lang="fr-CA" sz="2400" dirty="0" smtClean="0"/>
              <a:t> range toujours </a:t>
            </a:r>
            <a:r>
              <a:rPr lang="fr-CA" sz="2400" dirty="0"/>
              <a:t>mon portefeuille.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2050" name="Picture 2" descr="Bitmoji Imag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8868"/>
            <a:ext cx="1759131" cy="175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tusa: Three Michael Kors folio wallet 32S8GZLD5L Michael Michael ...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18261" r="8846" b="18741"/>
          <a:stretch/>
        </p:blipFill>
        <p:spPr bwMode="auto">
          <a:xfrm>
            <a:off x="8551817" y="4552252"/>
            <a:ext cx="3457303" cy="21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imal Clipart Squirrel - Squirrel Clipart Png, Cliparts ...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r="12365"/>
          <a:stretch/>
        </p:blipFill>
        <p:spPr bwMode="auto">
          <a:xfrm>
            <a:off x="9048103" y="5085805"/>
            <a:ext cx="835350" cy="10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ttle Deer | Deer cartoon, Deer vector, Animal clipart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79" y="5085805"/>
            <a:ext cx="1181880" cy="121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3+ Green Leaves Image... Green Leaf Clipart | ClipartLook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852" y="6035288"/>
            <a:ext cx="671739" cy="3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13+ Green Leaves Image... Green Leaf Clipart | ClipartLook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913" y="6028691"/>
            <a:ext cx="671739" cy="3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13+ Green Leaves Image... Green Leaf Clipart | ClipartLook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080" y="6043229"/>
            <a:ext cx="671739" cy="3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13+ Green Leaves Image... Green Leaf Clipart | ClipartLook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77" y="6024939"/>
            <a:ext cx="671739" cy="3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11"/>
            </p:custDataLst>
          </p:nvPr>
        </p:nvSpPr>
        <p:spPr>
          <a:xfrm>
            <a:off x="4155417" y="808833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smtClean="0"/>
              <a:t>*** Jour 1- trouve les mots de la semaine</a:t>
            </a:r>
          </a:p>
          <a:p>
            <a:r>
              <a:rPr lang="fr-CA" sz="2000" dirty="0" smtClean="0"/>
              <a:t>*** Jour 2- trouve les mots avec le sons </a:t>
            </a:r>
            <a:r>
              <a:rPr lang="fr-CA" sz="2000" dirty="0" err="1" smtClean="0"/>
              <a:t>euil</a:t>
            </a:r>
            <a:r>
              <a:rPr lang="en-US" sz="2000" dirty="0" smtClean="0"/>
              <a:t>/</a:t>
            </a:r>
            <a:r>
              <a:rPr lang="en-US" sz="2000" dirty="0" err="1" smtClean="0"/>
              <a:t>euille</a:t>
            </a:r>
            <a:r>
              <a:rPr lang="en-US" sz="2000" dirty="0" smtClean="0"/>
              <a:t>/</a:t>
            </a:r>
            <a:r>
              <a:rPr lang="en-US" sz="2000" dirty="0" err="1" smtClean="0"/>
              <a:t>oiel</a:t>
            </a: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3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75909" y="758413"/>
            <a:ext cx="824750" cy="8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696686"/>
            <a:ext cx="10667998" cy="862148"/>
          </a:xfrm>
        </p:spPr>
        <p:txBody>
          <a:bodyPr/>
          <a:lstStyle/>
          <a:p>
            <a:pPr algn="l"/>
            <a:r>
              <a:rPr lang="en-US" i="0" dirty="0" smtClean="0">
                <a:latin typeface="Britannic Bold" panose="020B0903060703020204" pitchFamily="34" charset="0"/>
              </a:rPr>
              <a:t>		 Les mots</a:t>
            </a:r>
            <a:endParaRPr lang="en-US" i="0" dirty="0">
              <a:latin typeface="Britannic Bold" panose="020B0903060703020204" pitchFamily="34" charset="0"/>
            </a:endParaRPr>
          </a:p>
        </p:txBody>
      </p:sp>
      <p:pic>
        <p:nvPicPr>
          <p:cNvPr id="10" name="Picture 9" descr="Comic Wow Clipart"/>
          <p:cNvPicPr/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92" y="0"/>
            <a:ext cx="2938644" cy="202222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xplosion 2 10"/>
          <p:cNvSpPr/>
          <p:nvPr>
            <p:custDataLst>
              <p:tags r:id="rId3"/>
            </p:custDataLst>
          </p:nvPr>
        </p:nvSpPr>
        <p:spPr>
          <a:xfrm rot="1188311">
            <a:off x="823209" y="1508422"/>
            <a:ext cx="4545874" cy="3133245"/>
          </a:xfrm>
          <a:prstGeom prst="irregularSeal2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>
            <p:custDataLst>
              <p:tags r:id="rId4"/>
            </p:custDataLst>
          </p:nvPr>
        </p:nvSpPr>
        <p:spPr>
          <a:xfrm rot="1188311">
            <a:off x="6235336" y="3047298"/>
            <a:ext cx="4545874" cy="3133245"/>
          </a:xfrm>
          <a:prstGeom prst="irregularSeal2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>
            <p:custDataLst>
              <p:tags r:id="rId5"/>
            </p:custDataLst>
          </p:nvPr>
        </p:nvSpPr>
        <p:spPr>
          <a:xfrm>
            <a:off x="1332411" y="2521046"/>
            <a:ext cx="3275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 smtClean="0"/>
              <a:t>adorable</a:t>
            </a:r>
            <a:endParaRPr lang="en-US" sz="6400" dirty="0"/>
          </a:p>
        </p:txBody>
      </p:sp>
      <p:sp>
        <p:nvSpPr>
          <p:cNvPr id="14" name="TextBox 13"/>
          <p:cNvSpPr txBox="1"/>
          <p:nvPr>
            <p:custDataLst>
              <p:tags r:id="rId6"/>
            </p:custDataLst>
          </p:nvPr>
        </p:nvSpPr>
        <p:spPr>
          <a:xfrm>
            <a:off x="6958759" y="4152255"/>
            <a:ext cx="282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immense</a:t>
            </a:r>
            <a:endParaRPr lang="en-US" sz="5400" dirty="0"/>
          </a:p>
        </p:txBody>
      </p:sp>
      <p:sp>
        <p:nvSpPr>
          <p:cNvPr id="15" name="TextBox 14"/>
          <p:cNvSpPr txBox="1"/>
          <p:nvPr>
            <p:custDataLst>
              <p:tags r:id="rId7"/>
            </p:custDataLst>
          </p:nvPr>
        </p:nvSpPr>
        <p:spPr>
          <a:xfrm>
            <a:off x="118040" y="5818175"/>
            <a:ext cx="684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Peux-tu </a:t>
            </a:r>
            <a:r>
              <a:rPr lang="fr-CA" sz="2400" dirty="0" smtClean="0"/>
              <a:t>écrire une </a:t>
            </a:r>
            <a:r>
              <a:rPr lang="fr-CA" sz="2400" dirty="0"/>
              <a:t>phrase en utilisant un mot </a:t>
            </a:r>
            <a:r>
              <a:rPr lang="fr-CA" sz="2400" dirty="0" smtClean="0"/>
              <a:t> WOW</a:t>
            </a:r>
            <a:r>
              <a:rPr lang="fr-CA" sz="2400" dirty="0"/>
              <a:t>?</a:t>
            </a:r>
            <a:endParaRPr 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3594" y="8309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383178"/>
            <a:ext cx="10667998" cy="1175658"/>
          </a:xfrm>
        </p:spPr>
        <p:txBody>
          <a:bodyPr>
            <a:normAutofit fontScale="90000"/>
          </a:bodyPr>
          <a:lstStyle/>
          <a:p>
            <a:pPr algn="ctr"/>
            <a:r>
              <a:rPr lang="fr-CA" i="0" dirty="0" smtClean="0">
                <a:latin typeface="Britannic Bold" panose="020B0903060703020204" pitchFamily="34" charset="0"/>
              </a:rPr>
              <a:t>Peux-tu déterminer d’où viennent les </a:t>
            </a:r>
            <a:r>
              <a:rPr lang="fr-CA" i="0" dirty="0">
                <a:latin typeface="Britannic Bold" panose="020B0903060703020204" pitchFamily="34" charset="0"/>
              </a:rPr>
              <a:t>éléments </a:t>
            </a:r>
            <a:r>
              <a:rPr lang="fr-CA" i="0" dirty="0" smtClean="0">
                <a:latin typeface="Britannic Bold" panose="020B0903060703020204" pitchFamily="34" charset="0"/>
              </a:rPr>
              <a:t>d’un taco?</a:t>
            </a:r>
            <a:r>
              <a:rPr lang="en-US" i="0" dirty="0">
                <a:latin typeface="Britannic Bold" panose="020B0903060703020204" pitchFamily="34" charset="0"/>
              </a:rPr>
              <a:t/>
            </a:r>
            <a:br>
              <a:rPr lang="en-US" i="0" dirty="0">
                <a:latin typeface="Britannic Bold" panose="020B0903060703020204" pitchFamily="34" charset="0"/>
              </a:rPr>
            </a:br>
            <a:endParaRPr lang="en-US" i="0" dirty="0">
              <a:latin typeface="Britannic Bold" panose="020B0903060703020204" pitchFamily="34" charset="0"/>
            </a:endParaRPr>
          </a:p>
        </p:txBody>
      </p:sp>
      <p:pic>
        <p:nvPicPr>
          <p:cNvPr id="1026" name="Picture 2" descr="Ground Beef Tacos - Dinner at the Zo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06" y="1773827"/>
            <a:ext cx="3110139" cy="466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>
            <p:custDataLst>
              <p:tags r:id="rId3"/>
            </p:custDataLst>
          </p:nvPr>
        </p:nvCxnSpPr>
        <p:spPr>
          <a:xfrm>
            <a:off x="3770811" y="3074126"/>
            <a:ext cx="10276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>
            <p:custDataLst>
              <p:tags r:id="rId4"/>
            </p:custDataLst>
          </p:nvPr>
        </p:nvCxnSpPr>
        <p:spPr>
          <a:xfrm>
            <a:off x="3091543" y="3683726"/>
            <a:ext cx="1602377" cy="87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>
            <p:custDataLst>
              <p:tags r:id="rId5"/>
            </p:custDataLst>
          </p:nvPr>
        </p:nvCxnSpPr>
        <p:spPr>
          <a:xfrm flipH="1">
            <a:off x="6701244" y="4484914"/>
            <a:ext cx="1206139" cy="130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>
            <p:custDataLst>
              <p:tags r:id="rId6"/>
            </p:custDataLst>
          </p:nvPr>
        </p:nvCxnSpPr>
        <p:spPr>
          <a:xfrm flipH="1">
            <a:off x="6701245" y="4929051"/>
            <a:ext cx="1632858" cy="304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7"/>
            </p:custDataLst>
          </p:nvPr>
        </p:nvCxnSpPr>
        <p:spPr>
          <a:xfrm flipH="1">
            <a:off x="5404664" y="5461976"/>
            <a:ext cx="3077485" cy="14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8"/>
            </p:custDataLst>
          </p:nvPr>
        </p:nvSpPr>
        <p:spPr>
          <a:xfrm>
            <a:off x="2591245" y="288946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fromage</a:t>
            </a:r>
            <a:endParaRPr lang="en-US" dirty="0"/>
          </a:p>
        </p:txBody>
      </p:sp>
      <p:sp>
        <p:nvSpPr>
          <p:cNvPr id="24" name="TextBox 23"/>
          <p:cNvSpPr txBox="1"/>
          <p:nvPr>
            <p:custDataLst>
              <p:tags r:id="rId9"/>
            </p:custDataLst>
          </p:nvPr>
        </p:nvSpPr>
        <p:spPr>
          <a:xfrm>
            <a:off x="1768730" y="349906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tomates</a:t>
            </a:r>
            <a:endParaRPr lang="en-US" dirty="0"/>
          </a:p>
        </p:txBody>
      </p:sp>
      <p:sp>
        <p:nvSpPr>
          <p:cNvPr id="25" name="TextBox 24"/>
          <p:cNvSpPr txBox="1"/>
          <p:nvPr>
            <p:custDataLst>
              <p:tags r:id="rId10"/>
            </p:custDataLst>
          </p:nvPr>
        </p:nvSpPr>
        <p:spPr>
          <a:xfrm>
            <a:off x="7981851" y="4300248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laitue</a:t>
            </a:r>
            <a:endParaRPr lang="en-US" dirty="0"/>
          </a:p>
        </p:txBody>
      </p:sp>
      <p:sp>
        <p:nvSpPr>
          <p:cNvPr id="26" name="TextBox 25"/>
          <p:cNvSpPr txBox="1"/>
          <p:nvPr>
            <p:custDataLst>
              <p:tags r:id="rId11"/>
            </p:custDataLst>
          </p:nvPr>
        </p:nvSpPr>
        <p:spPr>
          <a:xfrm>
            <a:off x="8374175" y="4759625"/>
            <a:ext cx="184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viande</a:t>
            </a:r>
            <a:r>
              <a:rPr lang="en-US" dirty="0" smtClean="0"/>
              <a:t> (boeuf)</a:t>
            </a:r>
            <a:endParaRPr lang="en-US" dirty="0"/>
          </a:p>
        </p:txBody>
      </p:sp>
      <p:sp>
        <p:nvSpPr>
          <p:cNvPr id="27" name="TextBox 26"/>
          <p:cNvSpPr txBox="1"/>
          <p:nvPr>
            <p:custDataLst>
              <p:tags r:id="rId12"/>
            </p:custDataLst>
          </p:nvPr>
        </p:nvSpPr>
        <p:spPr>
          <a:xfrm>
            <a:off x="8533112" y="5292074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coquilles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09125" y="1102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383174"/>
            <a:ext cx="10667998" cy="923109"/>
          </a:xfrm>
        </p:spPr>
        <p:txBody>
          <a:bodyPr>
            <a:normAutofit fontScale="90000"/>
          </a:bodyPr>
          <a:lstStyle/>
          <a:p>
            <a:pPr algn="ctr"/>
            <a:r>
              <a:rPr lang="fr-CA" i="0" dirty="0" smtClean="0">
                <a:latin typeface="Britannic Bold" panose="020B0903060703020204" pitchFamily="34" charset="0"/>
              </a:rPr>
              <a:t>Peux-tu déterminer d’où viennent </a:t>
            </a:r>
            <a:r>
              <a:rPr lang="fr-CA" i="0" dirty="0">
                <a:latin typeface="Britannic Bold" panose="020B0903060703020204" pitchFamily="34" charset="0"/>
              </a:rPr>
              <a:t>les éléments </a:t>
            </a:r>
            <a:r>
              <a:rPr lang="fr-CA" i="0" dirty="0" smtClean="0">
                <a:latin typeface="Britannic Bold" panose="020B0903060703020204" pitchFamily="34" charset="0"/>
              </a:rPr>
              <a:t>du spaghetti?</a:t>
            </a:r>
            <a:r>
              <a:rPr lang="en-US" i="0" dirty="0">
                <a:latin typeface="Britannic Bold" panose="020B0903060703020204" pitchFamily="34" charset="0"/>
              </a:rPr>
              <a:t/>
            </a:r>
            <a:br>
              <a:rPr lang="en-US" i="0" dirty="0">
                <a:latin typeface="Britannic Bold" panose="020B0903060703020204" pitchFamily="34" charset="0"/>
              </a:rPr>
            </a:br>
            <a:endParaRPr lang="en-US" i="0" dirty="0">
              <a:latin typeface="Britannic Bold" panose="020B0903060703020204" pitchFamily="34" charset="0"/>
            </a:endParaRPr>
          </a:p>
        </p:txBody>
      </p:sp>
      <p:pic>
        <p:nvPicPr>
          <p:cNvPr id="2050" name="Picture 2" descr="Fresh and Easy Veggie Spaghetti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b="14967"/>
          <a:stretch/>
        </p:blipFill>
        <p:spPr bwMode="auto">
          <a:xfrm>
            <a:off x="3743506" y="1750422"/>
            <a:ext cx="4383315" cy="47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456543" y="4652950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poivre</a:t>
            </a:r>
            <a:endParaRPr lang="en-US" dirty="0"/>
          </a:p>
        </p:txBody>
      </p:sp>
      <p:cxnSp>
        <p:nvCxnSpPr>
          <p:cNvPr id="6" name="Straight Arrow Connector 5"/>
          <p:cNvCxnSpPr/>
          <p:nvPr>
            <p:custDataLst>
              <p:tags r:id="rId4"/>
            </p:custDataLst>
          </p:nvPr>
        </p:nvCxnSpPr>
        <p:spPr>
          <a:xfrm flipH="1">
            <a:off x="6914606" y="3587931"/>
            <a:ext cx="1445623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>
            <p:custDataLst>
              <p:tags r:id="rId5"/>
            </p:custDataLst>
          </p:nvPr>
        </p:nvCxnSpPr>
        <p:spPr>
          <a:xfrm flipH="1">
            <a:off x="7754983" y="4541519"/>
            <a:ext cx="1445623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>
            <p:custDataLst>
              <p:tags r:id="rId6"/>
            </p:custDataLst>
          </p:nvPr>
        </p:nvCxnSpPr>
        <p:spPr>
          <a:xfrm>
            <a:off x="3309257" y="4450080"/>
            <a:ext cx="2625906" cy="174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>
            <p:custDataLst>
              <p:tags r:id="rId7"/>
            </p:custDataLst>
          </p:nvPr>
        </p:nvCxnSpPr>
        <p:spPr>
          <a:xfrm>
            <a:off x="3013165" y="3352800"/>
            <a:ext cx="19681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>
            <p:custDataLst>
              <p:tags r:id="rId8"/>
            </p:custDataLst>
          </p:nvPr>
        </p:nvCxnSpPr>
        <p:spPr>
          <a:xfrm>
            <a:off x="2438944" y="4815845"/>
            <a:ext cx="2085159" cy="435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>
            <p:custDataLst>
              <p:tags r:id="rId9"/>
            </p:custDataLst>
          </p:nvPr>
        </p:nvCxnSpPr>
        <p:spPr>
          <a:xfrm flipH="1">
            <a:off x="6075092" y="3025446"/>
            <a:ext cx="26160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>
            <p:custDataLst>
              <p:tags r:id="rId10"/>
            </p:custDataLst>
          </p:nvPr>
        </p:nvSpPr>
        <p:spPr>
          <a:xfrm>
            <a:off x="8741986" y="284078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tomates</a:t>
            </a:r>
            <a:endParaRPr lang="en-US" dirty="0"/>
          </a:p>
        </p:txBody>
      </p:sp>
      <p:sp>
        <p:nvSpPr>
          <p:cNvPr id="23" name="TextBox 22"/>
          <p:cNvSpPr txBox="1"/>
          <p:nvPr>
            <p:custDataLst>
              <p:tags r:id="rId11"/>
            </p:custDataLst>
          </p:nvPr>
        </p:nvSpPr>
        <p:spPr>
          <a:xfrm>
            <a:off x="9200606" y="4356853"/>
            <a:ext cx="105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L’épinard</a:t>
            </a:r>
            <a:endParaRPr lang="en-US" dirty="0"/>
          </a:p>
        </p:txBody>
      </p:sp>
      <p:sp>
        <p:nvSpPr>
          <p:cNvPr id="24" name="TextBox 23"/>
          <p:cNvSpPr txBox="1"/>
          <p:nvPr>
            <p:custDataLst>
              <p:tags r:id="rId12"/>
            </p:custDataLst>
          </p:nvPr>
        </p:nvSpPr>
        <p:spPr>
          <a:xfrm>
            <a:off x="1519942" y="3168134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courgettes</a:t>
            </a:r>
            <a:endParaRPr lang="en-US" dirty="0"/>
          </a:p>
        </p:txBody>
      </p:sp>
      <p:sp>
        <p:nvSpPr>
          <p:cNvPr id="25" name="TextBox 24"/>
          <p:cNvSpPr txBox="1"/>
          <p:nvPr>
            <p:custDataLst>
              <p:tags r:id="rId13"/>
            </p:custDataLst>
          </p:nvPr>
        </p:nvSpPr>
        <p:spPr>
          <a:xfrm>
            <a:off x="2060375" y="4261848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fromage</a:t>
            </a:r>
            <a:endParaRPr lang="en-US" dirty="0"/>
          </a:p>
        </p:txBody>
      </p:sp>
      <p:sp>
        <p:nvSpPr>
          <p:cNvPr id="26" name="TextBox 25"/>
          <p:cNvSpPr txBox="1"/>
          <p:nvPr>
            <p:custDataLst>
              <p:tags r:id="rId14"/>
            </p:custDataLst>
          </p:nvPr>
        </p:nvSpPr>
        <p:spPr>
          <a:xfrm>
            <a:off x="8477794" y="3394778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nouilles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71371" y="12630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6834" y="1872343"/>
            <a:ext cx="10667998" cy="923109"/>
          </a:xfrm>
        </p:spPr>
        <p:txBody>
          <a:bodyPr>
            <a:noAutofit/>
          </a:bodyPr>
          <a:lstStyle/>
          <a:p>
            <a:pPr algn="ctr"/>
            <a:r>
              <a:rPr lang="fr-CA" sz="8000" i="0" dirty="0" smtClean="0">
                <a:latin typeface="Britannic Bold" panose="020B0903060703020204" pitchFamily="34" charset="0"/>
              </a:rPr>
              <a:t>Une autre parti du consommation</a:t>
            </a:r>
            <a:endParaRPr lang="en-US" sz="8000" i="0" dirty="0">
              <a:latin typeface="Britannic Bold" panose="020B0903060703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0713" y="3341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1673</TotalTime>
  <Words>793</Words>
  <Application>Microsoft Office PowerPoint</Application>
  <PresentationFormat>Widescreen</PresentationFormat>
  <Paragraphs>91</Paragraphs>
  <Slides>17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Britannic Bold</vt:lpstr>
      <vt:lpstr>Calibri</vt:lpstr>
      <vt:lpstr>Century Schoolbook</vt:lpstr>
      <vt:lpstr>Corbel</vt:lpstr>
      <vt:lpstr>Headlines</vt:lpstr>
      <vt:lpstr>Semaine 4</vt:lpstr>
      <vt:lpstr>Les mot de la semaine:</vt:lpstr>
      <vt:lpstr>PowerPoint Presentation</vt:lpstr>
      <vt:lpstr>euil / euille / oeil / oeuille</vt:lpstr>
      <vt:lpstr>Message</vt:lpstr>
      <vt:lpstr>   Les mots</vt:lpstr>
      <vt:lpstr>Peux-tu déterminer d’où viennent les éléments d’un taco? </vt:lpstr>
      <vt:lpstr>Peux-tu déterminer d’où viennent les éléments du spaghetti? </vt:lpstr>
      <vt:lpstr>Une autre parti du consommation</vt:lpstr>
      <vt:lpstr>Qu’est ce que tu fais ou peut faire pour aider notre planète?</vt:lpstr>
      <vt:lpstr>Consommable et non consommable</vt:lpstr>
      <vt:lpstr>Les objets non consommable</vt:lpstr>
      <vt:lpstr>Jeu de classification</vt:lpstr>
      <vt:lpstr>Mini Project- brouillon</vt:lpstr>
      <vt:lpstr>Mini Project – bonne copie</vt:lpstr>
      <vt:lpstr>Mini projet optionnelle</vt:lpstr>
      <vt:lpstr>Plus d’options!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Semaine 4</dc:title>
  <dc:creator>Chopin, Morgan (ASD-S)</dc:creator>
  <cp:lastModifiedBy>Chopin, Morgan (ASD-S)</cp:lastModifiedBy>
  <cp:revision>72</cp:revision>
  <dcterms:created xsi:type="dcterms:W3CDTF">2020-04-27T18:15:33Z</dcterms:created>
  <dcterms:modified xsi:type="dcterms:W3CDTF">2020-05-02T18:47:59Z</dcterms:modified>
</cp:coreProperties>
</file>