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23"/>
  </p:notesMasterIdLst>
  <p:sldIdLst>
    <p:sldId id="256" r:id="rId2"/>
    <p:sldId id="257" r:id="rId3"/>
    <p:sldId id="258" r:id="rId4"/>
    <p:sldId id="259" r:id="rId5"/>
    <p:sldId id="260" r:id="rId6"/>
    <p:sldId id="264" r:id="rId7"/>
    <p:sldId id="261" r:id="rId8"/>
    <p:sldId id="281" r:id="rId9"/>
    <p:sldId id="278" r:id="rId10"/>
    <p:sldId id="282" r:id="rId11"/>
    <p:sldId id="263" r:id="rId12"/>
    <p:sldId id="277" r:id="rId13"/>
    <p:sldId id="276" r:id="rId14"/>
    <p:sldId id="267" r:id="rId15"/>
    <p:sldId id="268" r:id="rId16"/>
    <p:sldId id="269" r:id="rId17"/>
    <p:sldId id="270" r:id="rId18"/>
    <p:sldId id="279" r:id="rId19"/>
    <p:sldId id="280" r:id="rId20"/>
    <p:sldId id="274"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32" autoAdjust="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29D4F-1896-4FFE-860C-67EF3DCE1736}" type="datetimeFigureOut">
              <a:rPr lang="en-US" smtClean="0"/>
              <a:t>5/9/2020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C83EB7-EF66-4BC3-B844-AF28A3844B90}" type="slidenum">
              <a:rPr lang="en-US" smtClean="0"/>
              <a:t>‹#›</a:t>
            </a:fld>
            <a:endParaRPr lang="en-US"/>
          </a:p>
        </p:txBody>
      </p:sp>
    </p:spTree>
    <p:extLst>
      <p:ext uri="{BB962C8B-B14F-4D97-AF65-F5344CB8AC3E}">
        <p14:creationId xmlns:p14="http://schemas.microsoft.com/office/powerpoint/2010/main" val="4238661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La </a:t>
            </a:r>
            <a:r>
              <a:rPr lang="en-US" dirty="0" err="1" smtClean="0"/>
              <a:t>semaine</a:t>
            </a:r>
            <a:r>
              <a:rPr lang="en-US" dirty="0" smtClean="0"/>
              <a:t> </a:t>
            </a:r>
            <a:r>
              <a:rPr lang="en-US" dirty="0" err="1" smtClean="0"/>
              <a:t>passe</a:t>
            </a:r>
            <a:r>
              <a:rPr lang="en-US" dirty="0" smtClean="0"/>
              <a:t> on a par</a:t>
            </a:r>
            <a:endParaRPr lang="en-US" dirty="0"/>
          </a:p>
        </p:txBody>
      </p:sp>
      <p:sp>
        <p:nvSpPr>
          <p:cNvPr id="4" name="Slide Number Placeholder 3"/>
          <p:cNvSpPr>
            <a:spLocks noGrp="1"/>
          </p:cNvSpPr>
          <p:nvPr>
            <p:ph type="sldNum" sz="quarter" idx="10"/>
          </p:nvPr>
        </p:nvSpPr>
        <p:spPr/>
        <p:txBody>
          <a:bodyPr/>
          <a:lstStyle/>
          <a:p>
            <a:fld id="{7BC83EB7-EF66-4BC3-B844-AF28A3844B90}" type="slidenum">
              <a:rPr lang="en-US" smtClean="0"/>
              <a:t>8</a:t>
            </a:fld>
            <a:endParaRPr lang="en-US"/>
          </a:p>
        </p:txBody>
      </p:sp>
    </p:spTree>
    <p:extLst>
      <p:ext uri="{BB962C8B-B14F-4D97-AF65-F5344CB8AC3E}">
        <p14:creationId xmlns:p14="http://schemas.microsoft.com/office/powerpoint/2010/main" val="3267151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83EB7-EF66-4BC3-B844-AF28A3844B90}" type="slidenum">
              <a:rPr lang="en-US" smtClean="0"/>
              <a:t>9</a:t>
            </a:fld>
            <a:endParaRPr lang="en-US"/>
          </a:p>
        </p:txBody>
      </p:sp>
    </p:spTree>
    <p:extLst>
      <p:ext uri="{BB962C8B-B14F-4D97-AF65-F5344CB8AC3E}">
        <p14:creationId xmlns:p14="http://schemas.microsoft.com/office/powerpoint/2010/main" val="54863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83EB7-EF66-4BC3-B844-AF28A3844B90}" type="slidenum">
              <a:rPr lang="en-US" smtClean="0"/>
              <a:t>10</a:t>
            </a:fld>
            <a:endParaRPr lang="en-US"/>
          </a:p>
        </p:txBody>
      </p:sp>
    </p:spTree>
    <p:extLst>
      <p:ext uri="{BB962C8B-B14F-4D97-AF65-F5344CB8AC3E}">
        <p14:creationId xmlns:p14="http://schemas.microsoft.com/office/powerpoint/2010/main" val="3442833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83EB7-EF66-4BC3-B844-AF28A3844B90}" type="slidenum">
              <a:rPr lang="en-US" smtClean="0"/>
              <a:t>11</a:t>
            </a:fld>
            <a:endParaRPr lang="en-US"/>
          </a:p>
        </p:txBody>
      </p:sp>
    </p:spTree>
    <p:extLst>
      <p:ext uri="{BB962C8B-B14F-4D97-AF65-F5344CB8AC3E}">
        <p14:creationId xmlns:p14="http://schemas.microsoft.com/office/powerpoint/2010/main" val="259659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83EB7-EF66-4BC3-B844-AF28A3844B90}" type="slidenum">
              <a:rPr lang="en-US" smtClean="0"/>
              <a:t>14</a:t>
            </a:fld>
            <a:endParaRPr lang="en-US"/>
          </a:p>
        </p:txBody>
      </p:sp>
    </p:spTree>
    <p:extLst>
      <p:ext uri="{BB962C8B-B14F-4D97-AF65-F5344CB8AC3E}">
        <p14:creationId xmlns:p14="http://schemas.microsoft.com/office/powerpoint/2010/main" val="795226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83EB7-EF66-4BC3-B844-AF28A3844B90}" type="slidenum">
              <a:rPr lang="en-US" smtClean="0"/>
              <a:t>17</a:t>
            </a:fld>
            <a:endParaRPr lang="en-US"/>
          </a:p>
        </p:txBody>
      </p:sp>
    </p:spTree>
    <p:extLst>
      <p:ext uri="{BB962C8B-B14F-4D97-AF65-F5344CB8AC3E}">
        <p14:creationId xmlns:p14="http://schemas.microsoft.com/office/powerpoint/2010/main" val="313980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83EB7-EF66-4BC3-B844-AF28A3844B90}" type="slidenum">
              <a:rPr lang="en-US" smtClean="0"/>
              <a:t>18</a:t>
            </a:fld>
            <a:endParaRPr lang="en-US"/>
          </a:p>
        </p:txBody>
      </p:sp>
    </p:spTree>
    <p:extLst>
      <p:ext uri="{BB962C8B-B14F-4D97-AF65-F5344CB8AC3E}">
        <p14:creationId xmlns:p14="http://schemas.microsoft.com/office/powerpoint/2010/main" val="371772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83EB7-EF66-4BC3-B844-AF28A3844B90}" type="slidenum">
              <a:rPr lang="en-US" smtClean="0"/>
              <a:t>19</a:t>
            </a:fld>
            <a:endParaRPr lang="en-US"/>
          </a:p>
        </p:txBody>
      </p:sp>
    </p:spTree>
    <p:extLst>
      <p:ext uri="{BB962C8B-B14F-4D97-AF65-F5344CB8AC3E}">
        <p14:creationId xmlns:p14="http://schemas.microsoft.com/office/powerpoint/2010/main" val="1207384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762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225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1475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227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09533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4578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879911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633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042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30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4196756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911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713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96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72400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3583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5/9/2020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035633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1.m4a"/><Relationship Id="rId4" Type="http://schemas.microsoft.com/office/2007/relationships/media" Target="../media/media1.m4a"/></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notesSlide" Target="../notesSlides/notesSlide3.xml"/><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slideLayout" Target="../slideLayouts/slideLayout2.xml"/><Relationship Id="rId26" Type="http://schemas.openxmlformats.org/officeDocument/2006/relationships/image" Target="../media/image23.jpeg"/><Relationship Id="rId3" Type="http://schemas.openxmlformats.org/officeDocument/2006/relationships/tags" Target="../tags/tag40.xml"/><Relationship Id="rId21" Type="http://schemas.openxmlformats.org/officeDocument/2006/relationships/image" Target="../media/image19.jpeg"/><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audio" Target="../media/media11.m4a"/><Relationship Id="rId25" Type="http://schemas.openxmlformats.org/officeDocument/2006/relationships/image" Target="../media/image22.jpeg"/><Relationship Id="rId2" Type="http://schemas.openxmlformats.org/officeDocument/2006/relationships/tags" Target="../tags/tag39.xml"/><Relationship Id="rId16" Type="http://schemas.microsoft.com/office/2007/relationships/media" Target="../media/media11.m4a"/><Relationship Id="rId20" Type="http://schemas.openxmlformats.org/officeDocument/2006/relationships/image" Target="../media/image18.jpeg"/><Relationship Id="rId29" Type="http://schemas.openxmlformats.org/officeDocument/2006/relationships/image" Target="../media/image26.jpe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21.jpeg"/><Relationship Id="rId5" Type="http://schemas.openxmlformats.org/officeDocument/2006/relationships/tags" Target="../tags/tag42.xml"/><Relationship Id="rId15" Type="http://schemas.openxmlformats.org/officeDocument/2006/relationships/tags" Target="../tags/tag52.xml"/><Relationship Id="rId23" Type="http://schemas.microsoft.com/office/2007/relationships/hdphoto" Target="../media/hdphoto2.wdp"/><Relationship Id="rId28" Type="http://schemas.openxmlformats.org/officeDocument/2006/relationships/image" Target="../media/image25.jpeg"/><Relationship Id="rId10" Type="http://schemas.openxmlformats.org/officeDocument/2006/relationships/tags" Target="../tags/tag47.xml"/><Relationship Id="rId19" Type="http://schemas.openxmlformats.org/officeDocument/2006/relationships/notesSlide" Target="../notesSlides/notesSlide4.xml"/><Relationship Id="rId31" Type="http://schemas.openxmlformats.org/officeDocument/2006/relationships/image" Target="../media/image2.pn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image" Target="../media/image20.png"/><Relationship Id="rId27" Type="http://schemas.openxmlformats.org/officeDocument/2006/relationships/image" Target="../media/image24.jpeg"/><Relationship Id="rId30"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tags" Target="../tags/tag60.xml"/><Relationship Id="rId13" Type="http://schemas.microsoft.com/office/2007/relationships/media" Target="../media/media12.m4a"/><Relationship Id="rId18" Type="http://schemas.openxmlformats.org/officeDocument/2006/relationships/image" Target="../media/image29.png"/><Relationship Id="rId3" Type="http://schemas.openxmlformats.org/officeDocument/2006/relationships/tags" Target="../tags/tag55.xml"/><Relationship Id="rId21" Type="http://schemas.openxmlformats.org/officeDocument/2006/relationships/image" Target="../media/image31.jpeg"/><Relationship Id="rId7" Type="http://schemas.openxmlformats.org/officeDocument/2006/relationships/tags" Target="../tags/tag59.xml"/><Relationship Id="rId12" Type="http://schemas.openxmlformats.org/officeDocument/2006/relationships/tags" Target="../tags/tag64.xml"/><Relationship Id="rId17" Type="http://schemas.microsoft.com/office/2007/relationships/hdphoto" Target="../media/hdphoto3.wdp"/><Relationship Id="rId25" Type="http://schemas.openxmlformats.org/officeDocument/2006/relationships/image" Target="../media/image2.png"/><Relationship Id="rId2" Type="http://schemas.openxmlformats.org/officeDocument/2006/relationships/tags" Target="../tags/tag54.xml"/><Relationship Id="rId16" Type="http://schemas.openxmlformats.org/officeDocument/2006/relationships/image" Target="../media/image28.png"/><Relationship Id="rId20" Type="http://schemas.openxmlformats.org/officeDocument/2006/relationships/image" Target="../media/image30.jpe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24" Type="http://schemas.openxmlformats.org/officeDocument/2006/relationships/image" Target="../media/image34.jpeg"/><Relationship Id="rId5" Type="http://schemas.openxmlformats.org/officeDocument/2006/relationships/tags" Target="../tags/tag57.xml"/><Relationship Id="rId15" Type="http://schemas.openxmlformats.org/officeDocument/2006/relationships/slideLayout" Target="../slideLayouts/slideLayout2.xml"/><Relationship Id="rId23" Type="http://schemas.openxmlformats.org/officeDocument/2006/relationships/image" Target="../media/image33.jpeg"/><Relationship Id="rId10" Type="http://schemas.openxmlformats.org/officeDocument/2006/relationships/tags" Target="../tags/tag62.xml"/><Relationship Id="rId19" Type="http://schemas.microsoft.com/office/2007/relationships/hdphoto" Target="../media/hdphoto4.wdp"/><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audio" Target="../media/media12.m4a"/><Relationship Id="rId22"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image" Target="../media/image37.jpeg"/><Relationship Id="rId3" Type="http://schemas.openxmlformats.org/officeDocument/2006/relationships/tags" Target="../tags/tag67.xml"/><Relationship Id="rId7" Type="http://schemas.microsoft.com/office/2007/relationships/media" Target="../media/media12.m4a"/><Relationship Id="rId12" Type="http://schemas.openxmlformats.org/officeDocument/2006/relationships/image" Target="../media/image36.jpeg"/><Relationship Id="rId2" Type="http://schemas.openxmlformats.org/officeDocument/2006/relationships/tags" Target="../tags/tag66.xml"/><Relationship Id="rId16" Type="http://schemas.openxmlformats.org/officeDocument/2006/relationships/image" Target="../media/image2.png"/><Relationship Id="rId1" Type="http://schemas.openxmlformats.org/officeDocument/2006/relationships/tags" Target="../tags/tag65.xml"/><Relationship Id="rId6" Type="http://schemas.openxmlformats.org/officeDocument/2006/relationships/tags" Target="../tags/tag70.xml"/><Relationship Id="rId11" Type="http://schemas.microsoft.com/office/2007/relationships/hdphoto" Target="../media/hdphoto5.wdp"/><Relationship Id="rId5" Type="http://schemas.openxmlformats.org/officeDocument/2006/relationships/tags" Target="../tags/tag69.xml"/><Relationship Id="rId15" Type="http://schemas.openxmlformats.org/officeDocument/2006/relationships/image" Target="../media/image39.jpeg"/><Relationship Id="rId10" Type="http://schemas.openxmlformats.org/officeDocument/2006/relationships/image" Target="../media/image35.png"/><Relationship Id="rId4" Type="http://schemas.openxmlformats.org/officeDocument/2006/relationships/tags" Target="../tags/tag68.xml"/><Relationship Id="rId9" Type="http://schemas.openxmlformats.org/officeDocument/2006/relationships/slideLayout" Target="../slideLayouts/slideLayout2.xml"/><Relationship Id="rId1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73.xml"/><Relationship Id="rId7"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audio" Target="../media/media13.m4a"/><Relationship Id="rId5" Type="http://schemas.microsoft.com/office/2007/relationships/media" Target="../media/media13.m4a"/><Relationship Id="rId10" Type="http://schemas.openxmlformats.org/officeDocument/2006/relationships/image" Target="../media/image2.png"/><Relationship Id="rId4" Type="http://schemas.openxmlformats.org/officeDocument/2006/relationships/tags" Target="../tags/tag74.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26" Type="http://schemas.openxmlformats.org/officeDocument/2006/relationships/tags" Target="../tags/tag100.xml"/><Relationship Id="rId3" Type="http://schemas.openxmlformats.org/officeDocument/2006/relationships/tags" Target="../tags/tag77.xml"/><Relationship Id="rId21" Type="http://schemas.openxmlformats.org/officeDocument/2006/relationships/tags" Target="../tags/tag95.xml"/><Relationship Id="rId34" Type="http://schemas.openxmlformats.org/officeDocument/2006/relationships/image" Target="../media/image2.pn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5" Type="http://schemas.openxmlformats.org/officeDocument/2006/relationships/tags" Target="../tags/tag99.xml"/><Relationship Id="rId33" Type="http://schemas.openxmlformats.org/officeDocument/2006/relationships/slideLayout" Target="../slideLayouts/slideLayout2.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tags" Target="../tags/tag94.xml"/><Relationship Id="rId29" Type="http://schemas.openxmlformats.org/officeDocument/2006/relationships/tags" Target="../tags/tag103.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24" Type="http://schemas.openxmlformats.org/officeDocument/2006/relationships/tags" Target="../tags/tag98.xml"/><Relationship Id="rId32" Type="http://schemas.openxmlformats.org/officeDocument/2006/relationships/audio" Target="../media/media14.m4a"/><Relationship Id="rId5" Type="http://schemas.openxmlformats.org/officeDocument/2006/relationships/tags" Target="../tags/tag79.xml"/><Relationship Id="rId15" Type="http://schemas.openxmlformats.org/officeDocument/2006/relationships/tags" Target="../tags/tag89.xml"/><Relationship Id="rId23" Type="http://schemas.openxmlformats.org/officeDocument/2006/relationships/tags" Target="../tags/tag97.xml"/><Relationship Id="rId28" Type="http://schemas.openxmlformats.org/officeDocument/2006/relationships/tags" Target="../tags/tag102.xml"/><Relationship Id="rId10" Type="http://schemas.openxmlformats.org/officeDocument/2006/relationships/tags" Target="../tags/tag84.xml"/><Relationship Id="rId19" Type="http://schemas.openxmlformats.org/officeDocument/2006/relationships/tags" Target="../tags/tag93.xml"/><Relationship Id="rId31" Type="http://schemas.microsoft.com/office/2007/relationships/media" Target="../media/media14.m4a"/><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tags" Target="../tags/tag96.xml"/><Relationship Id="rId27" Type="http://schemas.openxmlformats.org/officeDocument/2006/relationships/tags" Target="../tags/tag101.xml"/><Relationship Id="rId30" Type="http://schemas.openxmlformats.org/officeDocument/2006/relationships/tags" Target="../tags/tag104.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07.xml"/><Relationship Id="rId7"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audio" Target="../media/media15.m4a"/><Relationship Id="rId5" Type="http://schemas.microsoft.com/office/2007/relationships/media" Target="../media/media15.m4a"/><Relationship Id="rId4" Type="http://schemas.openxmlformats.org/officeDocument/2006/relationships/tags" Target="../tags/tag108.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11.xml"/><Relationship Id="rId7" Type="http://schemas.openxmlformats.org/officeDocument/2006/relationships/notesSlide" Target="../notesSlides/notesSlide6.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Layout" Target="../slideLayouts/slideLayout2.xml"/><Relationship Id="rId5" Type="http://schemas.openxmlformats.org/officeDocument/2006/relationships/audio" Target="../media/media16.m4a"/><Relationship Id="rId4" Type="http://schemas.microsoft.com/office/2007/relationships/media" Target="../media/media16.m4a"/><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43.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audio" Target="../media/media2.m4a"/><Relationship Id="rId4" Type="http://schemas.microsoft.com/office/2007/relationships/media"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tags" Target="../tags/tag114.xml"/><Relationship Id="rId7"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audio" Target="../media/media19.m4a"/><Relationship Id="rId5" Type="http://schemas.microsoft.com/office/2007/relationships/media" Target="../media/media19.m4a"/><Relationship Id="rId10" Type="http://schemas.openxmlformats.org/officeDocument/2006/relationships/image" Target="../media/image2.png"/><Relationship Id="rId4" Type="http://schemas.openxmlformats.org/officeDocument/2006/relationships/tags" Target="../tags/tag115.xml"/><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18.xml"/><Relationship Id="rId7" Type="http://schemas.openxmlformats.org/officeDocument/2006/relationships/image" Target="../media/image47.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Layout" Target="../slideLayouts/slideLayout2.xml"/><Relationship Id="rId5" Type="http://schemas.openxmlformats.org/officeDocument/2006/relationships/audio" Target="../media/media20.m4a"/><Relationship Id="rId4" Type="http://schemas.microsoft.com/office/2007/relationships/media" Target="../media/media20.m4a"/></Relationships>
</file>

<file path=ppt/slides/_rels/slide3.xml.rels><?xml version="1.0" encoding="UTF-8" standalone="yes"?>
<Relationships xmlns="http://schemas.openxmlformats.org/package/2006/relationships"><Relationship Id="rId8" Type="http://schemas.microsoft.com/office/2007/relationships/media" Target="../media/media3.m4a"/><Relationship Id="rId13" Type="http://schemas.openxmlformats.org/officeDocument/2006/relationships/image" Target="../media/image5.jpe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4.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jpeg"/><Relationship Id="rId5" Type="http://schemas.openxmlformats.org/officeDocument/2006/relationships/tags" Target="../tags/tag11.xml"/><Relationship Id="rId10" Type="http://schemas.openxmlformats.org/officeDocument/2006/relationships/slideLayout" Target="../slideLayouts/slideLayout2.xml"/><Relationship Id="rId4" Type="http://schemas.openxmlformats.org/officeDocument/2006/relationships/tags" Target="../tags/tag10.xml"/><Relationship Id="rId9" Type="http://schemas.openxmlformats.org/officeDocument/2006/relationships/audio" Target="../media/media3.m4a"/><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2.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audio" Target="../media/media4.m4a"/><Relationship Id="rId5" Type="http://schemas.openxmlformats.org/officeDocument/2006/relationships/tags" Target="../tags/tag18.xml"/><Relationship Id="rId10" Type="http://schemas.microsoft.com/office/2007/relationships/media" Target="../media/media4.m4a"/><Relationship Id="rId4" Type="http://schemas.openxmlformats.org/officeDocument/2006/relationships/tags" Target="../tags/tag17.xml"/><Relationship Id="rId9" Type="http://schemas.openxmlformats.org/officeDocument/2006/relationships/tags" Target="../tags/tag2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5.xml"/><Relationship Id="rId7"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media5.m4a"/><Relationship Id="rId5" Type="http://schemas.microsoft.com/office/2007/relationships/media" Target="../media/media5.m4a"/><Relationship Id="rId10" Type="http://schemas.openxmlformats.org/officeDocument/2006/relationships/image" Target="../media/image2.png"/><Relationship Id="rId4" Type="http://schemas.openxmlformats.org/officeDocument/2006/relationships/tags" Target="../tags/tag26.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6.m4a"/><Relationship Id="rId3" Type="http://schemas.openxmlformats.org/officeDocument/2006/relationships/tags" Target="../tags/tag29.xml"/><Relationship Id="rId7" Type="http://schemas.microsoft.com/office/2007/relationships/media" Target="../media/media6.m4a"/><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png"/><Relationship Id="rId5" Type="http://schemas.openxmlformats.org/officeDocument/2006/relationships/tags" Target="../tags/tag31.xml"/><Relationship Id="rId10" Type="http://schemas.openxmlformats.org/officeDocument/2006/relationships/image" Target="../media/image7.png"/><Relationship Id="rId4" Type="http://schemas.openxmlformats.org/officeDocument/2006/relationships/tags" Target="../tags/tag30.xml"/><Relationship Id="rId9"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5.xml"/><Relationship Id="rId7" Type="http://schemas.openxmlformats.org/officeDocument/2006/relationships/image" Target="../media/image8.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2.xml"/><Relationship Id="rId5" Type="http://schemas.openxmlformats.org/officeDocument/2006/relationships/audio" Target="../media/media7.m4a"/><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9.m4a"/><Relationship Id="rId7" Type="http://schemas.openxmlformats.org/officeDocument/2006/relationships/image" Target="../media/image10.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p:txBody>
          <a:bodyPr/>
          <a:lstStyle/>
          <a:p>
            <a:r>
              <a:rPr lang="en-US" sz="8800" dirty="0" smtClean="0">
                <a:solidFill>
                  <a:schemeClr val="tx1"/>
                </a:solidFill>
                <a:latin typeface="+mn-lt"/>
              </a:rPr>
              <a:t>Semaine 5</a:t>
            </a:r>
            <a:endParaRPr lang="en-US" sz="8800" dirty="0">
              <a:solidFill>
                <a:schemeClr val="tx1"/>
              </a:solidFill>
              <a:latin typeface="+mn-lt"/>
            </a:endParaRPr>
          </a:p>
        </p:txBody>
      </p:sp>
      <p:sp>
        <p:nvSpPr>
          <p:cNvPr id="3" name="Subtitle 2"/>
          <p:cNvSpPr>
            <a:spLocks noGrp="1"/>
          </p:cNvSpPr>
          <p:nvPr>
            <p:ph type="subTitle" idx="1"/>
            <p:custDataLst>
              <p:tags r:id="rId2"/>
            </p:custDataLst>
          </p:nvPr>
        </p:nvSpPr>
        <p:spPr/>
        <p:txBody>
          <a:bodyPr/>
          <a:lstStyle/>
          <a:p>
            <a:r>
              <a:rPr lang="en-US" dirty="0" smtClean="0">
                <a:solidFill>
                  <a:schemeClr val="tx1"/>
                </a:solidFill>
              </a:rPr>
              <a:t>Le lundi 11 mai – le vendredi 15 mai</a:t>
            </a:r>
            <a:endParaRPr lang="en-US" dirty="0">
              <a:solidFill>
                <a:schemeClr val="tx1"/>
              </a:solidFill>
            </a:endParaRPr>
          </a:p>
        </p:txBody>
      </p:sp>
      <p:pic>
        <p:nvPicPr>
          <p:cNvPr id="1026" name="Picture 2" descr="Bitmoji Image"/>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t="57537" r="52848"/>
          <a:stretch/>
        </p:blipFill>
        <p:spPr bwMode="auto">
          <a:xfrm>
            <a:off x="501069" y="4418587"/>
            <a:ext cx="2708855" cy="2439413"/>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9509125" y="3119870"/>
            <a:ext cx="487363" cy="487363"/>
          </a:xfrm>
          <a:prstGeom prst="rect">
            <a:avLst/>
          </a:prstGeom>
        </p:spPr>
      </p:pic>
    </p:spTree>
    <p:extLst>
      <p:ext uri="{BB962C8B-B14F-4D97-AF65-F5344CB8AC3E}">
        <p14:creationId xmlns:p14="http://schemas.microsoft.com/office/powerpoint/2010/main" val="3039738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821" y="80545"/>
            <a:ext cx="8596668" cy="1320800"/>
          </a:xfrm>
        </p:spPr>
        <p:txBody>
          <a:bodyPr/>
          <a:lstStyle/>
          <a:p>
            <a:r>
              <a:rPr lang="en-US" dirty="0" err="1" smtClean="0">
                <a:solidFill>
                  <a:schemeClr val="tx1"/>
                </a:solidFill>
              </a:rPr>
              <a:t>Regarde</a:t>
            </a:r>
            <a:r>
              <a:rPr lang="en-US" dirty="0" smtClean="0">
                <a:solidFill>
                  <a:schemeClr val="tx1"/>
                </a:solidFill>
              </a:rPr>
              <a:t> </a:t>
            </a:r>
            <a:r>
              <a:rPr lang="en-US" dirty="0" err="1" smtClean="0">
                <a:solidFill>
                  <a:schemeClr val="tx1"/>
                </a:solidFill>
              </a:rPr>
              <a:t>nos</a:t>
            </a:r>
            <a:r>
              <a:rPr lang="en-US" dirty="0" smtClean="0">
                <a:solidFill>
                  <a:schemeClr val="tx1"/>
                </a:solidFill>
              </a:rPr>
              <a:t> </a:t>
            </a:r>
            <a:r>
              <a:rPr lang="fr-CA" dirty="0" smtClean="0">
                <a:solidFill>
                  <a:schemeClr val="tx1"/>
                </a:solidFill>
              </a:rPr>
              <a:t>élèves!</a:t>
            </a:r>
            <a:endParaRPr lang="en-US" dirty="0">
              <a:solidFill>
                <a:schemeClr val="tx1"/>
              </a:solidFill>
            </a:endParaRPr>
          </a:p>
        </p:txBody>
      </p:sp>
      <p:pic>
        <p:nvPicPr>
          <p:cNvPr id="4" name="Picture 6" descr="https://attachments.office.net/owa/Morgan.Chopin%40nbed.nb.ca/service.svc/s/GetAttachmentThumbnail?id=AQMkAGU5ZTEwYzA3LTkzZmEtNDNlYi05ODcxLWVhMzQxZTQ4MWM4MgBGAAADWSthU%2FP3wEq1NNuhk21KKAcA7pydZoHqDUKq3YYpgo%2BvXQAAAgEMAAAA7pydZoHqDUKq3YYpgo%2BvXQABOpfvPwAAAAESABAA%2FQnn7POabEi553c9b6%2BdLA%3D%3D&amp;thumbnailType=2&amp;owa=outlook.office.com&amp;scriptVer=2020042702.14&amp;X-OWA-CANARY=2BrLYKEzKUqqsHtfDdxNnZBpAFqn8tcYrbw4pJdRxMbU1omaOLuA04bMAzpaNuWjzaxc2hAWLRY.&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g3MDQ3NywiZXhwIjoxNTg4ODcxMDc3LCJpc3MiOiIwMDAwMDAwMi0wMDAwLTBmZjEtY2UwMC0wMDAwMDAwMDAwMDBANGQyYjVmZGYtYzRkMi00OTExLTg3MDktNjhjYzJmNDY1YzlmIiwiYXVkIjoiMDAwMDAwMDItMDAwMC0wZmYxLWNlMDAtMDAwMDAwMDAwMDAwL2F0dGFjaG1lbnRzLm9mZmljZS5uZXRANGQyYjVmZGYtYzRkMi00OTExLTg3MDktNjhjYzJmNDY1YzlmIiwiaGFwcCI6Im93YSJ9.Y4fh5p-XwMnB2MejDV74sv5h-3Y3WjYI6pdqfGlSik3QuiHwwqZfDn5SqIRPyIVaRYFlribpCZt34qYbDEb0lpLTJyMTH8ScJG8bjeAKonMcgUYnHVFSX0TIuQ8vWiLoa4bQtiaPbJek1nhgWeeUCAAVhrcJim0XjcDHSka7U2P6rCVrI6BDDLpFz1rl89PUkd49zH4Ne5ORmofRUmH7Uko6TZYCHxs4wOmJ_AzN8QRBYqR-MSoTFGF8305HEkpl2l7eFCnwQGsHwNOhoSsAfzj7WUA7Nj0JXVeLVos0sGh7xriZJElMdvK0nfriTWx7OTV0g5sOVOQ7bw2o7-7rjQ&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96" y="891033"/>
            <a:ext cx="2148831" cy="2932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attachments.office.net/owa/Morgan.Chopin%40nbed.nb.ca/service.svc/s/GetAttachmentThumbnail?id=AQMkAGU5ZTEwYzA3LTkzZmEtNDNlYi05ODcxLWVhMzQxZTQ4MWM4MgBGAAADWSthU%2FP3wEq1NNuhk21KKAcA7pydZoHqDUKq3YYpgo%2BvXQAAAgEMAAAA7pydZoHqDUKq3YYpgo%2BvXQABOpfvQAAAAAESABAAPcp065x6i0%2B5kzOohDVrWQ%3D%3D&amp;thumbnailType=2&amp;owa=outlook.office.com&amp;scriptVer=2020042702.14&amp;X-OWA-CANARY=wIAtGFodMkyUsk3-gs7u-rDvTg6o8tcY1geIEyBnARWahJXwGVPHtC-3vZqSVC4bLof4-1P7eT4.&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g3MDc4NCwiZXhwIjoxNTg4ODcxMzg0LCJpc3MiOiIwMDAwMDAwMi0wMDAwLTBmZjEtY2UwMC0wMDAwMDAwMDAwMDBANGQyYjVmZGYtYzRkMi00OTExLTg3MDktNjhjYzJmNDY1YzlmIiwiYXVkIjoiMDAwMDAwMDItMDAwMC0wZmYxLWNlMDAtMDAwMDAwMDAwMDAwL2F0dGFjaG1lbnRzLm9mZmljZS5uZXRANGQyYjVmZGYtYzRkMi00OTExLTg3MDktNjhjYzJmNDY1YzlmIiwiaGFwcCI6Im93YSJ9.EhjL7KGOUcmolCoXCevfc13aXHjxjv7NRgsF8LkTDqgGTgZ7bX9WGBe6RJ2P_vEcJ-0SVuLqC9SqLrrK8qZGfR1BXjE5qe6xbl27k7CyvQEGv_S6k8P9BWCXX_qVeTFSbsucD3kvVb0HmxT1V_5WOVUxh8fVm9LRwqUWdMuaSQYuOSfToJAa__OUKws-BxkqU_aWrCXprU3u3BkF0MzTR_P3IGWjvLSrYG4VrbEx6XdD5vcUBsS-EE0nHjainnmb3CWC3wKtQ-J607DIpOIf-t3444kQH_YadbOA8pNzeKEHDpFOP2xld-Cy0B7uED2UXtcqLtNcl_vK3Sqv9T9Hyw&amp;animation=true"/>
          <p:cNvPicPr>
            <a:picLocks noChangeAspect="1" noChangeArrowheads="1"/>
          </p:cNvPicPr>
          <p:nvPr/>
        </p:nvPicPr>
        <p:blipFill rotWithShape="1">
          <a:blip r:embed="rId6">
            <a:extLst>
              <a:ext uri="{28A0092B-C50C-407E-A947-70E740481C1C}">
                <a14:useLocalDpi xmlns:a14="http://schemas.microsoft.com/office/drawing/2010/main" val="0"/>
              </a:ext>
            </a:extLst>
          </a:blip>
          <a:srcRect b="19843"/>
          <a:stretch/>
        </p:blipFill>
        <p:spPr bwMode="auto">
          <a:xfrm>
            <a:off x="9504219" y="152125"/>
            <a:ext cx="2159372" cy="3081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attachments.office.net/owa/Morgan.Chopin%40nbed.nb.ca/service.svc/s/GetAttachmentThumbnail?id=AQMkAGU5ZTEwYzA3LTkzZmEtNDNlYi05ODcxLWVhMzQxZTQ4MWM4MgBGAAADWSthU%2FP3wEq1NNuhk21KKAcA7pydZoHqDUKq3YYpgo%2BvXQAAAgEMAAAA7pydZoHqDUKq3YYpgo%2BvXQABOpfvPwAAAAESABAAFh2qWcqY1EuVBub9%2FAEQ8A%3D%3D&amp;thumbnailType=2&amp;owa=outlook.office.com&amp;scriptVer=2020042702.14&amp;X-OWA-CANARY=2BrLYKEzKUqqsHtfDdxNnZBpAFqn8tcYrbw4pJdRxMbU1omaOLuA04bMAzpaNuWjzaxc2hAWLRY.&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g3MDQ3NywiZXhwIjoxNTg4ODcxMDc3LCJpc3MiOiIwMDAwMDAwMi0wMDAwLTBmZjEtY2UwMC0wMDAwMDAwMDAwMDBANGQyYjVmZGYtYzRkMi00OTExLTg3MDktNjhjYzJmNDY1YzlmIiwiYXVkIjoiMDAwMDAwMDItMDAwMC0wZmYxLWNlMDAtMDAwMDAwMDAwMDAwL2F0dGFjaG1lbnRzLm9mZmljZS5uZXRANGQyYjVmZGYtYzRkMi00OTExLTg3MDktNjhjYzJmNDY1YzlmIiwiaGFwcCI6Im93YSJ9.Y4fh5p-XwMnB2MejDV74sv5h-3Y3WjYI6pdqfGlSik3QuiHwwqZfDn5SqIRPyIVaRYFlribpCZt34qYbDEb0lpLTJyMTH8ScJG8bjeAKonMcgUYnHVFSX0TIuQ8vWiLoa4bQtiaPbJek1nhgWeeUCAAVhrcJim0XjcDHSka7U2P6rCVrI6BDDLpFz1rl89PUkd49zH4Ne5ORmofRUmH7Uko6TZYCHxs4wOmJ_AzN8QRBYqR-MSoTFGF8305HEkpl2l7eFCnwQGsHwNOhoSsAfzj7WUA7Nj0JXVeLVos0sGh7xriZJElMdvK0nfriTWx7OTV0g5sOVOQ7bw2o7-7rjQ&amp;animation=true"/>
          <p:cNvPicPr>
            <a:picLocks noChangeAspect="1" noChangeArrowheads="1"/>
          </p:cNvPicPr>
          <p:nvPr/>
        </p:nvPicPr>
        <p:blipFill rotWithShape="1">
          <a:blip r:embed="rId7">
            <a:extLst>
              <a:ext uri="{28A0092B-C50C-407E-A947-70E740481C1C}">
                <a14:useLocalDpi xmlns:a14="http://schemas.microsoft.com/office/drawing/2010/main" val="0"/>
              </a:ext>
            </a:extLst>
          </a:blip>
          <a:srcRect t="6964" b="14244"/>
          <a:stretch/>
        </p:blipFill>
        <p:spPr bwMode="auto">
          <a:xfrm>
            <a:off x="9504219" y="3498928"/>
            <a:ext cx="2159372" cy="3028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attachments.office.net/owa/Morgan.Chopin%40nbed.nb.ca/service.svc/s/GetAttachmentThumbnail?id=AQMkAGU5ZTEwYzA3LTkzZmEtNDNlYi05ODcxLWVhMzQxZTQ4MWM4MgBGAAADWSthU%2FP3wEq1NNuhk21KKAcA7pydZoHqDUKq3YYpgo%2BvXQAAAgEMAAAA7pydZoHqDUKq3YYpgo%2BvXQABOpfvPwAAAAESABAAySgt3PtFbk2BA9tltQ9ePw%3D%3D&amp;thumbnailType=2&amp;owa=outlook.office.com&amp;scriptVer=2020042702.14&amp;X-OWA-CANARY=p-YfbXMQyEe6ytKLeKt5HnDrxlmn8tcYpyA5a3lBfzmzKSbjDECOpENILpFnYSZktCA6sOdZQbg.&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g3MDQ3NywiZXhwIjoxNTg4ODcxMDc3LCJpc3MiOiIwMDAwMDAwMi0wMDAwLTBmZjEtY2UwMC0wMDAwMDAwMDAwMDBANGQyYjVmZGYtYzRkMi00OTExLTg3MDktNjhjYzJmNDY1YzlmIiwiYXVkIjoiMDAwMDAwMDItMDAwMC0wZmYxLWNlMDAtMDAwMDAwMDAwMDAwL2F0dGFjaG1lbnRzLm9mZmljZS5uZXRANGQyYjVmZGYtYzRkMi00OTExLTg3MDktNjhjYzJmNDY1YzlmIiwiaGFwcCI6Im93YSJ9.Y4fh5p-XwMnB2MejDV74sv5h-3Y3WjYI6pdqfGlSik3QuiHwwqZfDn5SqIRPyIVaRYFlribpCZt34qYbDEb0lpLTJyMTH8ScJG8bjeAKonMcgUYnHVFSX0TIuQ8vWiLoa4bQtiaPbJek1nhgWeeUCAAVhrcJim0XjcDHSka7U2P6rCVrI6BDDLpFz1rl89PUkd49zH4Ne5ORmofRUmH7Uko6TZYCHxs4wOmJ_AzN8QRBYqR-MSoTFGF8305HEkpl2l7eFCnwQGsHwNOhoSsAfzj7WUA7Nj0JXVeLVos0sGh7xriZJElMdvK0nfriTWx7OTV0g5sOVOQ7bw2o7-7rjQ&amp;animation=true"/>
          <p:cNvPicPr>
            <a:picLocks noChangeAspect="1" noChangeArrowheads="1"/>
          </p:cNvPicPr>
          <p:nvPr/>
        </p:nvPicPr>
        <p:blipFill rotWithShape="1">
          <a:blip r:embed="rId8">
            <a:extLst>
              <a:ext uri="{28A0092B-C50C-407E-A947-70E740481C1C}">
                <a14:useLocalDpi xmlns:a14="http://schemas.microsoft.com/office/drawing/2010/main" val="0"/>
              </a:ext>
            </a:extLst>
          </a:blip>
          <a:srcRect l="10620" t="10810" r="16378" b="14737"/>
          <a:stretch/>
        </p:blipFill>
        <p:spPr bwMode="auto">
          <a:xfrm>
            <a:off x="2973257" y="900270"/>
            <a:ext cx="2149555" cy="2923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7237" y="3980874"/>
            <a:ext cx="3388963" cy="2547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Morgan.Chopin%40nbed.nb.ca/service.svc/s/GetAttachmentThumbnail?id=AQMkAGU5ZTEwYzA3LTkzZmEtNDNlYi05ODcxLWVhMzQxZTQ4MWM4MgBGAAADWSthU%2FP3wEq1NNuhk21KKAcA7pydZoHqDUKq3YYpgo%2BvXQAAAgEMAAAA7pydZoHqDUKq3YYpgo%2BvXQABO%2FfpngAAAAESABAAZLhSiOKh70qposJlcPMIdQ%3D%3D&amp;thumbnailType=2&amp;owa=outlook.office.com&amp;scriptVer=2020050302.03&amp;X-OWA-CANARY=WYupSUUCZ0OmwDcXMBL02kAj_bZA9NcY6mG8MRCLkZLUOu-OGZibonUwWSj2R9Wk6osutNDNVW8.&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TA0NjIyOCwiZXhwIjoxNTg5MDQ2ODI4LCJpc3MiOiIwMDAwMDAwMi0wMDAwLTBmZjEtY2UwMC0wMDAwMDAwMDAwMDBANGQyYjVmZGYtYzRkMi00OTExLTg3MDktNjhjYzJmNDY1YzlmIiwiYXVkIjoiMDAwMDAwMDItMDAwMC0wZmYxLWNlMDAtMDAwMDAwMDAwMDAwL2F0dGFjaG1lbnRzLm9mZmljZS5uZXRANGQyYjVmZGYtYzRkMi00OTExLTg3MDktNjhjYzJmNDY1YzlmIiwiaGFwcCI6Im93YSJ9.P96M7NVW5Fu401iRtkn_rQRtejPTriUTLe4QKug4_AUhHXv87AhDIOj0s_fKlCJwS1-JMlS5HX670RfCAbM7fO9xSozeLjUll0FUEaMdEjVpDwYcmp1ZiirFU-Sawi8qBf6EgrQVjRpav7V9tszZLEXtfNKvuYBLDJeGJtegWkfOLFJn7kaGBeRld1SdWV-8osegzWzLeD0t6AxSWl5kUGkW9TA-HfweX4xGv_pHoYBRAMFB7RdcCDMePInMwG_4ZeL-ohhTQmkhqMR3ZXKbyduzsITdWGuEktDKTmx_ytadUgwc4DVTZ5jAJdRkwXDFekGc9nat8xPFZc61gFITjA&amp;animation=true"/>
          <p:cNvPicPr>
            <a:picLocks noChangeAspect="1" noChangeArrowheads="1"/>
          </p:cNvPicPr>
          <p:nvPr/>
        </p:nvPicPr>
        <p:blipFill rotWithShape="1">
          <a:blip r:embed="rId10">
            <a:extLst>
              <a:ext uri="{28A0092B-C50C-407E-A947-70E740481C1C}">
                <a14:useLocalDpi xmlns:a14="http://schemas.microsoft.com/office/drawing/2010/main" val="0"/>
              </a:ext>
            </a:extLst>
          </a:blip>
          <a:srcRect t="11940" b="18715"/>
          <a:stretch/>
        </p:blipFill>
        <p:spPr bwMode="auto">
          <a:xfrm>
            <a:off x="219370" y="3980873"/>
            <a:ext cx="2754740" cy="25470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Morgan.Chopin%40nbed.nb.ca/service.svc/s/GetAttachmentThumbnail?id=AAMkAGU5ZTEwYzA3LTkzZmEtNDNlYi05ODcxLWVhMzQxZTQ4MWM4MgBGAAAAAABZK2FT8%2FfASrU026GTbUooBwDunJ1mgeoNQqrdhimCj69dAAAAAAEMAADunJ1mgeoNQqrdhimCj69dAAE79%2BmeAAABEgAQAJSPU9nBE%2FpFhK6usaQPAXA%3D&amp;thumbnailType=2&amp;owa=outlook.office.com&amp;scriptVer=2020050302.03&amp;X-OWA-CANARY=WYupSUUCZ0OmwDcXMBL02kAj_bZA9NcY6mG8MRCLkZLUOu-OGZibonUwWSj2R9Wk6osutNDNVW8.&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TA0NjIyOCwiZXhwIjoxNTg5MDQ2ODI4LCJpc3MiOiIwMDAwMDAwMi0wMDAwLTBmZjEtY2UwMC0wMDAwMDAwMDAwMDBANGQyYjVmZGYtYzRkMi00OTExLTg3MDktNjhjYzJmNDY1YzlmIiwiYXVkIjoiMDAwMDAwMDItMDAwMC0wZmYxLWNlMDAtMDAwMDAwMDAwMDAwL2F0dGFjaG1lbnRzLm9mZmljZS5uZXRANGQyYjVmZGYtYzRkMi00OTExLTg3MDktNjhjYzJmNDY1YzlmIiwiaGFwcCI6Im93YSJ9.P96M7NVW5Fu401iRtkn_rQRtejPTriUTLe4QKug4_AUhHXv87AhDIOj0s_fKlCJwS1-JMlS5HX670RfCAbM7fO9xSozeLjUll0FUEaMdEjVpDwYcmp1ZiirFU-Sawi8qBf6EgrQVjRpav7V9tszZLEXtfNKvuYBLDJeGJtegWkfOLFJn7kaGBeRld1SdWV-8osegzWzLeD0t6AxSWl5kUGkW9TA-HfweX4xGv_pHoYBRAMFB7RdcCDMePInMwG_4ZeL-ohhTQmkhqMR3ZXKbyduzsITdWGuEktDKTmx_ytadUgwc4DVTZ5jAJdRkwXDFekGc9nat8xPFZc61gFITjA&amp;animation=true"/>
          <p:cNvPicPr>
            <a:picLocks noChangeAspect="1" noChangeArrowheads="1"/>
          </p:cNvPicPr>
          <p:nvPr/>
        </p:nvPicPr>
        <p:blipFill rotWithShape="1">
          <a:blip r:embed="rId11">
            <a:extLst>
              <a:ext uri="{28A0092B-C50C-407E-A947-70E740481C1C}">
                <a14:useLocalDpi xmlns:a14="http://schemas.microsoft.com/office/drawing/2010/main" val="0"/>
              </a:ext>
            </a:extLst>
          </a:blip>
          <a:srcRect b="12589"/>
          <a:stretch/>
        </p:blipFill>
        <p:spPr bwMode="auto">
          <a:xfrm>
            <a:off x="6791902" y="3593403"/>
            <a:ext cx="2517857" cy="2934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73207" y="956778"/>
            <a:ext cx="4331012" cy="2800767"/>
          </a:xfrm>
          <a:prstGeom prst="rect">
            <a:avLst/>
          </a:prstGeom>
          <a:noFill/>
        </p:spPr>
        <p:txBody>
          <a:bodyPr wrap="square" rtlCol="0">
            <a:spAutoFit/>
          </a:bodyPr>
          <a:lstStyle/>
          <a:p>
            <a:r>
              <a:rPr lang="fr-CA" sz="1600" dirty="0" smtClean="0"/>
              <a:t>Holly and Stella </a:t>
            </a:r>
            <a:r>
              <a:rPr lang="fr-CA" sz="1600" dirty="0" err="1" smtClean="0"/>
              <a:t>Ja</a:t>
            </a:r>
            <a:r>
              <a:rPr lang="fr-CA" sz="1600" dirty="0" smtClean="0"/>
              <a:t> ont ramasser les déchets!</a:t>
            </a:r>
          </a:p>
          <a:p>
            <a:r>
              <a:rPr lang="fr-CA" sz="1600" dirty="0" smtClean="0"/>
              <a:t>Holly a aussi fabriquer un </a:t>
            </a:r>
            <a:r>
              <a:rPr lang="fr-CA" sz="1600" dirty="0" err="1" smtClean="0"/>
              <a:t>piggy</a:t>
            </a:r>
            <a:r>
              <a:rPr lang="fr-CA" sz="1600" dirty="0" smtClean="0"/>
              <a:t> </a:t>
            </a:r>
            <a:r>
              <a:rPr lang="fr-CA" sz="1600" dirty="0" err="1" smtClean="0"/>
              <a:t>bank</a:t>
            </a:r>
            <a:r>
              <a:rPr lang="fr-CA" sz="1600" dirty="0" smtClean="0"/>
              <a:t>  avec un bouteille en plastique.</a:t>
            </a:r>
          </a:p>
          <a:p>
            <a:r>
              <a:rPr lang="fr-CA" sz="1600" dirty="0" smtClean="0"/>
              <a:t>Lucy a fabriquer une fleur avec une cannette et un jardinière qui arrose lui-même.</a:t>
            </a:r>
          </a:p>
          <a:p>
            <a:r>
              <a:rPr lang="fr-CA" sz="1600" dirty="0" smtClean="0"/>
              <a:t>Stella Jo réutilise les produit consommable dans sa maison du fort.</a:t>
            </a:r>
          </a:p>
          <a:p>
            <a:r>
              <a:rPr lang="fr-CA" sz="1600" dirty="0" smtClean="0"/>
              <a:t>Gavin et Matthew an envoyer un vidéo a Madame pour dire qu’on a besoin de ramasser les déchets qui sont pas terre. </a:t>
            </a:r>
          </a:p>
          <a:p>
            <a:endParaRPr lang="en-US" sz="1600"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79130" y="218472"/>
            <a:ext cx="487363" cy="487363"/>
          </a:xfrm>
          <a:prstGeom prst="rect">
            <a:avLst/>
          </a:prstGeom>
        </p:spPr>
      </p:pic>
      <p:sp>
        <p:nvSpPr>
          <p:cNvPr id="10" name="TextBox 9"/>
          <p:cNvSpPr txBox="1"/>
          <p:nvPr/>
        </p:nvSpPr>
        <p:spPr>
          <a:xfrm>
            <a:off x="6895323" y="6158559"/>
            <a:ext cx="1072730" cy="369332"/>
          </a:xfrm>
          <a:prstGeom prst="rect">
            <a:avLst/>
          </a:prstGeom>
          <a:noFill/>
        </p:spPr>
        <p:txBody>
          <a:bodyPr wrap="none" rtlCol="0">
            <a:spAutoFit/>
          </a:bodyPr>
          <a:lstStyle/>
          <a:p>
            <a:r>
              <a:rPr lang="en-US" dirty="0" smtClean="0"/>
              <a:t>Stella Jo</a:t>
            </a:r>
            <a:endParaRPr lang="en-US" dirty="0"/>
          </a:p>
        </p:txBody>
      </p:sp>
      <p:sp>
        <p:nvSpPr>
          <p:cNvPr id="14" name="TextBox 13"/>
          <p:cNvSpPr txBox="1"/>
          <p:nvPr/>
        </p:nvSpPr>
        <p:spPr>
          <a:xfrm>
            <a:off x="205611" y="6158559"/>
            <a:ext cx="707245" cy="369332"/>
          </a:xfrm>
          <a:prstGeom prst="rect">
            <a:avLst/>
          </a:prstGeom>
          <a:noFill/>
        </p:spPr>
        <p:txBody>
          <a:bodyPr wrap="none" rtlCol="0">
            <a:spAutoFit/>
          </a:bodyPr>
          <a:lstStyle/>
          <a:p>
            <a:r>
              <a:rPr lang="en-US" dirty="0" smtClean="0"/>
              <a:t>Holly</a:t>
            </a:r>
            <a:endParaRPr lang="en-US" dirty="0"/>
          </a:p>
        </p:txBody>
      </p:sp>
    </p:spTree>
    <p:extLst>
      <p:ext uri="{BB962C8B-B14F-4D97-AF65-F5344CB8AC3E}">
        <p14:creationId xmlns:p14="http://schemas.microsoft.com/office/powerpoint/2010/main" val="4030827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204652" y="221673"/>
            <a:ext cx="8596668" cy="1320800"/>
          </a:xfrm>
        </p:spPr>
        <p:txBody>
          <a:bodyPr/>
          <a:lstStyle/>
          <a:p>
            <a:pPr algn="ctr"/>
            <a:r>
              <a:rPr lang="fr-CA" dirty="0" smtClean="0">
                <a:solidFill>
                  <a:schemeClr val="tx1"/>
                </a:solidFill>
              </a:rPr>
              <a:t>Les boîtes de recyclage</a:t>
            </a:r>
            <a:endParaRPr lang="en-US" dirty="0">
              <a:solidFill>
                <a:schemeClr val="tx1"/>
              </a:solidFill>
            </a:endParaRPr>
          </a:p>
        </p:txBody>
      </p:sp>
      <p:pic>
        <p:nvPicPr>
          <p:cNvPr id="5124" name="Picture 4" descr="https://attachments.office.net/owa/Morgan.Chopin%40nbed.nb.ca/service.svc/s/GetAttachmentThumbnail?id=AQMkAGU5ZTEwYzA3LTkzZmEtNDNlYi05ODcxLWVhMzQxZTQ4MWM4MgBGAAADWSthU%2FP3wEq1NNuhk21KKAcA7pydZoHqDUKq3YYpgo%2BvXQAAAgEMAAAA7pydZoHqDUKq3YYpgo%2BvXQABOpfvQgAAAAESABAA0psu34R5dUi09%2BCzYQ6mTg%3D%3D&amp;thumbnailType=2&amp;owa=outlook.office.com&amp;scriptVer=2020042702.14&amp;X-OWA-CANARY=Q_IQHVe9Y0Coifx5dKCHoRBYozmt8tcYtwoXvcUL9tPXmewA_n2x58EVVtKxyfah3v5IFjY0EiQ.&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g3Mjk5NSwiZXhwIjoxNTg4ODczNTk1LCJpc3MiOiIwMDAwMDAwMi0wMDAwLTBmZjEtY2UwMC0wMDAwMDAwMDAwMDBANGQyYjVmZGYtYzRkMi00OTExLTg3MDktNjhjYzJmNDY1YzlmIiwiYXVkIjoiMDAwMDAwMDItMDAwMC0wZmYxLWNlMDAtMDAwMDAwMDAwMDAwL2F0dGFjaG1lbnRzLm9mZmljZS5uZXRANGQyYjVmZGYtYzRkMi00OTExLTg3MDktNjhjYzJmNDY1YzlmIiwiaGFwcCI6Im93YSJ9.I9zP2F9m1WQbfWYgLmZpgZQx3qkfXqf0OJbYYxsUDj-4Pc1Tz62m6mYl1Vj75MxW0QJGrqy21c2gs3KYHxCZSqLMKJQl7h2qIO2LVzg-76N4ox8kC8RSW2VOMUrB0dSkU8-h7ojhpfjIf9jfP3m68VbGgMz1o1wqb3TkGm64ze2hHOBbO2K_r5vvceR2dITPIenvI5ECPkOygAgUCl29bucOZemZpdP8078Em23ZkTG50AGwEoHQGhoGZ3tOSUQDzf8qCxRrFB0xLo5MBtxtS4AH627BWLCvobdItXc8HAfgrJbQGkdOwypmChbF_YZ7NJLcr6uFwtYfExskDF8m1w&amp;animation=true"/>
          <p:cNvPicPr>
            <a:picLocks noChangeAspect="1" noChangeArrowheads="1"/>
          </p:cNvPicPr>
          <p:nvPr>
            <p:custDataLst>
              <p:tags r:id="rId2"/>
            </p:custDataLst>
          </p:nvPr>
        </p:nvPicPr>
        <p:blipFill rotWithShape="1">
          <a:blip r:embed="rId20">
            <a:extLst>
              <a:ext uri="{28A0092B-C50C-407E-A947-70E740481C1C}">
                <a14:useLocalDpi xmlns:a14="http://schemas.microsoft.com/office/drawing/2010/main" val="0"/>
              </a:ext>
            </a:extLst>
          </a:blip>
          <a:srcRect l="10572" t="34653" r="4931" b="10113"/>
          <a:stretch/>
        </p:blipFill>
        <p:spPr bwMode="auto">
          <a:xfrm>
            <a:off x="424873" y="3805443"/>
            <a:ext cx="3232974" cy="28178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attachments.office.net/owa/Morgan.Chopin%40nbed.nb.ca/service.svc/s/GetAttachmentThumbnail?id=AQMkAGU5ZTEwYzA3LTkzZmEtNDNlYi05ODcxLWVhMzQxZTQ4MWM4MgBGAAADWSthU%2FP3wEq1NNuhk21KKAcA7pydZoHqDUKq3YYpgo%2BvXQAAAgEMAAAA7pydZoHqDUKq3YYpgo%2BvXQABOpfvQgAAAAESABAAQ%2BwMt95wAUOTXR5nKOS8zg%3D%3D&amp;thumbnailType=2&amp;owa=outlook.office.com&amp;scriptVer=2020042702.14&amp;X-OWA-CANARY=Q_IQHVe9Y0Coifx5dKCHoRBYozmt8tcYtwoXvcUL9tPXmewA_n2x58EVVtKxyfah3v5IFjY0EiQ.&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g3Mjk5NSwiZXhwIjoxNTg4ODczNTk1LCJpc3MiOiIwMDAwMDAwMi0wMDAwLTBmZjEtY2UwMC0wMDAwMDAwMDAwMDBANGQyYjVmZGYtYzRkMi00OTExLTg3MDktNjhjYzJmNDY1YzlmIiwiYXVkIjoiMDAwMDAwMDItMDAwMC0wZmYxLWNlMDAtMDAwMDAwMDAwMDAwL2F0dGFjaG1lbnRzLm9mZmljZS5uZXRANGQyYjVmZGYtYzRkMi00OTExLTg3MDktNjhjYzJmNDY1YzlmIiwiaGFwcCI6Im93YSJ9.I9zP2F9m1WQbfWYgLmZpgZQx3qkfXqf0OJbYYxsUDj-4Pc1Tz62m6mYl1Vj75MxW0QJGrqy21c2gs3KYHxCZSqLMKJQl7h2qIO2LVzg-76N4ox8kC8RSW2VOMUrB0dSkU8-h7ojhpfjIf9jfP3m68VbGgMz1o1wqb3TkGm64ze2hHOBbO2K_r5vvceR2dITPIenvI5ECPkOygAgUCl29bucOZemZpdP8078Em23ZkTG50AGwEoHQGhoGZ3tOSUQDzf8qCxRrFB0xLo5MBtxtS4AH627BWLCvobdItXc8HAfgrJbQGkdOwypmChbF_YZ7NJLcr6uFwtYfExskDF8m1w&amp;animation=true"/>
          <p:cNvPicPr>
            <a:picLocks noChangeAspect="1" noChangeArrowheads="1"/>
          </p:cNvPicPr>
          <p:nvPr>
            <p:custDataLst>
              <p:tags r:id="rId3"/>
            </p:custDataLst>
          </p:nvPr>
        </p:nvPicPr>
        <p:blipFill rotWithShape="1">
          <a:blip r:embed="rId21">
            <a:extLst>
              <a:ext uri="{28A0092B-C50C-407E-A947-70E740481C1C}">
                <a14:useLocalDpi xmlns:a14="http://schemas.microsoft.com/office/drawing/2010/main" val="0"/>
              </a:ext>
            </a:extLst>
          </a:blip>
          <a:srcRect l="7781" t="27008" r="5093" b="8140"/>
          <a:stretch/>
        </p:blipFill>
        <p:spPr bwMode="auto">
          <a:xfrm>
            <a:off x="8223441" y="3491345"/>
            <a:ext cx="3155759" cy="313194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ardboard packaging boxes | Staples.ca"/>
          <p:cNvPicPr>
            <a:picLocks noChangeAspect="1" noChangeArrowheads="1"/>
          </p:cNvPicPr>
          <p:nvPr>
            <p:custDataLst>
              <p:tags r:id="rId4"/>
            </p:custDataLst>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t="16374" b="16374"/>
          <a:stretch/>
        </p:blipFill>
        <p:spPr bwMode="auto">
          <a:xfrm>
            <a:off x="173122" y="704577"/>
            <a:ext cx="1579419" cy="106218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Free Newspaper Cliparts, Download Free Clip Art, Free Clip Art on ..."/>
          <p:cNvPicPr>
            <a:picLocks noChangeAspect="1" noChangeArrowheads="1"/>
          </p:cNvPicPr>
          <p:nvPr>
            <p:custDataLst>
              <p:tags r:id="rId5"/>
            </p:custDataLst>
          </p:nvPr>
        </p:nvPicPr>
        <p:blipFill>
          <a:blip r:embed="rId24">
            <a:extLst>
              <a:ext uri="{28A0092B-C50C-407E-A947-70E740481C1C}">
                <a14:useLocalDpi xmlns:a14="http://schemas.microsoft.com/office/drawing/2010/main" val="0"/>
              </a:ext>
            </a:extLst>
          </a:blip>
          <a:srcRect/>
          <a:stretch>
            <a:fillRect/>
          </a:stretch>
        </p:blipFill>
        <p:spPr bwMode="auto">
          <a:xfrm>
            <a:off x="1925664" y="772999"/>
            <a:ext cx="1454158" cy="121804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hop Pacon Wide Rule Recyclable Loose Leaf Paper - 1 Ream ..."/>
          <p:cNvPicPr>
            <a:picLocks noChangeAspect="1" noChangeArrowheads="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330200" y="1892298"/>
            <a:ext cx="1249219" cy="124921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Tutorial: How to make gift bags from cereal boxes - Cucicucicoo"/>
          <p:cNvPicPr>
            <a:picLocks noChangeAspect="1" noChangeArrowheads="1"/>
          </p:cNvPicPr>
          <p:nvPr>
            <p:custDataLst>
              <p:tags r:id="rId7"/>
            </p:custDataLst>
          </p:nvPr>
        </p:nvPicPr>
        <p:blipFill rotWithShape="1">
          <a:blip r:embed="rId26">
            <a:extLst>
              <a:ext uri="{28A0092B-C50C-407E-A947-70E740481C1C}">
                <a14:useLocalDpi xmlns:a14="http://schemas.microsoft.com/office/drawing/2010/main" val="0"/>
              </a:ext>
            </a:extLst>
          </a:blip>
          <a:srcRect l="15702" r="21107" b="3515"/>
          <a:stretch/>
        </p:blipFill>
        <p:spPr bwMode="auto">
          <a:xfrm>
            <a:off x="2196243" y="2376389"/>
            <a:ext cx="1183579" cy="120476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Baxter 2% Milk Carton | Walmart Canada"/>
          <p:cNvPicPr>
            <a:picLocks noChangeAspect="1" noChangeArrowheads="1"/>
          </p:cNvPicPr>
          <p:nvPr>
            <p:custDataLst>
              <p:tags r:id="rId8"/>
            </p:custDataLst>
          </p:nvPr>
        </p:nvPicPr>
        <p:blipFill rotWithShape="1">
          <a:blip r:embed="rId27">
            <a:extLst>
              <a:ext uri="{28A0092B-C50C-407E-A947-70E740481C1C}">
                <a14:useLocalDpi xmlns:a14="http://schemas.microsoft.com/office/drawing/2010/main" val="0"/>
              </a:ext>
            </a:extLst>
          </a:blip>
          <a:srcRect l="12788" t="6057" r="7839" b="5616"/>
          <a:stretch/>
        </p:blipFill>
        <p:spPr bwMode="auto">
          <a:xfrm>
            <a:off x="8223441" y="236134"/>
            <a:ext cx="887926" cy="175491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Country Harvest launches bean bread | Harvest, Bakery branding ..."/>
          <p:cNvPicPr>
            <a:picLocks noChangeAspect="1" noChangeArrowheads="1"/>
          </p:cNvPicPr>
          <p:nvPr>
            <p:custDataLst>
              <p:tags r:id="rId9"/>
            </p:custDataLst>
          </p:nvPr>
        </p:nvPicPr>
        <p:blipFill rotWithShape="1">
          <a:blip r:embed="rId28">
            <a:extLst>
              <a:ext uri="{28A0092B-C50C-407E-A947-70E740481C1C}">
                <a14:useLocalDpi xmlns:a14="http://schemas.microsoft.com/office/drawing/2010/main" val="0"/>
              </a:ext>
            </a:extLst>
          </a:blip>
          <a:srcRect l="20821" t="8756" r="21900" b="12187"/>
          <a:stretch/>
        </p:blipFill>
        <p:spPr bwMode="auto">
          <a:xfrm>
            <a:off x="10437048" y="208971"/>
            <a:ext cx="1046184" cy="2165927"/>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Steel and tin cans - Wikipedia"/>
          <p:cNvPicPr>
            <a:picLocks noChangeAspect="1" noChangeArrowheads="1"/>
          </p:cNvPicPr>
          <p:nvPr>
            <p:custDataLst>
              <p:tags r:id="rId10"/>
            </p:custDataLst>
          </p:nvPr>
        </p:nvPicPr>
        <p:blipFill>
          <a:blip r:embed="rId29">
            <a:extLst>
              <a:ext uri="{28A0092B-C50C-407E-A947-70E740481C1C}">
                <a14:useLocalDpi xmlns:a14="http://schemas.microsoft.com/office/drawing/2010/main" val="0"/>
              </a:ext>
            </a:extLst>
          </a:blip>
          <a:srcRect/>
          <a:stretch>
            <a:fillRect/>
          </a:stretch>
        </p:blipFill>
        <p:spPr bwMode="auto">
          <a:xfrm flipH="1">
            <a:off x="8176432" y="2307551"/>
            <a:ext cx="805802" cy="1203729"/>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Amazon.com: Suave Kids 2 in 1 Shampoo and Conditioner, Wild ..."/>
          <p:cNvPicPr>
            <a:picLocks noChangeAspect="1" noChangeArrowheads="1"/>
          </p:cNvPicPr>
          <p:nvPr>
            <p:custDataLst>
              <p:tags r:id="rId11"/>
            </p:custDataLst>
          </p:nvPr>
        </p:nvPicPr>
        <p:blipFill rotWithShape="1">
          <a:blip r:embed="rId30">
            <a:extLst>
              <a:ext uri="{28A0092B-C50C-407E-A947-70E740481C1C}">
                <a14:useLocalDpi xmlns:a14="http://schemas.microsoft.com/office/drawing/2010/main" val="0"/>
              </a:ext>
            </a:extLst>
          </a:blip>
          <a:srcRect l="23575" r="23949"/>
          <a:stretch/>
        </p:blipFill>
        <p:spPr bwMode="auto">
          <a:xfrm>
            <a:off x="9258395" y="1316189"/>
            <a:ext cx="1085850" cy="2069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12"/>
            </p:custDataLst>
          </p:nvPr>
        </p:nvSpPr>
        <p:spPr>
          <a:xfrm>
            <a:off x="4129203" y="1568887"/>
            <a:ext cx="3031599" cy="1938992"/>
          </a:xfrm>
          <a:prstGeom prst="rect">
            <a:avLst/>
          </a:prstGeom>
          <a:noFill/>
        </p:spPr>
        <p:txBody>
          <a:bodyPr wrap="none" rtlCol="0">
            <a:spAutoFit/>
          </a:bodyPr>
          <a:lstStyle/>
          <a:p>
            <a:r>
              <a:rPr lang="fr-CA" sz="2400" dirty="0" smtClean="0"/>
              <a:t>Les papiers:</a:t>
            </a:r>
          </a:p>
          <a:p>
            <a:r>
              <a:rPr lang="fr-CA" sz="2400" dirty="0" smtClean="0"/>
              <a:t>-papier</a:t>
            </a:r>
          </a:p>
          <a:p>
            <a:r>
              <a:rPr lang="fr-CA" sz="2400" dirty="0" smtClean="0"/>
              <a:t>-les journaux</a:t>
            </a:r>
          </a:p>
          <a:p>
            <a:r>
              <a:rPr lang="fr-CA" sz="2400" dirty="0" smtClean="0"/>
              <a:t>-les boîtes du carton</a:t>
            </a:r>
          </a:p>
          <a:p>
            <a:r>
              <a:rPr lang="fr-CA" sz="2400" dirty="0" smtClean="0"/>
              <a:t>-les magazines</a:t>
            </a:r>
          </a:p>
        </p:txBody>
      </p:sp>
      <p:cxnSp>
        <p:nvCxnSpPr>
          <p:cNvPr id="6" name="Straight Arrow Connector 5"/>
          <p:cNvCxnSpPr/>
          <p:nvPr>
            <p:custDataLst>
              <p:tags r:id="rId13"/>
            </p:custDataLst>
          </p:nvPr>
        </p:nvCxnSpPr>
        <p:spPr>
          <a:xfrm flipH="1">
            <a:off x="3748203" y="1795334"/>
            <a:ext cx="3810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custDataLst>
              <p:tags r:id="rId14"/>
            </p:custDataLst>
          </p:nvPr>
        </p:nvSpPr>
        <p:spPr>
          <a:xfrm>
            <a:off x="4285833" y="4312087"/>
            <a:ext cx="3890600" cy="2308324"/>
          </a:xfrm>
          <a:prstGeom prst="rect">
            <a:avLst/>
          </a:prstGeom>
          <a:noFill/>
        </p:spPr>
        <p:txBody>
          <a:bodyPr wrap="square" rtlCol="0">
            <a:spAutoFit/>
          </a:bodyPr>
          <a:lstStyle/>
          <a:p>
            <a:r>
              <a:rPr lang="fr-CA" sz="2400" dirty="0" smtClean="0"/>
              <a:t>Les plastiques:</a:t>
            </a:r>
          </a:p>
          <a:p>
            <a:r>
              <a:rPr lang="fr-CA" sz="2400" dirty="0" smtClean="0"/>
              <a:t>-les plastiques #1,2,5</a:t>
            </a:r>
          </a:p>
          <a:p>
            <a:r>
              <a:rPr lang="fr-CA" sz="2400" dirty="0" smtClean="0"/>
              <a:t>-les cartons de lait</a:t>
            </a:r>
          </a:p>
          <a:p>
            <a:r>
              <a:rPr lang="fr-CA" sz="2400" dirty="0" smtClean="0"/>
              <a:t>-les sacs en plastique qui viens du lait ou pain</a:t>
            </a:r>
          </a:p>
          <a:p>
            <a:r>
              <a:rPr lang="fr-CA" sz="2400" dirty="0" smtClean="0"/>
              <a:t>-l’étain (tin) et aluminium </a:t>
            </a:r>
          </a:p>
        </p:txBody>
      </p:sp>
      <p:cxnSp>
        <p:nvCxnSpPr>
          <p:cNvPr id="22" name="Straight Arrow Connector 21"/>
          <p:cNvCxnSpPr/>
          <p:nvPr>
            <p:custDataLst>
              <p:tags r:id="rId15"/>
            </p:custDataLst>
          </p:nvPr>
        </p:nvCxnSpPr>
        <p:spPr>
          <a:xfrm>
            <a:off x="6939078" y="4548059"/>
            <a:ext cx="1004772" cy="4891"/>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Recorded Sound">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31"/>
          <a:stretch>
            <a:fillRect/>
          </a:stretch>
        </p:blipFill>
        <p:spPr>
          <a:xfrm>
            <a:off x="7589050" y="772999"/>
            <a:ext cx="487363" cy="487363"/>
          </a:xfrm>
          <a:prstGeom prst="rect">
            <a:avLst/>
          </a:prstGeom>
        </p:spPr>
      </p:pic>
    </p:spTree>
    <p:extLst>
      <p:ext uri="{BB962C8B-B14F-4D97-AF65-F5344CB8AC3E}">
        <p14:creationId xmlns:p14="http://schemas.microsoft.com/office/powerpoint/2010/main" val="800174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46"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296171" y="138546"/>
            <a:ext cx="8596668" cy="1320800"/>
          </a:xfrm>
        </p:spPr>
        <p:txBody>
          <a:bodyPr/>
          <a:lstStyle/>
          <a:p>
            <a:pPr algn="ctr"/>
            <a:r>
              <a:rPr lang="fr-CA" dirty="0" smtClean="0">
                <a:solidFill>
                  <a:schemeClr val="tx1"/>
                </a:solidFill>
              </a:rPr>
              <a:t>Le composte et la poubelle</a:t>
            </a:r>
            <a:endParaRPr lang="en-US" dirty="0">
              <a:solidFill>
                <a:schemeClr val="tx1"/>
              </a:solidFill>
            </a:endParaRPr>
          </a:p>
        </p:txBody>
      </p:sp>
      <p:pic>
        <p:nvPicPr>
          <p:cNvPr id="6146" name="Picture 2" descr="Exaco ECO 2.4 gal. Kitchen Compost Collector-ECO 2000 - The Home Depot"/>
          <p:cNvPicPr>
            <a:picLocks noChangeAspect="1" noChangeArrowheads="1"/>
          </p:cNvPicPr>
          <p:nvPr>
            <p:custDataLst>
              <p:tags r:id="rId2"/>
            </p:custDataLst>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5725" y="3963785"/>
            <a:ext cx="2513734" cy="25137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eeled Garbage Bin American Grip, 95-gal | Canadian Tire"/>
          <p:cNvPicPr>
            <a:picLocks noChangeAspect="1" noChangeArrowheads="1"/>
          </p:cNvPicPr>
          <p:nvPr>
            <p:custDataLst>
              <p:tags r:id="rId3"/>
            </p:custDataLst>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660177" y="3270637"/>
            <a:ext cx="2772352" cy="361149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n I Compost Eggshells"/>
          <p:cNvPicPr>
            <a:picLocks noChangeAspect="1" noChangeArrowheads="1"/>
          </p:cNvPicPr>
          <p:nvPr>
            <p:custDataLst>
              <p:tags r:id="rId4"/>
            </p:custDataLst>
          </p:nvPr>
        </p:nvPicPr>
        <p:blipFill rotWithShape="1">
          <a:blip r:embed="rId20">
            <a:extLst>
              <a:ext uri="{28A0092B-C50C-407E-A947-70E740481C1C}">
                <a14:useLocalDpi xmlns:a14="http://schemas.microsoft.com/office/drawing/2010/main" val="0"/>
              </a:ext>
            </a:extLst>
          </a:blip>
          <a:srcRect l="15118" r="14372"/>
          <a:stretch/>
        </p:blipFill>
        <p:spPr bwMode="auto">
          <a:xfrm>
            <a:off x="85725" y="778548"/>
            <a:ext cx="1489077" cy="104793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ere's How to Purify Water With Banana Peels"/>
          <p:cNvPicPr>
            <a:picLocks noChangeAspect="1" noChangeArrowheads="1"/>
          </p:cNvPicPr>
          <p:nvPr>
            <p:custDataLst>
              <p:tags r:id="rId5"/>
            </p:custDataLst>
          </p:nvPr>
        </p:nvPicPr>
        <p:blipFill rotWithShape="1">
          <a:blip r:embed="rId21">
            <a:extLst>
              <a:ext uri="{28A0092B-C50C-407E-A947-70E740481C1C}">
                <a14:useLocalDpi xmlns:a14="http://schemas.microsoft.com/office/drawing/2010/main" val="0"/>
              </a:ext>
            </a:extLst>
          </a:blip>
          <a:srcRect l="16694" t="7923" r="18580" b="5887"/>
          <a:stretch/>
        </p:blipFill>
        <p:spPr bwMode="auto">
          <a:xfrm>
            <a:off x="1896480" y="745062"/>
            <a:ext cx="1455602" cy="12382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Don't throw away potato peels, they have more benefits than the ..."/>
          <p:cNvPicPr>
            <a:picLocks noChangeAspect="1" noChangeArrowheads="1"/>
          </p:cNvPicPr>
          <p:nvPr>
            <p:custDataLst>
              <p:tags r:id="rId6"/>
            </p:custDataLst>
          </p:nvPr>
        </p:nvPicPr>
        <p:blipFill>
          <a:blip r:embed="rId22">
            <a:extLst>
              <a:ext uri="{28A0092B-C50C-407E-A947-70E740481C1C}">
                <a14:useLocalDpi xmlns:a14="http://schemas.microsoft.com/office/drawing/2010/main" val="0"/>
              </a:ext>
            </a:extLst>
          </a:blip>
          <a:srcRect/>
          <a:stretch>
            <a:fillRect/>
          </a:stretch>
        </p:blipFill>
        <p:spPr bwMode="auto">
          <a:xfrm>
            <a:off x="85725" y="2026037"/>
            <a:ext cx="18669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13&quot; x 13&quot; Paper Napkins - Kraft - Insulated Shipping Boxes and ..."/>
          <p:cNvPicPr>
            <a:picLocks noChangeAspect="1" noChangeArrowheads="1"/>
          </p:cNvPicPr>
          <p:nvPr>
            <p:custDataLst>
              <p:tags r:id="rId7"/>
            </p:custDataLst>
          </p:nvPr>
        </p:nvPicPr>
        <p:blipFill>
          <a:blip r:embed="rId23">
            <a:extLst>
              <a:ext uri="{28A0092B-C50C-407E-A947-70E740481C1C}">
                <a14:useLocalDpi xmlns:a14="http://schemas.microsoft.com/office/drawing/2010/main" val="0"/>
              </a:ext>
            </a:extLst>
          </a:blip>
          <a:srcRect/>
          <a:stretch>
            <a:fillRect/>
          </a:stretch>
        </p:blipFill>
        <p:spPr bwMode="auto">
          <a:xfrm>
            <a:off x="2229469" y="2095933"/>
            <a:ext cx="1798038" cy="1179513"/>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Tea bags | Where do they come from?"/>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2299635" y="3408773"/>
            <a:ext cx="1480032" cy="11100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custDataLst>
              <p:tags r:id="rId9"/>
            </p:custDataLst>
          </p:nvPr>
        </p:nvSpPr>
        <p:spPr>
          <a:xfrm>
            <a:off x="4244486" y="923237"/>
            <a:ext cx="4348582" cy="3170099"/>
          </a:xfrm>
          <a:prstGeom prst="rect">
            <a:avLst/>
          </a:prstGeom>
          <a:noFill/>
        </p:spPr>
        <p:txBody>
          <a:bodyPr wrap="square" rtlCol="0">
            <a:spAutoFit/>
          </a:bodyPr>
          <a:lstStyle/>
          <a:p>
            <a:r>
              <a:rPr lang="fr-CA" sz="2000" dirty="0" smtClean="0"/>
              <a:t>Le composte:</a:t>
            </a:r>
          </a:p>
          <a:p>
            <a:r>
              <a:rPr lang="fr-CA" sz="2000" dirty="0" smtClean="0"/>
              <a:t>-fruits et légumes</a:t>
            </a:r>
          </a:p>
          <a:p>
            <a:r>
              <a:rPr lang="fr-CA" sz="2000" dirty="0" smtClean="0"/>
              <a:t>-produits laitiers</a:t>
            </a:r>
          </a:p>
          <a:p>
            <a:r>
              <a:rPr lang="fr-CA" sz="2000" dirty="0" smtClean="0"/>
              <a:t>-produits céréaliers</a:t>
            </a:r>
          </a:p>
          <a:p>
            <a:r>
              <a:rPr lang="fr-CA" sz="2000" dirty="0" smtClean="0"/>
              <a:t>-papier et carton</a:t>
            </a:r>
          </a:p>
          <a:p>
            <a:r>
              <a:rPr lang="fr-CA" sz="2000" dirty="0" smtClean="0"/>
              <a:t>-sac de thé et café</a:t>
            </a:r>
          </a:p>
          <a:p>
            <a:r>
              <a:rPr lang="fr-CA" sz="2000" dirty="0" smtClean="0"/>
              <a:t>-les viandes (pour les composte dans les maisons, pas dans les compostes que tu fabriques toi-même). </a:t>
            </a:r>
          </a:p>
        </p:txBody>
      </p:sp>
      <p:cxnSp>
        <p:nvCxnSpPr>
          <p:cNvPr id="14" name="Straight Arrow Connector 13"/>
          <p:cNvCxnSpPr/>
          <p:nvPr>
            <p:custDataLst>
              <p:tags r:id="rId10"/>
            </p:custDataLst>
          </p:nvPr>
        </p:nvCxnSpPr>
        <p:spPr>
          <a:xfrm flipH="1">
            <a:off x="3796377" y="1160334"/>
            <a:ext cx="381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custDataLst>
              <p:tags r:id="rId11"/>
            </p:custDataLst>
          </p:nvPr>
        </p:nvSpPr>
        <p:spPr>
          <a:xfrm>
            <a:off x="4117486" y="5464079"/>
            <a:ext cx="4348582" cy="1015663"/>
          </a:xfrm>
          <a:prstGeom prst="rect">
            <a:avLst/>
          </a:prstGeom>
          <a:noFill/>
        </p:spPr>
        <p:txBody>
          <a:bodyPr wrap="square" rtlCol="0">
            <a:spAutoFit/>
          </a:bodyPr>
          <a:lstStyle/>
          <a:p>
            <a:r>
              <a:rPr lang="fr-CA" sz="2000" dirty="0" smtClean="0"/>
              <a:t>La poubelle</a:t>
            </a:r>
            <a:r>
              <a:rPr lang="fr-CA" sz="2000" dirty="0"/>
              <a:t>:</a:t>
            </a:r>
          </a:p>
          <a:p>
            <a:r>
              <a:rPr lang="fr-CA" sz="2000" dirty="0"/>
              <a:t>**</a:t>
            </a:r>
            <a:r>
              <a:rPr lang="fr-CA" sz="2000" dirty="0" smtClean="0"/>
              <a:t>toutes les </a:t>
            </a:r>
            <a:r>
              <a:rPr lang="fr-CA" sz="2000" dirty="0"/>
              <a:t>autres choses</a:t>
            </a:r>
          </a:p>
          <a:p>
            <a:endParaRPr lang="fr-CA" sz="2000" dirty="0" smtClean="0"/>
          </a:p>
        </p:txBody>
      </p:sp>
      <p:cxnSp>
        <p:nvCxnSpPr>
          <p:cNvPr id="16" name="Straight Arrow Connector 15"/>
          <p:cNvCxnSpPr/>
          <p:nvPr>
            <p:custDataLst>
              <p:tags r:id="rId12"/>
            </p:custDataLst>
          </p:nvPr>
        </p:nvCxnSpPr>
        <p:spPr>
          <a:xfrm>
            <a:off x="6718945" y="5614859"/>
            <a:ext cx="1004772" cy="489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7"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8775479" y="257699"/>
            <a:ext cx="487363" cy="487363"/>
          </a:xfrm>
          <a:prstGeom prst="rect">
            <a:avLst/>
          </a:prstGeom>
        </p:spPr>
      </p:pic>
    </p:spTree>
    <p:extLst>
      <p:ext uri="{BB962C8B-B14F-4D97-AF65-F5344CB8AC3E}">
        <p14:creationId xmlns:p14="http://schemas.microsoft.com/office/powerpoint/2010/main" val="836459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2"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ubbermaid Commercial Products 14 Gal. Green Recycling Bin with ..."/>
          <p:cNvPicPr>
            <a:picLocks noChangeAspect="1" noChangeArrowheads="1"/>
          </p:cNvPicPr>
          <p:nvPr>
            <p:custDataLst>
              <p:tags r:id="rId1"/>
            </p:custDataLst>
          </p:nvPr>
        </p:nvPicPr>
        <p:blipFill rotWithShape="1">
          <a:blip r:embed="rId10">
            <a:extLst>
              <a:ext uri="{BEBA8EAE-BF5A-486C-A8C5-ECC9F3942E4B}">
                <a14:imgProps xmlns:a14="http://schemas.microsoft.com/office/drawing/2010/main">
                  <a14:imgLayer r:embed="rId11">
                    <a14:imgEffect>
                      <a14:backgroundRemoval t="10000" b="100000" l="0" r="100000"/>
                    </a14:imgEffect>
                  </a14:imgLayer>
                </a14:imgProps>
              </a:ext>
              <a:ext uri="{28A0092B-C50C-407E-A947-70E740481C1C}">
                <a14:useLocalDpi xmlns:a14="http://schemas.microsoft.com/office/drawing/2010/main" val="0"/>
              </a:ext>
            </a:extLst>
          </a:blip>
          <a:srcRect t="16696" b="16169"/>
          <a:stretch/>
        </p:blipFill>
        <p:spPr bwMode="auto">
          <a:xfrm>
            <a:off x="3546764" y="3924472"/>
            <a:ext cx="4479636" cy="3007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uice Boxes | Costco"/>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349537" y="1521691"/>
            <a:ext cx="2025073" cy="20250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custDataLst>
              <p:tags r:id="rId3"/>
            </p:custDataLst>
          </p:nvPr>
        </p:nvSpPr>
        <p:spPr>
          <a:xfrm>
            <a:off x="1791854" y="193963"/>
            <a:ext cx="9158276" cy="584775"/>
          </a:xfrm>
          <a:prstGeom prst="rect">
            <a:avLst/>
          </a:prstGeom>
          <a:noFill/>
        </p:spPr>
        <p:txBody>
          <a:bodyPr wrap="none" rtlCol="0">
            <a:spAutoFit/>
          </a:bodyPr>
          <a:lstStyle/>
          <a:p>
            <a:r>
              <a:rPr lang="fr-CA" sz="3200" dirty="0" smtClean="0"/>
              <a:t>Centre de recyclage</a:t>
            </a:r>
            <a:r>
              <a:rPr lang="en-US" sz="3200" dirty="0" smtClean="0"/>
              <a:t> / </a:t>
            </a:r>
            <a:r>
              <a:rPr lang="en-US" sz="3200" dirty="0" err="1" smtClean="0"/>
              <a:t>centre</a:t>
            </a:r>
            <a:r>
              <a:rPr lang="en-US" sz="3200" dirty="0" smtClean="0"/>
              <a:t> de </a:t>
            </a:r>
            <a:r>
              <a:rPr lang="en-US" sz="3200" dirty="0" err="1" smtClean="0"/>
              <a:t>remboursement</a:t>
            </a:r>
            <a:endParaRPr lang="en-US" sz="3200" dirty="0"/>
          </a:p>
        </p:txBody>
      </p:sp>
      <p:pic>
        <p:nvPicPr>
          <p:cNvPr id="1034" name="Picture 10" descr="These were great. You went to a Pop Shoppe store and filled your ..."/>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2883071" y="1438256"/>
            <a:ext cx="2720329" cy="21085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da Bottle Bubbles Images, Stock Photos &amp; Vectors | Shutterstock"/>
          <p:cNvPicPr>
            <a:picLocks noChangeAspect="1" noChangeArrowheads="1"/>
          </p:cNvPicPr>
          <p:nvPr>
            <p:custDataLst>
              <p:tags r:id="rId5"/>
            </p:custDataLst>
          </p:nvPr>
        </p:nvPicPr>
        <p:blipFill rotWithShape="1">
          <a:blip r:embed="rId14">
            <a:extLst>
              <a:ext uri="{28A0092B-C50C-407E-A947-70E740481C1C}">
                <a14:useLocalDpi xmlns:a14="http://schemas.microsoft.com/office/drawing/2010/main" val="0"/>
              </a:ext>
            </a:extLst>
          </a:blip>
          <a:srcRect b="7700"/>
          <a:stretch/>
        </p:blipFill>
        <p:spPr bwMode="auto">
          <a:xfrm>
            <a:off x="6025925" y="1380007"/>
            <a:ext cx="3026614" cy="21667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estea Ice Tea 24 Cans - 24/341ml - Item # 24298 – Westchester ..."/>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9475065" y="1604511"/>
            <a:ext cx="1942253" cy="1942253"/>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950130" y="291375"/>
            <a:ext cx="487363" cy="487363"/>
          </a:xfrm>
          <a:prstGeom prst="rect">
            <a:avLst/>
          </a:prstGeom>
        </p:spPr>
      </p:pic>
    </p:spTree>
    <p:extLst>
      <p:ext uri="{BB962C8B-B14F-4D97-AF65-F5344CB8AC3E}">
        <p14:creationId xmlns:p14="http://schemas.microsoft.com/office/powerpoint/2010/main" val="840823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err="1" smtClean="0">
                <a:solidFill>
                  <a:schemeClr val="tx1"/>
                </a:solidFill>
              </a:rPr>
              <a:t>Activité</a:t>
            </a:r>
            <a:r>
              <a:rPr lang="en-US" dirty="0" smtClean="0">
                <a:solidFill>
                  <a:schemeClr val="tx1"/>
                </a:solidFill>
              </a:rPr>
              <a:t> pour la </a:t>
            </a:r>
            <a:r>
              <a:rPr lang="en-US" dirty="0" err="1" smtClean="0">
                <a:solidFill>
                  <a:schemeClr val="tx1"/>
                </a:solidFill>
              </a:rPr>
              <a:t>semaine</a:t>
            </a:r>
            <a:r>
              <a:rPr lang="en-US" dirty="0" smtClean="0">
                <a:solidFill>
                  <a:schemeClr val="tx1"/>
                </a:solidFill>
              </a:rPr>
              <a:t>:</a:t>
            </a:r>
            <a:endParaRPr lang="en-US" dirty="0">
              <a:solidFill>
                <a:schemeClr val="tx1"/>
              </a:solidFill>
            </a:endParaRPr>
          </a:p>
        </p:txBody>
      </p:sp>
      <p:sp>
        <p:nvSpPr>
          <p:cNvPr id="3" name="Content Placeholder 2"/>
          <p:cNvSpPr>
            <a:spLocks noGrp="1"/>
          </p:cNvSpPr>
          <p:nvPr>
            <p:ph idx="1"/>
            <p:custDataLst>
              <p:tags r:id="rId2"/>
            </p:custDataLst>
          </p:nvPr>
        </p:nvSpPr>
        <p:spPr>
          <a:xfrm>
            <a:off x="443345" y="1754909"/>
            <a:ext cx="9568873" cy="4793673"/>
          </a:xfrm>
        </p:spPr>
        <p:txBody>
          <a:bodyPr>
            <a:normAutofit/>
          </a:bodyPr>
          <a:lstStyle/>
          <a:p>
            <a:pPr marL="0" indent="0">
              <a:buNone/>
            </a:pPr>
            <a:r>
              <a:rPr lang="en-US" dirty="0" smtClean="0">
                <a:solidFill>
                  <a:schemeClr val="tx1"/>
                </a:solidFill>
              </a:rPr>
              <a:t>Essayer de </a:t>
            </a:r>
            <a:r>
              <a:rPr lang="en-US" dirty="0" err="1" smtClean="0">
                <a:solidFill>
                  <a:schemeClr val="tx1"/>
                </a:solidFill>
              </a:rPr>
              <a:t>mettre</a:t>
            </a:r>
            <a:r>
              <a:rPr lang="en-US" dirty="0" smtClean="0">
                <a:solidFill>
                  <a:schemeClr val="tx1"/>
                </a:solidFill>
              </a:rPr>
              <a:t> </a:t>
            </a:r>
            <a:r>
              <a:rPr lang="en-US" dirty="0" err="1" smtClean="0">
                <a:solidFill>
                  <a:schemeClr val="tx1"/>
                </a:solidFill>
              </a:rPr>
              <a:t>tes</a:t>
            </a:r>
            <a:r>
              <a:rPr lang="en-US" dirty="0" smtClean="0">
                <a:solidFill>
                  <a:schemeClr val="tx1"/>
                </a:solidFill>
              </a:rPr>
              <a:t> </a:t>
            </a:r>
            <a:r>
              <a:rPr lang="en-US" dirty="0" err="1" smtClean="0">
                <a:solidFill>
                  <a:schemeClr val="tx1"/>
                </a:solidFill>
              </a:rPr>
              <a:t>déchets</a:t>
            </a:r>
            <a:r>
              <a:rPr lang="en-US" dirty="0" smtClean="0">
                <a:solidFill>
                  <a:schemeClr val="tx1"/>
                </a:solidFill>
              </a:rPr>
              <a:t> </a:t>
            </a:r>
            <a:r>
              <a:rPr lang="en-US" dirty="0" err="1" smtClean="0">
                <a:solidFill>
                  <a:schemeClr val="tx1"/>
                </a:solidFill>
              </a:rPr>
              <a:t>dans</a:t>
            </a:r>
            <a:r>
              <a:rPr lang="en-US" dirty="0" smtClean="0">
                <a:solidFill>
                  <a:schemeClr val="tx1"/>
                </a:solidFill>
              </a:rPr>
              <a:t> le </a:t>
            </a:r>
            <a:r>
              <a:rPr lang="en-US" dirty="0" err="1" smtClean="0">
                <a:solidFill>
                  <a:schemeClr val="tx1"/>
                </a:solidFill>
              </a:rPr>
              <a:t>propre</a:t>
            </a:r>
            <a:r>
              <a:rPr lang="en-US" dirty="0" smtClean="0">
                <a:solidFill>
                  <a:schemeClr val="tx1"/>
                </a:solidFill>
              </a:rPr>
              <a:t> </a:t>
            </a:r>
            <a:r>
              <a:rPr lang="en-US" dirty="0" err="1" smtClean="0">
                <a:solidFill>
                  <a:schemeClr val="tx1"/>
                </a:solidFill>
              </a:rPr>
              <a:t>endroit</a:t>
            </a:r>
            <a:r>
              <a:rPr lang="en-US" dirty="0" smtClean="0">
                <a:solidFill>
                  <a:schemeClr val="tx1"/>
                </a:solidFill>
              </a:rPr>
              <a:t> </a:t>
            </a:r>
            <a:r>
              <a:rPr lang="en-US" dirty="0" err="1" smtClean="0">
                <a:solidFill>
                  <a:schemeClr val="tx1"/>
                </a:solidFill>
              </a:rPr>
              <a:t>cette</a:t>
            </a:r>
            <a:r>
              <a:rPr lang="en-US" dirty="0" smtClean="0">
                <a:solidFill>
                  <a:schemeClr val="tx1"/>
                </a:solidFill>
              </a:rPr>
              <a:t> </a:t>
            </a:r>
            <a:r>
              <a:rPr lang="en-US" dirty="0" err="1" smtClean="0">
                <a:solidFill>
                  <a:schemeClr val="tx1"/>
                </a:solidFill>
              </a:rPr>
              <a:t>semaine</a:t>
            </a:r>
            <a:r>
              <a:rPr lang="en-US" dirty="0" smtClean="0">
                <a:solidFill>
                  <a:schemeClr val="tx1"/>
                </a:solidFill>
              </a:rPr>
              <a:t>! Faire un </a:t>
            </a:r>
            <a:r>
              <a:rPr lang="en-US" dirty="0" err="1" smtClean="0">
                <a:solidFill>
                  <a:schemeClr val="tx1"/>
                </a:solidFill>
              </a:rPr>
              <a:t>pictogramme</a:t>
            </a:r>
            <a:r>
              <a:rPr lang="en-US" dirty="0" smtClean="0">
                <a:solidFill>
                  <a:schemeClr val="tx1"/>
                </a:solidFill>
              </a:rPr>
              <a:t> et après </a:t>
            </a:r>
            <a:r>
              <a:rPr lang="en-US" dirty="0" err="1" smtClean="0">
                <a:solidFill>
                  <a:schemeClr val="tx1"/>
                </a:solidFill>
              </a:rPr>
              <a:t>chaque</a:t>
            </a:r>
            <a:r>
              <a:rPr lang="en-US" dirty="0" smtClean="0">
                <a:solidFill>
                  <a:schemeClr val="tx1"/>
                </a:solidFill>
              </a:rPr>
              <a:t> </a:t>
            </a:r>
            <a:r>
              <a:rPr lang="en-US" dirty="0" err="1" smtClean="0">
                <a:solidFill>
                  <a:schemeClr val="tx1"/>
                </a:solidFill>
              </a:rPr>
              <a:t>fois</a:t>
            </a:r>
            <a:r>
              <a:rPr lang="en-US" dirty="0" smtClean="0">
                <a:solidFill>
                  <a:schemeClr val="tx1"/>
                </a:solidFill>
              </a:rPr>
              <a:t> que </a:t>
            </a:r>
            <a:r>
              <a:rPr lang="en-US" dirty="0" err="1" smtClean="0">
                <a:solidFill>
                  <a:schemeClr val="tx1"/>
                </a:solidFill>
              </a:rPr>
              <a:t>tu</a:t>
            </a:r>
            <a:r>
              <a:rPr lang="en-US" dirty="0" smtClean="0">
                <a:solidFill>
                  <a:schemeClr val="tx1"/>
                </a:solidFill>
              </a:rPr>
              <a:t> lances ton </a:t>
            </a:r>
            <a:r>
              <a:rPr lang="en-US" dirty="0" err="1" smtClean="0">
                <a:solidFill>
                  <a:schemeClr val="tx1"/>
                </a:solidFill>
              </a:rPr>
              <a:t>déchet</a:t>
            </a:r>
            <a:r>
              <a:rPr lang="en-US" dirty="0" smtClean="0">
                <a:solidFill>
                  <a:schemeClr val="tx1"/>
                </a:solidFill>
              </a:rPr>
              <a:t> </a:t>
            </a:r>
            <a:r>
              <a:rPr lang="en-US" dirty="0" err="1" smtClean="0">
                <a:solidFill>
                  <a:schemeClr val="tx1"/>
                </a:solidFill>
              </a:rPr>
              <a:t>dans</a:t>
            </a:r>
            <a:r>
              <a:rPr lang="en-US" dirty="0" smtClean="0">
                <a:solidFill>
                  <a:schemeClr val="tx1"/>
                </a:solidFill>
              </a:rPr>
              <a:t> </a:t>
            </a:r>
            <a:r>
              <a:rPr lang="en-US" dirty="0" err="1" smtClean="0">
                <a:solidFill>
                  <a:schemeClr val="tx1"/>
                </a:solidFill>
              </a:rPr>
              <a:t>une</a:t>
            </a:r>
            <a:r>
              <a:rPr lang="en-US" dirty="0" smtClean="0">
                <a:solidFill>
                  <a:schemeClr val="tx1"/>
                </a:solidFill>
              </a:rPr>
              <a:t> </a:t>
            </a:r>
            <a:r>
              <a:rPr lang="en-US" dirty="0" err="1" smtClean="0">
                <a:solidFill>
                  <a:schemeClr val="tx1"/>
                </a:solidFill>
              </a:rPr>
              <a:t>boîte</a:t>
            </a:r>
            <a:r>
              <a:rPr lang="en-US" dirty="0" smtClean="0">
                <a:solidFill>
                  <a:schemeClr val="tx1"/>
                </a:solidFill>
              </a:rPr>
              <a:t>, </a:t>
            </a:r>
            <a:r>
              <a:rPr lang="en-US" dirty="0" err="1" smtClean="0">
                <a:solidFill>
                  <a:schemeClr val="tx1"/>
                </a:solidFill>
              </a:rPr>
              <a:t>indique</a:t>
            </a:r>
            <a:r>
              <a:rPr lang="en-US" dirty="0" smtClean="0">
                <a:solidFill>
                  <a:schemeClr val="tx1"/>
                </a:solidFill>
              </a:rPr>
              <a:t> </a:t>
            </a:r>
            <a:r>
              <a:rPr lang="en-US" dirty="0" err="1" smtClean="0">
                <a:solidFill>
                  <a:schemeClr val="tx1"/>
                </a:solidFill>
              </a:rPr>
              <a:t>quelle</a:t>
            </a:r>
            <a:r>
              <a:rPr lang="en-US" dirty="0" smtClean="0">
                <a:solidFill>
                  <a:schemeClr val="tx1"/>
                </a:solidFill>
              </a:rPr>
              <a:t> </a:t>
            </a:r>
            <a:r>
              <a:rPr lang="en-US" dirty="0" err="1" smtClean="0">
                <a:solidFill>
                  <a:schemeClr val="tx1"/>
                </a:solidFill>
              </a:rPr>
              <a:t>boîte</a:t>
            </a:r>
            <a:r>
              <a:rPr lang="en-US" dirty="0" smtClean="0">
                <a:solidFill>
                  <a:schemeClr val="tx1"/>
                </a:solidFill>
              </a:rPr>
              <a:t> </a:t>
            </a:r>
            <a:r>
              <a:rPr lang="en-US" dirty="0" err="1" smtClean="0">
                <a:solidFill>
                  <a:schemeClr val="tx1"/>
                </a:solidFill>
              </a:rPr>
              <a:t>tu</a:t>
            </a:r>
            <a:r>
              <a:rPr lang="en-US" dirty="0" smtClean="0">
                <a:solidFill>
                  <a:schemeClr val="tx1"/>
                </a:solidFill>
              </a:rPr>
              <a:t> la </a:t>
            </a:r>
            <a:r>
              <a:rPr lang="en-US" dirty="0" err="1" smtClean="0">
                <a:solidFill>
                  <a:schemeClr val="tx1"/>
                </a:solidFill>
              </a:rPr>
              <a:t>mis</a:t>
            </a:r>
            <a:r>
              <a:rPr lang="en-US" dirty="0" smtClean="0">
                <a:solidFill>
                  <a:schemeClr val="tx1"/>
                </a:solidFill>
              </a:rPr>
              <a:t> dedans. Après 2 </a:t>
            </a:r>
            <a:r>
              <a:rPr lang="en-US" dirty="0" err="1" smtClean="0">
                <a:solidFill>
                  <a:schemeClr val="tx1"/>
                </a:solidFill>
              </a:rPr>
              <a:t>ou</a:t>
            </a:r>
            <a:r>
              <a:rPr lang="en-US" dirty="0" smtClean="0">
                <a:solidFill>
                  <a:schemeClr val="tx1"/>
                </a:solidFill>
              </a:rPr>
              <a:t> 3 </a:t>
            </a:r>
            <a:r>
              <a:rPr lang="en-US" dirty="0" err="1" smtClean="0">
                <a:solidFill>
                  <a:schemeClr val="tx1"/>
                </a:solidFill>
              </a:rPr>
              <a:t>jours</a:t>
            </a:r>
            <a:r>
              <a:rPr lang="en-US" dirty="0" smtClean="0">
                <a:solidFill>
                  <a:schemeClr val="tx1"/>
                </a:solidFill>
              </a:rPr>
              <a:t>, </a:t>
            </a:r>
            <a:r>
              <a:rPr lang="en-US" dirty="0" err="1" smtClean="0">
                <a:solidFill>
                  <a:schemeClr val="tx1"/>
                </a:solidFill>
              </a:rPr>
              <a:t>demande</a:t>
            </a:r>
            <a:r>
              <a:rPr lang="en-US" dirty="0" smtClean="0">
                <a:solidFill>
                  <a:schemeClr val="tx1"/>
                </a:solidFill>
              </a:rPr>
              <a:t> </a:t>
            </a:r>
            <a:r>
              <a:rPr lang="en-US" dirty="0" err="1" smtClean="0">
                <a:solidFill>
                  <a:schemeClr val="tx1"/>
                </a:solidFill>
              </a:rPr>
              <a:t>toi-même</a:t>
            </a:r>
            <a:r>
              <a:rPr lang="en-US" dirty="0" smtClean="0">
                <a:solidFill>
                  <a:schemeClr val="tx1"/>
                </a:solidFill>
              </a:rPr>
              <a:t> les questions </a:t>
            </a:r>
            <a:r>
              <a:rPr lang="en-US" dirty="0" err="1" smtClean="0">
                <a:solidFill>
                  <a:schemeClr val="tx1"/>
                </a:solidFill>
              </a:rPr>
              <a:t>suivantes</a:t>
            </a:r>
            <a:r>
              <a:rPr lang="en-US" dirty="0" smtClean="0">
                <a:solidFill>
                  <a:schemeClr val="tx1"/>
                </a:solidFill>
              </a:rPr>
              <a:t>:</a:t>
            </a:r>
          </a:p>
          <a:p>
            <a:pPr marL="0" indent="0">
              <a:buNone/>
            </a:pPr>
            <a:r>
              <a:rPr lang="fr-CA" dirty="0" smtClean="0">
                <a:solidFill>
                  <a:schemeClr val="tx1"/>
                </a:solidFill>
              </a:rPr>
              <a:t>- Quelle boîte est-ce que j’ai mise le plus dedans?</a:t>
            </a:r>
          </a:p>
          <a:p>
            <a:pPr marL="0" indent="0">
              <a:buNone/>
            </a:pPr>
            <a:r>
              <a:rPr lang="fr-CA" dirty="0" smtClean="0">
                <a:solidFill>
                  <a:schemeClr val="tx1"/>
                </a:solidFill>
              </a:rPr>
              <a:t>- Quelle boîte est-ce que j’ai mise le moins dedans</a:t>
            </a:r>
            <a:r>
              <a:rPr lang="en-US" dirty="0" smtClean="0">
                <a:solidFill>
                  <a:schemeClr val="tx1"/>
                </a:solidFill>
              </a:rPr>
              <a:t>?</a:t>
            </a:r>
            <a:r>
              <a:rPr lang="fr-CA" dirty="0" smtClean="0">
                <a:solidFill>
                  <a:schemeClr val="tx1"/>
                </a:solidFill>
              </a:rPr>
              <a:t> </a:t>
            </a: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r>
              <a:rPr lang="en-US" dirty="0" smtClean="0">
                <a:solidFill>
                  <a:schemeClr val="tx1"/>
                </a:solidFill>
              </a:rPr>
              <a:t>Try to put your garbage in the right bin this week! Make a pictogram and after every time you throw garbage away indicate what bin you put it in. After 2 or 3 days, ask yourself these questions:</a:t>
            </a:r>
          </a:p>
          <a:p>
            <a:pPr marL="0" indent="0">
              <a:buNone/>
            </a:pPr>
            <a:r>
              <a:rPr lang="en-US" dirty="0" smtClean="0">
                <a:solidFill>
                  <a:schemeClr val="tx1"/>
                </a:solidFill>
              </a:rPr>
              <a:t>- Which bin did you put the most into?</a:t>
            </a:r>
          </a:p>
          <a:p>
            <a:pPr marL="0" indent="0">
              <a:buNone/>
            </a:pPr>
            <a:r>
              <a:rPr lang="fr-CA" dirty="0" smtClean="0">
                <a:solidFill>
                  <a:schemeClr val="tx1"/>
                </a:solidFill>
              </a:rPr>
              <a:t>- </a:t>
            </a:r>
            <a:r>
              <a:rPr lang="fr-CA" dirty="0" err="1" smtClean="0">
                <a:solidFill>
                  <a:schemeClr val="tx1"/>
                </a:solidFill>
              </a:rPr>
              <a:t>Which</a:t>
            </a:r>
            <a:r>
              <a:rPr lang="fr-CA" dirty="0" smtClean="0">
                <a:solidFill>
                  <a:schemeClr val="tx1"/>
                </a:solidFill>
              </a:rPr>
              <a:t> bin </a:t>
            </a:r>
            <a:r>
              <a:rPr lang="fr-CA" dirty="0" err="1" smtClean="0">
                <a:solidFill>
                  <a:schemeClr val="tx1"/>
                </a:solidFill>
              </a:rPr>
              <a:t>did</a:t>
            </a:r>
            <a:r>
              <a:rPr lang="fr-CA" dirty="0" smtClean="0">
                <a:solidFill>
                  <a:schemeClr val="tx1"/>
                </a:solidFill>
              </a:rPr>
              <a:t> </a:t>
            </a:r>
            <a:r>
              <a:rPr lang="fr-CA" dirty="0" err="1" smtClean="0">
                <a:solidFill>
                  <a:schemeClr val="tx1"/>
                </a:solidFill>
              </a:rPr>
              <a:t>you</a:t>
            </a:r>
            <a:r>
              <a:rPr lang="fr-CA" dirty="0" smtClean="0">
                <a:solidFill>
                  <a:schemeClr val="tx1"/>
                </a:solidFill>
              </a:rPr>
              <a:t> put the least </a:t>
            </a:r>
            <a:r>
              <a:rPr lang="fr-CA" dirty="0" err="1" smtClean="0">
                <a:solidFill>
                  <a:schemeClr val="tx1"/>
                </a:solidFill>
              </a:rPr>
              <a:t>into</a:t>
            </a:r>
            <a:r>
              <a:rPr lang="fr-CA" dirty="0" smtClean="0">
                <a:solidFill>
                  <a:schemeClr val="tx1"/>
                </a:solidFill>
              </a:rPr>
              <a:t>?</a:t>
            </a:r>
            <a:endParaRPr lang="fr-CA" dirty="0">
              <a:solidFill>
                <a:schemeClr val="tx1"/>
              </a:solidFill>
            </a:endParaRPr>
          </a:p>
        </p:txBody>
      </p:sp>
      <p:pic>
        <p:nvPicPr>
          <p:cNvPr id="2052" name="Picture 4" descr="Bitmoji Image"/>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25865" r="18341"/>
          <a:stretch/>
        </p:blipFill>
        <p:spPr bwMode="auto">
          <a:xfrm>
            <a:off x="9753599" y="2953039"/>
            <a:ext cx="2115127" cy="3790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4"/>
            </p:custDataLst>
          </p:nvPr>
        </p:nvSpPr>
        <p:spPr>
          <a:xfrm>
            <a:off x="6116182" y="812923"/>
            <a:ext cx="3526928" cy="369332"/>
          </a:xfrm>
          <a:prstGeom prst="rect">
            <a:avLst/>
          </a:prstGeom>
          <a:noFill/>
        </p:spPr>
        <p:txBody>
          <a:bodyPr wrap="none" rtlCol="0">
            <a:spAutoFit/>
          </a:bodyPr>
          <a:lstStyle/>
          <a:p>
            <a:r>
              <a:rPr lang="en-US" dirty="0" smtClean="0"/>
              <a:t>**</a:t>
            </a:r>
            <a:r>
              <a:rPr lang="en-US" dirty="0" err="1" smtClean="0"/>
              <a:t>exemple</a:t>
            </a:r>
            <a:r>
              <a:rPr lang="en-US" dirty="0" smtClean="0"/>
              <a:t> sur la </a:t>
            </a:r>
            <a:r>
              <a:rPr lang="en-US" dirty="0" err="1" smtClean="0"/>
              <a:t>prochaine</a:t>
            </a:r>
            <a:r>
              <a:rPr lang="en-US" dirty="0" smtClean="0"/>
              <a:t> page</a:t>
            </a:r>
            <a:endParaRPr lang="en-US" dirty="0"/>
          </a:p>
        </p:txBody>
      </p:sp>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012218" y="753907"/>
            <a:ext cx="487363" cy="487363"/>
          </a:xfrm>
          <a:prstGeom prst="rect">
            <a:avLst/>
          </a:prstGeom>
        </p:spPr>
      </p:pic>
    </p:spTree>
    <p:extLst>
      <p:ext uri="{BB962C8B-B14F-4D97-AF65-F5344CB8AC3E}">
        <p14:creationId xmlns:p14="http://schemas.microsoft.com/office/powerpoint/2010/main" val="3142755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434716" y="240145"/>
            <a:ext cx="8596668" cy="766618"/>
          </a:xfrm>
        </p:spPr>
        <p:txBody>
          <a:bodyPr/>
          <a:lstStyle/>
          <a:p>
            <a:pPr algn="ctr"/>
            <a:r>
              <a:rPr lang="en-US" dirty="0" err="1" smtClean="0">
                <a:solidFill>
                  <a:schemeClr val="tx1"/>
                </a:solidFill>
              </a:rPr>
              <a:t>Où</a:t>
            </a:r>
            <a:r>
              <a:rPr lang="en-US" dirty="0" smtClean="0">
                <a:solidFill>
                  <a:schemeClr val="tx1"/>
                </a:solidFill>
              </a:rPr>
              <a:t> </a:t>
            </a:r>
            <a:r>
              <a:rPr lang="en-US" dirty="0" err="1" smtClean="0">
                <a:solidFill>
                  <a:schemeClr val="tx1"/>
                </a:solidFill>
              </a:rPr>
              <a:t>vont</a:t>
            </a:r>
            <a:r>
              <a:rPr lang="en-US" dirty="0" smtClean="0">
                <a:solidFill>
                  <a:schemeClr val="tx1"/>
                </a:solidFill>
              </a:rPr>
              <a:t> </a:t>
            </a:r>
            <a:r>
              <a:rPr lang="en-US" dirty="0" err="1" smtClean="0">
                <a:solidFill>
                  <a:schemeClr val="tx1"/>
                </a:solidFill>
              </a:rPr>
              <a:t>mes</a:t>
            </a:r>
            <a:r>
              <a:rPr lang="en-US" dirty="0" smtClean="0">
                <a:solidFill>
                  <a:schemeClr val="tx1"/>
                </a:solidFill>
              </a:rPr>
              <a:t> </a:t>
            </a:r>
            <a:r>
              <a:rPr lang="en-US" dirty="0" err="1" smtClean="0">
                <a:solidFill>
                  <a:schemeClr val="tx1"/>
                </a:solidFill>
              </a:rPr>
              <a:t>déchets</a:t>
            </a:r>
            <a:r>
              <a:rPr lang="en-US" dirty="0" smtClean="0">
                <a:solidFill>
                  <a:schemeClr val="tx1"/>
                </a:solidFill>
              </a:rPr>
              <a:t>?</a:t>
            </a:r>
            <a:endParaRPr lang="en-US" dirty="0">
              <a:solidFill>
                <a:schemeClr val="tx1"/>
              </a:solidFill>
            </a:endParaRPr>
          </a:p>
        </p:txBody>
      </p:sp>
      <p:graphicFrame>
        <p:nvGraphicFramePr>
          <p:cNvPr id="4" name="Table 3"/>
          <p:cNvGraphicFramePr>
            <a:graphicFrameLocks noGrp="1"/>
          </p:cNvGraphicFramePr>
          <p:nvPr>
            <p:custDataLst>
              <p:tags r:id="rId2"/>
            </p:custDataLst>
            <p:extLst>
              <p:ext uri="{D42A27DB-BD31-4B8C-83A1-F6EECF244321}">
                <p14:modId xmlns:p14="http://schemas.microsoft.com/office/powerpoint/2010/main" val="1393238824"/>
              </p:ext>
            </p:extLst>
          </p:nvPr>
        </p:nvGraphicFramePr>
        <p:xfrm>
          <a:off x="2289036" y="1541701"/>
          <a:ext cx="9584266" cy="4729790"/>
        </p:xfrm>
        <a:graphic>
          <a:graphicData uri="http://schemas.openxmlformats.org/drawingml/2006/table">
            <a:tbl>
              <a:tblPr firstRow="1" bandRow="1">
                <a:tableStyleId>{5940675A-B579-460E-94D1-54222C63F5DA}</a:tableStyleId>
              </a:tblPr>
              <a:tblGrid>
                <a:gridCol w="1659466">
                  <a:extLst>
                    <a:ext uri="{9D8B030D-6E8A-4147-A177-3AD203B41FA5}">
                      <a16:colId xmlns:a16="http://schemas.microsoft.com/office/drawing/2014/main" val="114131659"/>
                    </a:ext>
                  </a:extLst>
                </a:gridCol>
                <a:gridCol w="7924800">
                  <a:extLst>
                    <a:ext uri="{9D8B030D-6E8A-4147-A177-3AD203B41FA5}">
                      <a16:colId xmlns:a16="http://schemas.microsoft.com/office/drawing/2014/main" val="2205379623"/>
                    </a:ext>
                  </a:extLst>
                </a:gridCol>
              </a:tblGrid>
              <a:tr h="914366">
                <a:tc>
                  <a:txBody>
                    <a:bodyPr/>
                    <a:lstStyle/>
                    <a:p>
                      <a:r>
                        <a:rPr lang="en-US" dirty="0" smtClean="0">
                          <a:ln>
                            <a:solidFill>
                              <a:sysClr val="windowText" lastClr="000000"/>
                            </a:solidFill>
                          </a:ln>
                          <a:solidFill>
                            <a:sysClr val="windowText" lastClr="000000"/>
                          </a:solidFill>
                        </a:rPr>
                        <a:t>La </a:t>
                      </a:r>
                      <a:r>
                        <a:rPr lang="en-US" dirty="0" err="1" smtClean="0">
                          <a:ln>
                            <a:solidFill>
                              <a:sysClr val="windowText" lastClr="000000"/>
                            </a:solidFill>
                          </a:ln>
                          <a:solidFill>
                            <a:sysClr val="windowText" lastClr="000000"/>
                          </a:solidFill>
                        </a:rPr>
                        <a:t>boîte</a:t>
                      </a:r>
                      <a:r>
                        <a:rPr lang="en-US" dirty="0" smtClean="0">
                          <a:ln>
                            <a:solidFill>
                              <a:sysClr val="windowText" lastClr="000000"/>
                            </a:solidFill>
                          </a:ln>
                          <a:solidFill>
                            <a:sysClr val="windowText" lastClr="000000"/>
                          </a:solidFill>
                        </a:rPr>
                        <a:t> du </a:t>
                      </a:r>
                      <a:r>
                        <a:rPr lang="en-US" dirty="0" err="1" smtClean="0">
                          <a:ln>
                            <a:solidFill>
                              <a:sysClr val="windowText" lastClr="000000"/>
                            </a:solidFill>
                          </a:ln>
                          <a:solidFill>
                            <a:sysClr val="windowText" lastClr="000000"/>
                          </a:solidFill>
                        </a:rPr>
                        <a:t>papier</a:t>
                      </a:r>
                      <a:endParaRPr lang="en-US" dirty="0">
                        <a:ln>
                          <a:solidFill>
                            <a:sysClr val="windowText" lastClr="000000"/>
                          </a:solidFill>
                        </a:ln>
                        <a:solidFill>
                          <a:sysClr val="windowText" lastClr="000000"/>
                        </a:solidFill>
                      </a:endParaRPr>
                    </a:p>
                  </a:txBody>
                  <a:tcPr/>
                </a:tc>
                <a:tc>
                  <a:txBody>
                    <a:bodyPr/>
                    <a:lstStyle/>
                    <a:p>
                      <a:endParaRPr lang="en-US">
                        <a:ln>
                          <a:solidFill>
                            <a:sysClr val="windowText" lastClr="000000"/>
                          </a:solidFill>
                        </a:ln>
                        <a:solidFill>
                          <a:sysClr val="windowText" lastClr="000000"/>
                        </a:solidFill>
                      </a:endParaRPr>
                    </a:p>
                  </a:txBody>
                  <a:tcPr/>
                </a:tc>
                <a:extLst>
                  <a:ext uri="{0D108BD9-81ED-4DB2-BD59-A6C34878D82A}">
                    <a16:rowId xmlns:a16="http://schemas.microsoft.com/office/drawing/2014/main" val="2001422382"/>
                  </a:ext>
                </a:extLst>
              </a:tr>
              <a:tr h="914366">
                <a:tc>
                  <a:txBody>
                    <a:bodyPr/>
                    <a:lstStyle/>
                    <a:p>
                      <a:r>
                        <a:rPr lang="en-US" dirty="0" smtClean="0">
                          <a:ln>
                            <a:solidFill>
                              <a:sysClr val="windowText" lastClr="000000"/>
                            </a:solidFill>
                          </a:ln>
                          <a:solidFill>
                            <a:sysClr val="windowText" lastClr="000000"/>
                          </a:solidFill>
                        </a:rPr>
                        <a:t>La </a:t>
                      </a:r>
                      <a:r>
                        <a:rPr lang="en-US" dirty="0" err="1" smtClean="0">
                          <a:ln>
                            <a:solidFill>
                              <a:sysClr val="windowText" lastClr="000000"/>
                            </a:solidFill>
                          </a:ln>
                          <a:solidFill>
                            <a:sysClr val="windowText" lastClr="000000"/>
                          </a:solidFill>
                        </a:rPr>
                        <a:t>boîte</a:t>
                      </a:r>
                      <a:r>
                        <a:rPr lang="en-US" dirty="0" smtClean="0">
                          <a:ln>
                            <a:solidFill>
                              <a:sysClr val="windowText" lastClr="000000"/>
                            </a:solidFill>
                          </a:ln>
                          <a:solidFill>
                            <a:sysClr val="windowText" lastClr="000000"/>
                          </a:solidFill>
                        </a:rPr>
                        <a:t> du </a:t>
                      </a:r>
                      <a:r>
                        <a:rPr lang="en-US" dirty="0" err="1" smtClean="0">
                          <a:ln>
                            <a:solidFill>
                              <a:sysClr val="windowText" lastClr="000000"/>
                            </a:solidFill>
                          </a:ln>
                          <a:solidFill>
                            <a:sysClr val="windowText" lastClr="000000"/>
                          </a:solidFill>
                        </a:rPr>
                        <a:t>plastique</a:t>
                      </a:r>
                      <a:r>
                        <a:rPr lang="en-US" dirty="0" smtClean="0">
                          <a:ln>
                            <a:solidFill>
                              <a:sysClr val="windowText" lastClr="000000"/>
                            </a:solidFill>
                          </a:ln>
                          <a:solidFill>
                            <a:sysClr val="windowText" lastClr="000000"/>
                          </a:solidFill>
                        </a:rPr>
                        <a:t> </a:t>
                      </a:r>
                      <a:endParaRPr lang="en-US" dirty="0">
                        <a:ln>
                          <a:solidFill>
                            <a:sysClr val="windowText" lastClr="000000"/>
                          </a:solidFill>
                        </a:ln>
                        <a:solidFill>
                          <a:sysClr val="windowText" lastClr="000000"/>
                        </a:solidFill>
                      </a:endParaRPr>
                    </a:p>
                  </a:txBody>
                  <a:tcPr/>
                </a:tc>
                <a:tc>
                  <a:txBody>
                    <a:bodyPr/>
                    <a:lstStyle/>
                    <a:p>
                      <a:endParaRPr lang="en-US">
                        <a:ln>
                          <a:solidFill>
                            <a:sysClr val="windowText" lastClr="000000"/>
                          </a:solidFill>
                        </a:ln>
                        <a:solidFill>
                          <a:sysClr val="windowText" lastClr="000000"/>
                        </a:solidFill>
                      </a:endParaRPr>
                    </a:p>
                  </a:txBody>
                  <a:tcPr/>
                </a:tc>
                <a:extLst>
                  <a:ext uri="{0D108BD9-81ED-4DB2-BD59-A6C34878D82A}">
                    <a16:rowId xmlns:a16="http://schemas.microsoft.com/office/drawing/2014/main" val="839884874"/>
                  </a:ext>
                </a:extLst>
              </a:tr>
              <a:tr h="914366">
                <a:tc>
                  <a:txBody>
                    <a:bodyPr/>
                    <a:lstStyle/>
                    <a:p>
                      <a:r>
                        <a:rPr lang="en-US" dirty="0" err="1" smtClean="0">
                          <a:ln>
                            <a:solidFill>
                              <a:sysClr val="windowText" lastClr="000000"/>
                            </a:solidFill>
                          </a:ln>
                          <a:solidFill>
                            <a:sysClr val="windowText" lastClr="000000"/>
                          </a:solidFill>
                        </a:rPr>
                        <a:t>Composte</a:t>
                      </a:r>
                      <a:endParaRPr lang="en-US" dirty="0">
                        <a:ln>
                          <a:solidFill>
                            <a:sysClr val="windowText" lastClr="000000"/>
                          </a:solidFill>
                        </a:ln>
                        <a:solidFill>
                          <a:sysClr val="windowText" lastClr="000000"/>
                        </a:solidFill>
                      </a:endParaRPr>
                    </a:p>
                  </a:txBody>
                  <a:tcPr/>
                </a:tc>
                <a:tc>
                  <a:txBody>
                    <a:bodyPr/>
                    <a:lstStyle/>
                    <a:p>
                      <a:endParaRPr lang="en-US">
                        <a:ln>
                          <a:solidFill>
                            <a:sysClr val="windowText" lastClr="000000"/>
                          </a:solidFill>
                        </a:ln>
                        <a:solidFill>
                          <a:sysClr val="windowText" lastClr="000000"/>
                        </a:solidFill>
                      </a:endParaRPr>
                    </a:p>
                  </a:txBody>
                  <a:tcPr/>
                </a:tc>
                <a:extLst>
                  <a:ext uri="{0D108BD9-81ED-4DB2-BD59-A6C34878D82A}">
                    <a16:rowId xmlns:a16="http://schemas.microsoft.com/office/drawing/2014/main" val="2351527477"/>
                  </a:ext>
                </a:extLst>
              </a:tr>
              <a:tr h="914366">
                <a:tc>
                  <a:txBody>
                    <a:bodyPr/>
                    <a:lstStyle/>
                    <a:p>
                      <a:r>
                        <a:rPr lang="en-US" dirty="0" err="1" smtClean="0">
                          <a:ln>
                            <a:solidFill>
                              <a:sysClr val="windowText" lastClr="000000"/>
                            </a:solidFill>
                          </a:ln>
                          <a:solidFill>
                            <a:sysClr val="windowText" lastClr="000000"/>
                          </a:solidFill>
                        </a:rPr>
                        <a:t>Poubelle</a:t>
                      </a:r>
                      <a:endParaRPr lang="en-US" dirty="0">
                        <a:ln>
                          <a:solidFill>
                            <a:sysClr val="windowText" lastClr="000000"/>
                          </a:solidFill>
                        </a:ln>
                        <a:solidFill>
                          <a:sysClr val="windowText" lastClr="000000"/>
                        </a:solidFill>
                      </a:endParaRPr>
                    </a:p>
                  </a:txBody>
                  <a:tcPr/>
                </a:tc>
                <a:tc>
                  <a:txBody>
                    <a:bodyPr/>
                    <a:lstStyle/>
                    <a:p>
                      <a:endParaRPr lang="en-US" dirty="0">
                        <a:ln>
                          <a:solidFill>
                            <a:sysClr val="windowText" lastClr="000000"/>
                          </a:solidFill>
                        </a:ln>
                        <a:solidFill>
                          <a:sysClr val="windowText" lastClr="000000"/>
                        </a:solidFill>
                      </a:endParaRPr>
                    </a:p>
                  </a:txBody>
                  <a:tcPr/>
                </a:tc>
                <a:extLst>
                  <a:ext uri="{0D108BD9-81ED-4DB2-BD59-A6C34878D82A}">
                    <a16:rowId xmlns:a16="http://schemas.microsoft.com/office/drawing/2014/main" val="3621928542"/>
                  </a:ext>
                </a:extLst>
              </a:tr>
              <a:tr h="1072326">
                <a:tc>
                  <a:txBody>
                    <a:bodyPr/>
                    <a:lstStyle/>
                    <a:p>
                      <a:r>
                        <a:rPr lang="en-US" dirty="0" smtClean="0">
                          <a:ln>
                            <a:solidFill>
                              <a:sysClr val="windowText" lastClr="000000"/>
                            </a:solidFill>
                          </a:ln>
                          <a:solidFill>
                            <a:sysClr val="windowText" lastClr="000000"/>
                          </a:solidFill>
                        </a:rPr>
                        <a:t>Pour le </a:t>
                      </a:r>
                      <a:r>
                        <a:rPr lang="en-US" dirty="0" err="1" smtClean="0">
                          <a:ln>
                            <a:solidFill>
                              <a:sysClr val="windowText" lastClr="000000"/>
                            </a:solidFill>
                          </a:ln>
                          <a:solidFill>
                            <a:sysClr val="windowText" lastClr="000000"/>
                          </a:solidFill>
                        </a:rPr>
                        <a:t>centre</a:t>
                      </a:r>
                      <a:r>
                        <a:rPr lang="en-US" dirty="0" smtClean="0">
                          <a:ln>
                            <a:solidFill>
                              <a:sysClr val="windowText" lastClr="000000"/>
                            </a:solidFill>
                          </a:ln>
                          <a:solidFill>
                            <a:sysClr val="windowText" lastClr="000000"/>
                          </a:solidFill>
                        </a:rPr>
                        <a:t> de </a:t>
                      </a:r>
                      <a:r>
                        <a:rPr lang="en-US" dirty="0" err="1" smtClean="0">
                          <a:ln>
                            <a:solidFill>
                              <a:sysClr val="windowText" lastClr="000000"/>
                            </a:solidFill>
                          </a:ln>
                          <a:solidFill>
                            <a:sysClr val="windowText" lastClr="000000"/>
                          </a:solidFill>
                        </a:rPr>
                        <a:t>recyclage</a:t>
                      </a:r>
                      <a:endParaRPr lang="en-US" dirty="0">
                        <a:ln>
                          <a:solidFill>
                            <a:sysClr val="windowText" lastClr="000000"/>
                          </a:solidFill>
                        </a:ln>
                        <a:solidFill>
                          <a:sysClr val="windowText" lastClr="000000"/>
                        </a:solidFill>
                      </a:endParaRPr>
                    </a:p>
                  </a:txBody>
                  <a:tcPr/>
                </a:tc>
                <a:tc>
                  <a:txBody>
                    <a:bodyPr/>
                    <a:lstStyle/>
                    <a:p>
                      <a:endParaRPr lang="en-US" dirty="0">
                        <a:ln>
                          <a:solidFill>
                            <a:sysClr val="windowText" lastClr="000000"/>
                          </a:solidFill>
                        </a:ln>
                        <a:solidFill>
                          <a:sysClr val="windowText" lastClr="000000"/>
                        </a:solidFill>
                      </a:endParaRPr>
                    </a:p>
                  </a:txBody>
                  <a:tcPr/>
                </a:tc>
                <a:extLst>
                  <a:ext uri="{0D108BD9-81ED-4DB2-BD59-A6C34878D82A}">
                    <a16:rowId xmlns:a16="http://schemas.microsoft.com/office/drawing/2014/main" val="1788726980"/>
                  </a:ext>
                </a:extLst>
              </a:tr>
            </a:tbl>
          </a:graphicData>
        </a:graphic>
      </p:graphicFrame>
      <p:cxnSp>
        <p:nvCxnSpPr>
          <p:cNvPr id="6" name="Straight Arrow Connector 5"/>
          <p:cNvCxnSpPr/>
          <p:nvPr>
            <p:custDataLst>
              <p:tags r:id="rId3"/>
            </p:custDataLst>
          </p:nvPr>
        </p:nvCxnSpPr>
        <p:spPr>
          <a:xfrm>
            <a:off x="2493818" y="623454"/>
            <a:ext cx="7943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custDataLst>
              <p:tags r:id="rId4"/>
            </p:custDataLst>
          </p:nvPr>
        </p:nvSpPr>
        <p:spPr>
          <a:xfrm>
            <a:off x="1639499" y="438788"/>
            <a:ext cx="649537" cy="369332"/>
          </a:xfrm>
          <a:prstGeom prst="rect">
            <a:avLst/>
          </a:prstGeom>
          <a:noFill/>
        </p:spPr>
        <p:txBody>
          <a:bodyPr wrap="none" rtlCol="0">
            <a:spAutoFit/>
          </a:bodyPr>
          <a:lstStyle/>
          <a:p>
            <a:r>
              <a:rPr lang="en-US" dirty="0" err="1" smtClean="0"/>
              <a:t>titre</a:t>
            </a:r>
            <a:endParaRPr lang="en-US" dirty="0"/>
          </a:p>
        </p:txBody>
      </p:sp>
      <p:sp>
        <p:nvSpPr>
          <p:cNvPr id="8" name="TextBox 7"/>
          <p:cNvSpPr txBox="1"/>
          <p:nvPr>
            <p:custDataLst>
              <p:tags r:id="rId5"/>
            </p:custDataLst>
          </p:nvPr>
        </p:nvSpPr>
        <p:spPr>
          <a:xfrm>
            <a:off x="64699" y="3652718"/>
            <a:ext cx="1388522" cy="369332"/>
          </a:xfrm>
          <a:prstGeom prst="rect">
            <a:avLst/>
          </a:prstGeom>
          <a:noFill/>
        </p:spPr>
        <p:txBody>
          <a:bodyPr wrap="none" rtlCol="0">
            <a:spAutoFit/>
          </a:bodyPr>
          <a:lstStyle/>
          <a:p>
            <a:r>
              <a:rPr lang="en-US" dirty="0" err="1" smtClean="0"/>
              <a:t>Mes</a:t>
            </a:r>
            <a:r>
              <a:rPr lang="en-US" dirty="0" smtClean="0"/>
              <a:t> options</a:t>
            </a:r>
            <a:endParaRPr lang="en-US" dirty="0"/>
          </a:p>
        </p:txBody>
      </p:sp>
      <p:cxnSp>
        <p:nvCxnSpPr>
          <p:cNvPr id="9" name="Straight Arrow Connector 8"/>
          <p:cNvCxnSpPr/>
          <p:nvPr>
            <p:custDataLst>
              <p:tags r:id="rId6"/>
            </p:custDataLst>
          </p:nvPr>
        </p:nvCxnSpPr>
        <p:spPr>
          <a:xfrm flipV="1">
            <a:off x="1442412" y="2149277"/>
            <a:ext cx="780430" cy="1645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custDataLst>
              <p:tags r:id="rId7"/>
            </p:custDataLst>
          </p:nvPr>
        </p:nvCxnSpPr>
        <p:spPr>
          <a:xfrm flipV="1">
            <a:off x="1447075" y="2973459"/>
            <a:ext cx="775767" cy="8241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custDataLst>
              <p:tags r:id="rId8"/>
            </p:custDataLst>
          </p:nvPr>
        </p:nvCxnSpPr>
        <p:spPr>
          <a:xfrm>
            <a:off x="1442412" y="3800438"/>
            <a:ext cx="79432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custDataLst>
              <p:tags r:id="rId9"/>
            </p:custDataLst>
          </p:nvPr>
        </p:nvCxnSpPr>
        <p:spPr>
          <a:xfrm>
            <a:off x="1453221" y="3800438"/>
            <a:ext cx="717324" cy="9008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custDataLst>
              <p:tags r:id="rId10"/>
            </p:custDataLst>
          </p:nvPr>
        </p:nvCxnSpPr>
        <p:spPr>
          <a:xfrm>
            <a:off x="1453221" y="3794846"/>
            <a:ext cx="769621" cy="17654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Smiley Face 19"/>
          <p:cNvSpPr/>
          <p:nvPr>
            <p:custDataLst>
              <p:tags r:id="rId11"/>
            </p:custDataLst>
          </p:nvPr>
        </p:nvSpPr>
        <p:spPr>
          <a:xfrm>
            <a:off x="4128655" y="1759836"/>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p:cNvSpPr/>
          <p:nvPr>
            <p:custDataLst>
              <p:tags r:id="rId12"/>
            </p:custDataLst>
          </p:nvPr>
        </p:nvSpPr>
        <p:spPr>
          <a:xfrm>
            <a:off x="4638193" y="1766245"/>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p:cNvSpPr/>
          <p:nvPr>
            <p:custDataLst>
              <p:tags r:id="rId13"/>
            </p:custDataLst>
          </p:nvPr>
        </p:nvSpPr>
        <p:spPr>
          <a:xfrm>
            <a:off x="5147731" y="1775482"/>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p:cNvSpPr/>
          <p:nvPr>
            <p:custDataLst>
              <p:tags r:id="rId14"/>
            </p:custDataLst>
          </p:nvPr>
        </p:nvSpPr>
        <p:spPr>
          <a:xfrm>
            <a:off x="4128655" y="2692709"/>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miley Face 23"/>
          <p:cNvSpPr/>
          <p:nvPr>
            <p:custDataLst>
              <p:tags r:id="rId15"/>
            </p:custDataLst>
          </p:nvPr>
        </p:nvSpPr>
        <p:spPr>
          <a:xfrm>
            <a:off x="4638193" y="2692708"/>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miley Face 24"/>
          <p:cNvSpPr/>
          <p:nvPr>
            <p:custDataLst>
              <p:tags r:id="rId16"/>
            </p:custDataLst>
          </p:nvPr>
        </p:nvSpPr>
        <p:spPr>
          <a:xfrm>
            <a:off x="5147731" y="2692707"/>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p:cNvSpPr/>
          <p:nvPr>
            <p:custDataLst>
              <p:tags r:id="rId17"/>
            </p:custDataLst>
          </p:nvPr>
        </p:nvSpPr>
        <p:spPr>
          <a:xfrm>
            <a:off x="4128655" y="3624115"/>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p:cNvSpPr/>
          <p:nvPr>
            <p:custDataLst>
              <p:tags r:id="rId18"/>
            </p:custDataLst>
          </p:nvPr>
        </p:nvSpPr>
        <p:spPr>
          <a:xfrm>
            <a:off x="4638193" y="3624114"/>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miley Face 27"/>
          <p:cNvSpPr/>
          <p:nvPr>
            <p:custDataLst>
              <p:tags r:id="rId19"/>
            </p:custDataLst>
          </p:nvPr>
        </p:nvSpPr>
        <p:spPr>
          <a:xfrm>
            <a:off x="5159278" y="3624114"/>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miley Face 28"/>
          <p:cNvSpPr/>
          <p:nvPr>
            <p:custDataLst>
              <p:tags r:id="rId20"/>
            </p:custDataLst>
          </p:nvPr>
        </p:nvSpPr>
        <p:spPr>
          <a:xfrm>
            <a:off x="5680363" y="3624113"/>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miley Face 29"/>
          <p:cNvSpPr/>
          <p:nvPr>
            <p:custDataLst>
              <p:tags r:id="rId21"/>
            </p:custDataLst>
          </p:nvPr>
        </p:nvSpPr>
        <p:spPr>
          <a:xfrm>
            <a:off x="6201448" y="3621317"/>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miley Face 30"/>
          <p:cNvSpPr/>
          <p:nvPr>
            <p:custDataLst>
              <p:tags r:id="rId22"/>
            </p:custDataLst>
          </p:nvPr>
        </p:nvSpPr>
        <p:spPr>
          <a:xfrm>
            <a:off x="6722533" y="3621316"/>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miley Face 31"/>
          <p:cNvSpPr/>
          <p:nvPr>
            <p:custDataLst>
              <p:tags r:id="rId23"/>
            </p:custDataLst>
          </p:nvPr>
        </p:nvSpPr>
        <p:spPr>
          <a:xfrm>
            <a:off x="7261684" y="3621315"/>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miley Face 32"/>
          <p:cNvSpPr/>
          <p:nvPr>
            <p:custDataLst>
              <p:tags r:id="rId24"/>
            </p:custDataLst>
          </p:nvPr>
        </p:nvSpPr>
        <p:spPr>
          <a:xfrm>
            <a:off x="7782769" y="3621314"/>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miley Face 33"/>
          <p:cNvSpPr/>
          <p:nvPr>
            <p:custDataLst>
              <p:tags r:id="rId25"/>
            </p:custDataLst>
          </p:nvPr>
        </p:nvSpPr>
        <p:spPr>
          <a:xfrm>
            <a:off x="4128655" y="4502341"/>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miley Face 34"/>
          <p:cNvSpPr/>
          <p:nvPr>
            <p:custDataLst>
              <p:tags r:id="rId26"/>
            </p:custDataLst>
          </p:nvPr>
        </p:nvSpPr>
        <p:spPr>
          <a:xfrm>
            <a:off x="4638193" y="4502340"/>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miley Face 35"/>
          <p:cNvSpPr/>
          <p:nvPr>
            <p:custDataLst>
              <p:tags r:id="rId27"/>
            </p:custDataLst>
          </p:nvPr>
        </p:nvSpPr>
        <p:spPr>
          <a:xfrm>
            <a:off x="5159278" y="4502340"/>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miley Face 36"/>
          <p:cNvSpPr/>
          <p:nvPr>
            <p:custDataLst>
              <p:tags r:id="rId28"/>
            </p:custDataLst>
          </p:nvPr>
        </p:nvSpPr>
        <p:spPr>
          <a:xfrm>
            <a:off x="5678053" y="4502340"/>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miley Face 37"/>
          <p:cNvSpPr/>
          <p:nvPr>
            <p:custDataLst>
              <p:tags r:id="rId29"/>
            </p:custDataLst>
          </p:nvPr>
        </p:nvSpPr>
        <p:spPr>
          <a:xfrm>
            <a:off x="6201448" y="4502340"/>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miley Face 38"/>
          <p:cNvSpPr/>
          <p:nvPr>
            <p:custDataLst>
              <p:tags r:id="rId30"/>
            </p:custDataLst>
          </p:nvPr>
        </p:nvSpPr>
        <p:spPr>
          <a:xfrm>
            <a:off x="4128655" y="5441623"/>
            <a:ext cx="424872" cy="397935"/>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32"/>
            <p:extLst>
              <p:ext uri="{DAA4B4D4-6D71-4841-9C94-3DE7FCFB9230}">
                <p14:media xmlns:p14="http://schemas.microsoft.com/office/powerpoint/2010/main" r:embed="rId31"/>
              </p:ext>
            </p:extLst>
          </p:nvPr>
        </p:nvPicPr>
        <p:blipFill>
          <a:blip r:embed="rId34"/>
          <a:stretch>
            <a:fillRect/>
          </a:stretch>
        </p:blipFill>
        <p:spPr>
          <a:xfrm>
            <a:off x="8382288" y="379772"/>
            <a:ext cx="487363" cy="487363"/>
          </a:xfrm>
          <a:prstGeom prst="rect">
            <a:avLst/>
          </a:prstGeom>
        </p:spPr>
      </p:pic>
    </p:spTree>
    <p:extLst>
      <p:ext uri="{BB962C8B-B14F-4D97-AF65-F5344CB8AC3E}">
        <p14:creationId xmlns:p14="http://schemas.microsoft.com/office/powerpoint/2010/main" val="2921908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4400" dirty="0" smtClean="0">
                <a:solidFill>
                  <a:schemeClr val="tx1"/>
                </a:solidFill>
              </a:rPr>
              <a:t>L’énergie:</a:t>
            </a:r>
            <a:endParaRPr lang="en-US" sz="4400" dirty="0">
              <a:solidFill>
                <a:schemeClr val="tx1"/>
              </a:solidFill>
            </a:endParaRPr>
          </a:p>
        </p:txBody>
      </p:sp>
      <p:sp>
        <p:nvSpPr>
          <p:cNvPr id="3" name="Content Placeholder 2"/>
          <p:cNvSpPr>
            <a:spLocks noGrp="1"/>
          </p:cNvSpPr>
          <p:nvPr>
            <p:ph idx="1"/>
            <p:custDataLst>
              <p:tags r:id="rId2"/>
            </p:custDataLst>
          </p:nvPr>
        </p:nvSpPr>
        <p:spPr>
          <a:xfrm>
            <a:off x="677334" y="1708727"/>
            <a:ext cx="9177866" cy="4876800"/>
          </a:xfrm>
        </p:spPr>
        <p:txBody>
          <a:bodyPr>
            <a:noAutofit/>
          </a:bodyPr>
          <a:lstStyle/>
          <a:p>
            <a:pPr marL="0" indent="0">
              <a:buNone/>
            </a:pPr>
            <a:r>
              <a:rPr lang="fr-CA" sz="2000" dirty="0" smtClean="0">
                <a:solidFill>
                  <a:schemeClr val="tx1"/>
                </a:solidFill>
              </a:rPr>
              <a:t>Nous faisons beaucoup d’activités pendant la journée qui prennent de l’</a:t>
            </a:r>
            <a:r>
              <a:rPr lang="fr-CA" sz="2000" dirty="0">
                <a:solidFill>
                  <a:schemeClr val="tx1"/>
                </a:solidFill>
              </a:rPr>
              <a:t>é</a:t>
            </a:r>
            <a:r>
              <a:rPr lang="fr-CA" sz="2000" dirty="0" smtClean="0">
                <a:solidFill>
                  <a:schemeClr val="tx1"/>
                </a:solidFill>
              </a:rPr>
              <a:t>nergie. </a:t>
            </a:r>
          </a:p>
          <a:p>
            <a:pPr marL="0" indent="0">
              <a:buNone/>
            </a:pPr>
            <a:r>
              <a:rPr lang="fr-CA" sz="2000" dirty="0" smtClean="0">
                <a:solidFill>
                  <a:schemeClr val="tx1"/>
                </a:solidFill>
              </a:rPr>
              <a:t>Voici les exemples de comment on utilise l’énergie autour de notre maison:</a:t>
            </a:r>
          </a:p>
          <a:p>
            <a:pPr>
              <a:buFontTx/>
              <a:buChar char="-"/>
            </a:pPr>
            <a:r>
              <a:rPr lang="fr-CA" sz="2000" dirty="0" smtClean="0">
                <a:solidFill>
                  <a:schemeClr val="tx1"/>
                </a:solidFill>
              </a:rPr>
              <a:t>Charger les </a:t>
            </a:r>
            <a:r>
              <a:rPr lang="fr-CA" sz="2000" dirty="0" smtClean="0">
                <a:solidFill>
                  <a:schemeClr val="tx1"/>
                </a:solidFill>
              </a:rPr>
              <a:t>téléphones, </a:t>
            </a:r>
            <a:r>
              <a:rPr lang="fr-CA" sz="2000" dirty="0" smtClean="0">
                <a:solidFill>
                  <a:schemeClr val="tx1"/>
                </a:solidFill>
              </a:rPr>
              <a:t>les </a:t>
            </a:r>
            <a:r>
              <a:rPr lang="fr-CA" sz="2000" dirty="0" smtClean="0">
                <a:solidFill>
                  <a:schemeClr val="tx1"/>
                </a:solidFill>
              </a:rPr>
              <a:t>iPads/</a:t>
            </a:r>
            <a:r>
              <a:rPr lang="fr-CA" sz="2000" dirty="0" err="1" smtClean="0">
                <a:solidFill>
                  <a:schemeClr val="tx1"/>
                </a:solidFill>
              </a:rPr>
              <a:t>tablets</a:t>
            </a:r>
            <a:r>
              <a:rPr lang="fr-CA" sz="2000" dirty="0" smtClean="0">
                <a:solidFill>
                  <a:schemeClr val="tx1"/>
                </a:solidFill>
              </a:rPr>
              <a:t> et les ordinateurs</a:t>
            </a:r>
            <a:endParaRPr lang="fr-CA" sz="2000" dirty="0" smtClean="0">
              <a:solidFill>
                <a:schemeClr val="tx1"/>
              </a:solidFill>
            </a:endParaRPr>
          </a:p>
          <a:p>
            <a:pPr>
              <a:buFontTx/>
              <a:buChar char="-"/>
            </a:pPr>
            <a:r>
              <a:rPr lang="fr-CA" sz="2000" dirty="0" smtClean="0">
                <a:solidFill>
                  <a:schemeClr val="tx1"/>
                </a:solidFill>
              </a:rPr>
              <a:t>Allumer les lumières</a:t>
            </a:r>
          </a:p>
          <a:p>
            <a:pPr>
              <a:buFontTx/>
              <a:buChar char="-"/>
            </a:pPr>
            <a:r>
              <a:rPr lang="fr-CA" sz="2000" dirty="0" smtClean="0">
                <a:solidFill>
                  <a:schemeClr val="tx1"/>
                </a:solidFill>
              </a:rPr>
              <a:t>Regarder la télévision</a:t>
            </a:r>
          </a:p>
          <a:p>
            <a:pPr>
              <a:buFontTx/>
              <a:buChar char="-"/>
            </a:pPr>
            <a:r>
              <a:rPr lang="fr-CA" sz="2000" dirty="0" smtClean="0">
                <a:solidFill>
                  <a:schemeClr val="tx1"/>
                </a:solidFill>
              </a:rPr>
              <a:t>Laver les mains</a:t>
            </a:r>
          </a:p>
          <a:p>
            <a:pPr>
              <a:buFontTx/>
              <a:buChar char="-"/>
            </a:pPr>
            <a:r>
              <a:rPr lang="fr-CA" sz="2000" dirty="0" smtClean="0">
                <a:solidFill>
                  <a:schemeClr val="tx1"/>
                </a:solidFill>
              </a:rPr>
              <a:t>Prendre une douche</a:t>
            </a:r>
          </a:p>
          <a:p>
            <a:pPr>
              <a:buFontTx/>
              <a:buChar char="-"/>
            </a:pPr>
            <a:r>
              <a:rPr lang="fr-CA" sz="2000" dirty="0" smtClean="0">
                <a:solidFill>
                  <a:schemeClr val="tx1"/>
                </a:solidFill>
              </a:rPr>
              <a:t>Réchauffer la maison</a:t>
            </a:r>
          </a:p>
          <a:p>
            <a:pPr>
              <a:buFontTx/>
              <a:buChar char="-"/>
            </a:pPr>
            <a:r>
              <a:rPr lang="fr-CA" sz="2000" dirty="0" smtClean="0">
                <a:solidFill>
                  <a:schemeClr val="tx1"/>
                </a:solidFill>
              </a:rPr>
              <a:t>Réchauffer/ cuire la nourriture</a:t>
            </a:r>
          </a:p>
          <a:p>
            <a:pPr>
              <a:buFontTx/>
              <a:buChar char="-"/>
            </a:pPr>
            <a:r>
              <a:rPr lang="fr-CA" sz="2000" dirty="0" smtClean="0">
                <a:solidFill>
                  <a:schemeClr val="tx1"/>
                </a:solidFill>
              </a:rPr>
              <a:t>conduire</a:t>
            </a:r>
          </a:p>
        </p:txBody>
      </p:sp>
      <p:pic>
        <p:nvPicPr>
          <p:cNvPr id="3074" name="Picture 2" descr="turn it off"/>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0657320" y="5274022"/>
            <a:ext cx="1534680" cy="1534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4"/>
            </p:custDataLst>
          </p:nvPr>
        </p:nvSpPr>
        <p:spPr>
          <a:xfrm>
            <a:off x="7804727" y="3389745"/>
            <a:ext cx="4612160" cy="1477328"/>
          </a:xfrm>
          <a:prstGeom prst="rect">
            <a:avLst/>
          </a:prstGeom>
          <a:noFill/>
        </p:spPr>
        <p:txBody>
          <a:bodyPr wrap="none" rtlCol="0">
            <a:spAutoFit/>
          </a:bodyPr>
          <a:lstStyle/>
          <a:p>
            <a:r>
              <a:rPr lang="fr-CA" dirty="0" smtClean="0"/>
              <a:t>***En résumé, pense à:</a:t>
            </a:r>
          </a:p>
          <a:p>
            <a:r>
              <a:rPr lang="fr-CA" dirty="0" smtClean="0"/>
              <a:t>- les objets qui sont branchés au mur</a:t>
            </a:r>
          </a:p>
          <a:p>
            <a:r>
              <a:rPr lang="fr-CA" dirty="0" smtClean="0"/>
              <a:t>- l’utilisation de l’eau</a:t>
            </a:r>
          </a:p>
          <a:p>
            <a:r>
              <a:rPr lang="fr-CA" dirty="0" smtClean="0"/>
              <a:t>- les objets qui nous donnent de la chaleur</a:t>
            </a:r>
          </a:p>
          <a:p>
            <a:r>
              <a:rPr lang="fr-CA" dirty="0" smtClean="0"/>
              <a:t>- Les objets qui utilisent de l’essence</a:t>
            </a:r>
            <a:endParaRPr lang="en-US" dirty="0"/>
          </a:p>
        </p:txBody>
      </p:sp>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611518" y="915482"/>
            <a:ext cx="487363" cy="487363"/>
          </a:xfrm>
          <a:prstGeom prst="rect">
            <a:avLst/>
          </a:prstGeom>
        </p:spPr>
      </p:pic>
    </p:spTree>
    <p:extLst>
      <p:ext uri="{BB962C8B-B14F-4D97-AF65-F5344CB8AC3E}">
        <p14:creationId xmlns:p14="http://schemas.microsoft.com/office/powerpoint/2010/main" val="3004991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77334" y="609600"/>
            <a:ext cx="8596668" cy="1080655"/>
          </a:xfrm>
        </p:spPr>
        <p:txBody>
          <a:bodyPr>
            <a:normAutofit/>
          </a:bodyPr>
          <a:lstStyle/>
          <a:p>
            <a:r>
              <a:rPr lang="fr-CA" sz="5400" dirty="0" smtClean="0">
                <a:solidFill>
                  <a:schemeClr val="tx1"/>
                </a:solidFill>
              </a:rPr>
              <a:t>L’énergie- mini projet!</a:t>
            </a:r>
            <a:endParaRPr lang="en-US" sz="5400" dirty="0">
              <a:solidFill>
                <a:schemeClr val="tx1"/>
              </a:solidFill>
            </a:endParaRPr>
          </a:p>
        </p:txBody>
      </p:sp>
      <p:sp>
        <p:nvSpPr>
          <p:cNvPr id="3" name="Content Placeholder 2"/>
          <p:cNvSpPr>
            <a:spLocks noGrp="1"/>
          </p:cNvSpPr>
          <p:nvPr>
            <p:ph idx="1"/>
            <p:custDataLst>
              <p:tags r:id="rId2"/>
            </p:custDataLst>
          </p:nvPr>
        </p:nvSpPr>
        <p:spPr>
          <a:xfrm>
            <a:off x="677334" y="1690255"/>
            <a:ext cx="9131684" cy="4351107"/>
          </a:xfrm>
        </p:spPr>
        <p:txBody>
          <a:bodyPr/>
          <a:lstStyle/>
          <a:p>
            <a:pPr marL="0" indent="0">
              <a:buNone/>
            </a:pPr>
            <a:r>
              <a:rPr lang="fr-CA" sz="3200" dirty="0" smtClean="0">
                <a:solidFill>
                  <a:schemeClr val="tx1"/>
                </a:solidFill>
              </a:rPr>
              <a:t>Le moins que nous utilisions d’énergie, le mieux que c’est pour la planète!</a:t>
            </a:r>
          </a:p>
          <a:p>
            <a:pPr marL="0" indent="0">
              <a:buNone/>
            </a:pPr>
            <a:endParaRPr lang="fr-CA" sz="3200" dirty="0">
              <a:solidFill>
                <a:schemeClr val="tx1"/>
              </a:solidFill>
            </a:endParaRPr>
          </a:p>
          <a:p>
            <a:pPr marL="0" indent="0">
              <a:buNone/>
            </a:pPr>
            <a:r>
              <a:rPr lang="fr-CA" sz="2000" dirty="0" smtClean="0">
                <a:solidFill>
                  <a:schemeClr val="tx1"/>
                </a:solidFill>
              </a:rPr>
              <a:t>Cette semaine pour ton mini </a:t>
            </a:r>
            <a:r>
              <a:rPr lang="fr-CA" sz="2000" dirty="0" smtClean="0">
                <a:solidFill>
                  <a:schemeClr val="tx1"/>
                </a:solidFill>
              </a:rPr>
              <a:t>projet </a:t>
            </a:r>
            <a:r>
              <a:rPr lang="fr-CA" sz="2000" dirty="0" smtClean="0">
                <a:solidFill>
                  <a:schemeClr val="tx1"/>
                </a:solidFill>
              </a:rPr>
              <a:t>je veux que tu </a:t>
            </a:r>
            <a:r>
              <a:rPr lang="fr-CA" sz="2000" dirty="0">
                <a:solidFill>
                  <a:schemeClr val="tx1"/>
                </a:solidFill>
              </a:rPr>
              <a:t>é</a:t>
            </a:r>
            <a:r>
              <a:rPr lang="fr-CA" sz="2000" dirty="0" smtClean="0">
                <a:solidFill>
                  <a:schemeClr val="tx1"/>
                </a:solidFill>
              </a:rPr>
              <a:t>cris </a:t>
            </a:r>
            <a:r>
              <a:rPr lang="fr-CA" sz="2000" dirty="0" smtClean="0">
                <a:solidFill>
                  <a:schemeClr val="tx1"/>
                </a:solidFill>
              </a:rPr>
              <a:t>4 </a:t>
            </a:r>
            <a:r>
              <a:rPr lang="fr-CA" sz="2000" dirty="0" smtClean="0">
                <a:solidFill>
                  <a:schemeClr val="tx1"/>
                </a:solidFill>
              </a:rPr>
              <a:t>façons </a:t>
            </a:r>
            <a:r>
              <a:rPr lang="fr-CA" sz="2000" dirty="0" smtClean="0">
                <a:solidFill>
                  <a:schemeClr val="tx1"/>
                </a:solidFill>
              </a:rPr>
              <a:t>de comment tu peux économiser l’énergie.</a:t>
            </a:r>
          </a:p>
          <a:p>
            <a:pPr marL="0" indent="0">
              <a:buNone/>
            </a:pPr>
            <a:endParaRPr lang="fr-CA" sz="2000" dirty="0">
              <a:solidFill>
                <a:schemeClr val="tx1"/>
              </a:solidFill>
            </a:endParaRPr>
          </a:p>
          <a:p>
            <a:pPr marL="0" indent="0">
              <a:buNone/>
            </a:pPr>
            <a:r>
              <a:rPr lang="fr-CA" sz="2000" dirty="0" smtClean="0">
                <a:solidFill>
                  <a:schemeClr val="tx1"/>
                </a:solidFill>
              </a:rPr>
              <a:t>For </a:t>
            </a:r>
            <a:r>
              <a:rPr lang="fr-CA" sz="2000" dirty="0" err="1" smtClean="0">
                <a:solidFill>
                  <a:schemeClr val="tx1"/>
                </a:solidFill>
              </a:rPr>
              <a:t>this</a:t>
            </a:r>
            <a:r>
              <a:rPr lang="fr-CA" sz="2000" dirty="0" smtClean="0">
                <a:solidFill>
                  <a:schemeClr val="tx1"/>
                </a:solidFill>
              </a:rPr>
              <a:t> </a:t>
            </a:r>
            <a:r>
              <a:rPr lang="fr-CA" sz="2000" dirty="0" err="1" smtClean="0">
                <a:solidFill>
                  <a:schemeClr val="tx1"/>
                </a:solidFill>
              </a:rPr>
              <a:t>week’s</a:t>
            </a:r>
            <a:r>
              <a:rPr lang="fr-CA" sz="2000" dirty="0" smtClean="0">
                <a:solidFill>
                  <a:schemeClr val="tx1"/>
                </a:solidFill>
              </a:rPr>
              <a:t> mini </a:t>
            </a:r>
            <a:r>
              <a:rPr lang="fr-CA" sz="2000" dirty="0" err="1" smtClean="0">
                <a:solidFill>
                  <a:schemeClr val="tx1"/>
                </a:solidFill>
              </a:rPr>
              <a:t>project</a:t>
            </a:r>
            <a:r>
              <a:rPr lang="fr-CA" sz="2000" dirty="0" smtClean="0">
                <a:solidFill>
                  <a:schemeClr val="tx1"/>
                </a:solidFill>
              </a:rPr>
              <a:t>, I </a:t>
            </a:r>
            <a:r>
              <a:rPr lang="fr-CA" sz="2000" dirty="0" err="1" smtClean="0">
                <a:solidFill>
                  <a:schemeClr val="tx1"/>
                </a:solidFill>
              </a:rPr>
              <a:t>would</a:t>
            </a:r>
            <a:r>
              <a:rPr lang="fr-CA" sz="2000" dirty="0" smtClean="0">
                <a:solidFill>
                  <a:schemeClr val="tx1"/>
                </a:solidFill>
              </a:rPr>
              <a:t> </a:t>
            </a:r>
            <a:r>
              <a:rPr lang="fr-CA" sz="2000" dirty="0" err="1" smtClean="0">
                <a:solidFill>
                  <a:schemeClr val="tx1"/>
                </a:solidFill>
              </a:rPr>
              <a:t>like</a:t>
            </a:r>
            <a:r>
              <a:rPr lang="fr-CA" sz="2000" dirty="0" smtClean="0">
                <a:solidFill>
                  <a:schemeClr val="tx1"/>
                </a:solidFill>
              </a:rPr>
              <a:t> </a:t>
            </a:r>
            <a:r>
              <a:rPr lang="fr-CA" sz="2000" dirty="0" err="1" smtClean="0">
                <a:solidFill>
                  <a:schemeClr val="tx1"/>
                </a:solidFill>
              </a:rPr>
              <a:t>you</a:t>
            </a:r>
            <a:r>
              <a:rPr lang="fr-CA" sz="2000" dirty="0" smtClean="0">
                <a:solidFill>
                  <a:schemeClr val="tx1"/>
                </a:solidFill>
              </a:rPr>
              <a:t> to </a:t>
            </a:r>
            <a:r>
              <a:rPr lang="fr-CA" sz="2000" dirty="0" err="1" smtClean="0">
                <a:solidFill>
                  <a:schemeClr val="tx1"/>
                </a:solidFill>
              </a:rPr>
              <a:t>write</a:t>
            </a:r>
            <a:r>
              <a:rPr lang="fr-CA" sz="2000" dirty="0" smtClean="0">
                <a:solidFill>
                  <a:schemeClr val="tx1"/>
                </a:solidFill>
              </a:rPr>
              <a:t> 4 </a:t>
            </a:r>
            <a:r>
              <a:rPr lang="fr-CA" sz="2000" dirty="0" err="1" smtClean="0">
                <a:solidFill>
                  <a:schemeClr val="tx1"/>
                </a:solidFill>
              </a:rPr>
              <a:t>ways</a:t>
            </a:r>
            <a:r>
              <a:rPr lang="fr-CA" sz="2000" dirty="0" smtClean="0">
                <a:solidFill>
                  <a:schemeClr val="tx1"/>
                </a:solidFill>
              </a:rPr>
              <a:t> </a:t>
            </a:r>
            <a:r>
              <a:rPr lang="fr-CA" sz="2000" dirty="0" err="1" smtClean="0">
                <a:solidFill>
                  <a:schemeClr val="tx1"/>
                </a:solidFill>
              </a:rPr>
              <a:t>you</a:t>
            </a:r>
            <a:r>
              <a:rPr lang="fr-CA" sz="2000" dirty="0" smtClean="0">
                <a:solidFill>
                  <a:schemeClr val="tx1"/>
                </a:solidFill>
              </a:rPr>
              <a:t> </a:t>
            </a:r>
            <a:r>
              <a:rPr lang="fr-CA" sz="2000" dirty="0" err="1" smtClean="0">
                <a:solidFill>
                  <a:schemeClr val="tx1"/>
                </a:solidFill>
              </a:rPr>
              <a:t>can</a:t>
            </a:r>
            <a:r>
              <a:rPr lang="fr-CA" sz="2000" dirty="0" smtClean="0">
                <a:solidFill>
                  <a:schemeClr val="tx1"/>
                </a:solidFill>
              </a:rPr>
              <a:t> help </a:t>
            </a:r>
            <a:r>
              <a:rPr lang="fr-CA" sz="2000" dirty="0" err="1" smtClean="0">
                <a:solidFill>
                  <a:schemeClr val="tx1"/>
                </a:solidFill>
              </a:rPr>
              <a:t>save</a:t>
            </a:r>
            <a:r>
              <a:rPr lang="fr-CA" sz="2000" dirty="0" smtClean="0">
                <a:solidFill>
                  <a:schemeClr val="tx1"/>
                </a:solidFill>
              </a:rPr>
              <a:t> </a:t>
            </a:r>
            <a:r>
              <a:rPr lang="fr-CA" sz="2000" dirty="0" err="1" smtClean="0">
                <a:solidFill>
                  <a:schemeClr val="tx1"/>
                </a:solidFill>
              </a:rPr>
              <a:t>energy</a:t>
            </a:r>
            <a:r>
              <a:rPr lang="fr-CA" sz="2000" dirty="0" smtClean="0">
                <a:solidFill>
                  <a:schemeClr val="tx1"/>
                </a:solidFill>
              </a:rPr>
              <a:t>.  </a:t>
            </a:r>
            <a:endParaRPr lang="en-US" sz="2000" dirty="0" smtClean="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p:txBody>
      </p:sp>
      <p:pic>
        <p:nvPicPr>
          <p:cNvPr id="1026" name="Picture 2" descr="Bitmoji Image"/>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8913091" y="3732819"/>
            <a:ext cx="3125181" cy="312518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26871" y="873617"/>
            <a:ext cx="487363" cy="487363"/>
          </a:xfrm>
          <a:prstGeom prst="rect">
            <a:avLst/>
          </a:prstGeom>
        </p:spPr>
      </p:pic>
    </p:spTree>
    <p:extLst>
      <p:ext uri="{BB962C8B-B14F-4D97-AF65-F5344CB8AC3E}">
        <p14:creationId xmlns:p14="http://schemas.microsoft.com/office/powerpoint/2010/main" val="1978242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Mini </a:t>
            </a:r>
            <a:r>
              <a:rPr lang="en-US" dirty="0" err="1" smtClean="0">
                <a:solidFill>
                  <a:schemeClr val="tx1"/>
                </a:solidFill>
              </a:rPr>
              <a:t>projet</a:t>
            </a:r>
            <a:r>
              <a:rPr lang="en-US" dirty="0" smtClean="0">
                <a:solidFill>
                  <a:schemeClr val="tx1"/>
                </a:solidFill>
              </a:rPr>
              <a:t> - </a:t>
            </a:r>
            <a:r>
              <a:rPr lang="en-US" dirty="0" err="1" smtClean="0">
                <a:solidFill>
                  <a:schemeClr val="tx1"/>
                </a:solidFill>
              </a:rPr>
              <a:t>brouillon</a:t>
            </a:r>
            <a:endParaRPr lang="en-US" dirty="0">
              <a:solidFill>
                <a:schemeClr val="tx1"/>
              </a:solidFill>
            </a:endParaRPr>
          </a:p>
        </p:txBody>
      </p:sp>
      <p:pic>
        <p:nvPicPr>
          <p:cNvPr id="2050" name="Picture 2" descr="https://attachments.office.net/owa/Morgan.Chopin%40nbed.nb.ca/service.svc/s/GetAttachmentThumbnail?id=AQMkAGU5ZTEwYzA3LTkzZmEtNDNlYi05ODcxLWVhMzQxZTQ4MWM4MgBGAAADWSthU%2FP3wEq1NNuhk21KKAcA7pydZoHqDUKq3YYpgo%2BvXQAAAgEMAAAA7pydZoHqDUKq3YYpgo%2BvXQABO%2FfpnQAAAAESABAAyDxRK%2F3%2BjE6JdEjKrmYscw%3D%3D&amp;thumbnailType=2&amp;owa=outlook.office.com&amp;scriptVer=2020050302.03&amp;X-OWA-CANARY=y1q9PM68dkW6fHF_kewCApCNIeI_9NcY5JeGFE4NPw1xU5Mxxt34fz42ON_Z6BadG_5zy384Aiw.&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TA0NTkxNCwiZXhwIjoxNTg5MDQ2NTE0LCJpc3MiOiIwMDAwMDAwMi0wMDAwLTBmZjEtY2UwMC0wMDAwMDAwMDAwMDBANGQyYjVmZGYtYzRkMi00OTExLTg3MDktNjhjYzJmNDY1YzlmIiwiYXVkIjoiMDAwMDAwMDItMDAwMC0wZmYxLWNlMDAtMDAwMDAwMDAwMDAwL2F0dGFjaG1lbnRzLm9mZmljZS5uZXRANGQyYjVmZGYtYzRkMi00OTExLTg3MDktNjhjYzJmNDY1YzlmIiwiaGFwcCI6Im93YSJ9.JE_3QZxNiBvb77DUH1udsdNEYp0pJ9cuYq2iHDYKIC0BKQGs9mTCln1wOv0r3huLDp_RC0hgn-pfqLNjo0wTLvnauAau7T33b_jdu8Po4KE1unkxpPGKAykFSr_JLz15aJG7_cMJwhlYAUynh4eNfkouDgHtwCqgg9JSvANz70i6XtPHae7WwzlOQYly_Kyu3FF-KnTailwoOY5F1rEzIKDx56Gub_ug1YmF7koVgozggf4tLE0nSVvpASdVObX5Wb5GXBMdQ5AEcHoN192CTt2QpJRnetkoMuvZ6i6sCIIjTVfP7RuexQXAiqRKM_n0Dx5DsawyDWlxixd1nSN9IA&amp;animation=true"/>
          <p:cNvPicPr>
            <a:picLocks noChangeAspect="1" noChangeArrowheads="1"/>
          </p:cNvPicPr>
          <p:nvPr/>
        </p:nvPicPr>
        <p:blipFill rotWithShape="1">
          <a:blip r:embed="rId5">
            <a:extLst>
              <a:ext uri="{28A0092B-C50C-407E-A947-70E740481C1C}">
                <a14:useLocalDpi xmlns:a14="http://schemas.microsoft.com/office/drawing/2010/main" val="0"/>
              </a:ext>
            </a:extLst>
          </a:blip>
          <a:srcRect l="-52" t="5865" b="59958"/>
          <a:stretch/>
        </p:blipFill>
        <p:spPr bwMode="auto">
          <a:xfrm>
            <a:off x="1191492" y="1625599"/>
            <a:ext cx="9673365" cy="4405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22400" y="6225308"/>
            <a:ext cx="7740004" cy="369332"/>
          </a:xfrm>
          <a:prstGeom prst="rect">
            <a:avLst/>
          </a:prstGeom>
          <a:noFill/>
        </p:spPr>
        <p:txBody>
          <a:bodyPr wrap="none" rtlCol="0">
            <a:spAutoFit/>
          </a:bodyPr>
          <a:lstStyle/>
          <a:p>
            <a:r>
              <a:rPr lang="fr-CA" dirty="0" smtClean="0"/>
              <a:t>Commence chaque phrase par écrire: Pour économiser l’énergie, je vais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84492" y="756443"/>
            <a:ext cx="487363" cy="487363"/>
          </a:xfrm>
          <a:prstGeom prst="rect">
            <a:avLst/>
          </a:prstGeom>
        </p:spPr>
      </p:pic>
    </p:spTree>
    <p:extLst>
      <p:ext uri="{BB962C8B-B14F-4D97-AF65-F5344CB8AC3E}">
        <p14:creationId xmlns:p14="http://schemas.microsoft.com/office/powerpoint/2010/main" val="66551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17" y="1089891"/>
            <a:ext cx="6277648" cy="1320800"/>
          </a:xfrm>
        </p:spPr>
        <p:txBody>
          <a:bodyPr/>
          <a:lstStyle/>
          <a:p>
            <a:r>
              <a:rPr lang="fr-CA" dirty="0" smtClean="0">
                <a:solidFill>
                  <a:schemeClr val="tx1"/>
                </a:solidFill>
              </a:rPr>
              <a:t>Mini projet- bonne copie</a:t>
            </a:r>
            <a:endParaRPr lang="en-US" dirty="0">
              <a:solidFill>
                <a:schemeClr val="tx1"/>
              </a:solidFill>
            </a:endParaRPr>
          </a:p>
        </p:txBody>
      </p:sp>
      <p:pic>
        <p:nvPicPr>
          <p:cNvPr id="3074" name="Picture 2" descr="https://attachments.office.net/owa/Morgan.Chopin%40nbed.nb.ca/service.svc/s/GetAttachmentThumbnail?id=AQMkAGU5ZTEwYzA3LTkzZmEtNDNlYi05ODcxLWVhMzQxZTQ4MWM4MgBGAAADWSthU%2FP3wEq1NNuhk21KKAcA7pydZoHqDUKq3YYpgo%2BvXQAAAgEMAAAA7pydZoHqDUKq3YYpgo%2BvXQABO%2FfpnQAAAAESABAANr8Pe%2Fsi%2F0evd2aaXGDlYw%3D%3D&amp;thumbnailType=2&amp;owa=outlook.office.com&amp;scriptVer=2020050302.03&amp;X-OWA-CANARY=y1q9PM68dkW6fHF_kewCApCNIeI_9NcY5JeGFE4NPw1xU5Mxxt34fz42ON_Z6BadG_5zy384Aiw.&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TA0NTkxNCwiZXhwIjoxNTg5MDQ2NTE0LCJpc3MiOiIwMDAwMDAwMi0wMDAwLTBmZjEtY2UwMC0wMDAwMDAwMDAwMDBANGQyYjVmZGYtYzRkMi00OTExLTg3MDktNjhjYzJmNDY1YzlmIiwiYXVkIjoiMDAwMDAwMDItMDAwMC0wZmYxLWNlMDAtMDAwMDAwMDAwMDAwL2F0dGFjaG1lbnRzLm9mZmljZS5uZXRANGQyYjVmZGYtYzRkMi00OTExLTg3MDktNjhjYzJmNDY1YzlmIiwiaGFwcCI6Im93YSJ9.JE_3QZxNiBvb77DUH1udsdNEYp0pJ9cuYq2iHDYKIC0BKQGs9mTCln1wOv0r3huLDp_RC0hgn-pfqLNjo0wTLvnauAau7T33b_jdu8Po4KE1unkxpPGKAykFSr_JLz15aJG7_cMJwhlYAUynh4eNfkouDgHtwCqgg9JSvANz70i6XtPHae7WwzlOQYly_Kyu3FF-KnTailwoOY5F1rEzIKDx56Gub_ug1YmF7koVgozggf4tLE0nSVvpASdVObX5Wb5GXBMdQ5AEcHoN192CTt2QpJRnetkoMuvZ6i6sCIIjTVfP7RuexQXAiqRKM_n0Dx5DsawyDWlxixd1nSN9IA&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943" y="138545"/>
            <a:ext cx="4814456" cy="641927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2834" y="1255207"/>
            <a:ext cx="487363" cy="487363"/>
          </a:xfrm>
          <a:prstGeom prst="rect">
            <a:avLst/>
          </a:prstGeom>
        </p:spPr>
      </p:pic>
    </p:spTree>
    <p:extLst>
      <p:ext uri="{BB962C8B-B14F-4D97-AF65-F5344CB8AC3E}">
        <p14:creationId xmlns:p14="http://schemas.microsoft.com/office/powerpoint/2010/main" val="3874215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5400" dirty="0" smtClean="0">
                <a:solidFill>
                  <a:schemeClr val="tx1"/>
                </a:solidFill>
                <a:latin typeface="Berlin Sans FB" panose="020E0602020502020306" pitchFamily="34" charset="0"/>
              </a:rPr>
              <a:t>Les mots de la </a:t>
            </a:r>
            <a:r>
              <a:rPr lang="en-US" sz="5400" dirty="0" err="1" smtClean="0">
                <a:solidFill>
                  <a:schemeClr val="tx1"/>
                </a:solidFill>
                <a:latin typeface="Berlin Sans FB" panose="020E0602020502020306" pitchFamily="34" charset="0"/>
              </a:rPr>
              <a:t>semaine</a:t>
            </a:r>
            <a:endParaRPr lang="en-US" sz="5400" dirty="0">
              <a:solidFill>
                <a:schemeClr val="tx1"/>
              </a:solidFill>
              <a:latin typeface="Berlin Sans FB" panose="020E0602020502020306" pitchFamily="34" charset="0"/>
            </a:endParaRPr>
          </a:p>
        </p:txBody>
      </p:sp>
      <p:sp>
        <p:nvSpPr>
          <p:cNvPr id="3" name="Content Placeholder 2"/>
          <p:cNvSpPr>
            <a:spLocks noGrp="1"/>
          </p:cNvSpPr>
          <p:nvPr>
            <p:ph idx="1"/>
            <p:custDataLst>
              <p:tags r:id="rId2"/>
            </p:custDataLst>
          </p:nvPr>
        </p:nvSpPr>
        <p:spPr>
          <a:xfrm>
            <a:off x="677334" y="2160589"/>
            <a:ext cx="4694766" cy="4173536"/>
          </a:xfrm>
        </p:spPr>
        <p:txBody>
          <a:bodyPr>
            <a:normAutofit/>
          </a:bodyPr>
          <a:lstStyle/>
          <a:p>
            <a:pPr marL="0" indent="0">
              <a:buNone/>
            </a:pPr>
            <a:r>
              <a:rPr lang="fr-CA" sz="4400" dirty="0" smtClean="0">
                <a:solidFill>
                  <a:schemeClr val="tx1"/>
                </a:solidFill>
              </a:rPr>
              <a:t>1. en arrière</a:t>
            </a:r>
          </a:p>
          <a:p>
            <a:pPr marL="0" indent="0">
              <a:buNone/>
            </a:pPr>
            <a:endParaRPr lang="fr-CA" sz="4400" dirty="0" smtClean="0">
              <a:solidFill>
                <a:schemeClr val="tx1"/>
              </a:solidFill>
            </a:endParaRPr>
          </a:p>
          <a:p>
            <a:pPr marL="0" indent="0">
              <a:buNone/>
            </a:pPr>
            <a:r>
              <a:rPr lang="fr-CA" sz="4400" dirty="0" smtClean="0">
                <a:solidFill>
                  <a:schemeClr val="tx1"/>
                </a:solidFill>
              </a:rPr>
              <a:t>2. bois</a:t>
            </a:r>
          </a:p>
          <a:p>
            <a:pPr marL="0" indent="0">
              <a:buNone/>
            </a:pPr>
            <a:endParaRPr lang="fr-CA" sz="4400" dirty="0" smtClean="0">
              <a:solidFill>
                <a:schemeClr val="tx1"/>
              </a:solidFill>
            </a:endParaRPr>
          </a:p>
          <a:p>
            <a:pPr marL="0" indent="0">
              <a:buNone/>
            </a:pPr>
            <a:r>
              <a:rPr lang="fr-CA" sz="4400" dirty="0" smtClean="0">
                <a:solidFill>
                  <a:schemeClr val="tx1"/>
                </a:solidFill>
              </a:rPr>
              <a:t>3. jusqu’à</a:t>
            </a:r>
          </a:p>
        </p:txBody>
      </p:sp>
      <p:sp>
        <p:nvSpPr>
          <p:cNvPr id="4" name="Content Placeholder 2"/>
          <p:cNvSpPr txBox="1">
            <a:spLocks/>
          </p:cNvSpPr>
          <p:nvPr>
            <p:custDataLst>
              <p:tags r:id="rId3"/>
            </p:custDataLst>
          </p:nvPr>
        </p:nvSpPr>
        <p:spPr>
          <a:xfrm>
            <a:off x="6363759" y="2160589"/>
            <a:ext cx="4694766" cy="41735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CA" sz="4400" dirty="0">
                <a:solidFill>
                  <a:schemeClr val="tx1"/>
                </a:solidFill>
              </a:rPr>
              <a:t>4</a:t>
            </a:r>
            <a:r>
              <a:rPr lang="fr-CA" sz="4400" dirty="0" smtClean="0">
                <a:solidFill>
                  <a:schemeClr val="tx1"/>
                </a:solidFill>
              </a:rPr>
              <a:t>. vouloir</a:t>
            </a:r>
          </a:p>
          <a:p>
            <a:pPr marL="0" indent="0">
              <a:buFont typeface="Wingdings 3" charset="2"/>
              <a:buNone/>
            </a:pPr>
            <a:endParaRPr lang="fr-CA" sz="4400" dirty="0" smtClean="0">
              <a:solidFill>
                <a:schemeClr val="tx1"/>
              </a:solidFill>
            </a:endParaRPr>
          </a:p>
          <a:p>
            <a:pPr marL="0" indent="0">
              <a:buFont typeface="Wingdings 3" charset="2"/>
              <a:buNone/>
            </a:pPr>
            <a:r>
              <a:rPr lang="fr-CA" sz="4400" dirty="0">
                <a:solidFill>
                  <a:schemeClr val="tx1"/>
                </a:solidFill>
              </a:rPr>
              <a:t>5</a:t>
            </a:r>
            <a:r>
              <a:rPr lang="fr-CA" sz="4400" dirty="0" smtClean="0">
                <a:solidFill>
                  <a:schemeClr val="tx1"/>
                </a:solidFill>
              </a:rPr>
              <a:t>. monsieur </a:t>
            </a:r>
          </a:p>
          <a:p>
            <a:pPr marL="0" indent="0">
              <a:buFont typeface="Wingdings 3" charset="2"/>
              <a:buNone/>
            </a:pPr>
            <a:endParaRPr lang="fr-CA" sz="4400" dirty="0" smtClean="0">
              <a:solidFill>
                <a:schemeClr val="tx1"/>
              </a:solidFill>
            </a:endParaRPr>
          </a:p>
          <a:p>
            <a:pPr marL="0" indent="0">
              <a:buFont typeface="Wingdings 3" charset="2"/>
              <a:buNone/>
            </a:pPr>
            <a:r>
              <a:rPr lang="fr-CA" sz="4400" dirty="0" smtClean="0">
                <a:solidFill>
                  <a:schemeClr val="tx1"/>
                </a:solidFill>
              </a:rPr>
              <a:t>6.moins</a:t>
            </a:r>
          </a:p>
        </p:txBody>
      </p:sp>
      <p:pic>
        <p:nvPicPr>
          <p:cNvPr id="5"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7580960" y="923079"/>
            <a:ext cx="487363" cy="487363"/>
          </a:xfrm>
          <a:prstGeom prst="rect">
            <a:avLst/>
          </a:prstGeom>
        </p:spPr>
      </p:pic>
    </p:spTree>
    <p:extLst>
      <p:ext uri="{BB962C8B-B14F-4D97-AF65-F5344CB8AC3E}">
        <p14:creationId xmlns:p14="http://schemas.microsoft.com/office/powerpoint/2010/main" val="2300730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solidFill>
                  <a:schemeClr val="tx1"/>
                </a:solidFill>
              </a:rPr>
              <a:t>Baby </a:t>
            </a:r>
            <a:r>
              <a:rPr lang="fr-CA" dirty="0" err="1" smtClean="0">
                <a:solidFill>
                  <a:schemeClr val="tx1"/>
                </a:solidFill>
              </a:rPr>
              <a:t>June</a:t>
            </a:r>
            <a:r>
              <a:rPr lang="fr-CA" dirty="0" smtClean="0">
                <a:solidFill>
                  <a:schemeClr val="tx1"/>
                </a:solidFill>
              </a:rPr>
              <a:t>:</a:t>
            </a:r>
            <a:endParaRPr lang="en-US" dirty="0">
              <a:solidFill>
                <a:schemeClr val="tx1"/>
              </a:solidFill>
            </a:endParaRPr>
          </a:p>
        </p:txBody>
      </p:sp>
      <p:sp>
        <p:nvSpPr>
          <p:cNvPr id="3" name="Content Placeholder 2"/>
          <p:cNvSpPr>
            <a:spLocks noGrp="1"/>
          </p:cNvSpPr>
          <p:nvPr>
            <p:ph idx="1"/>
            <p:custDataLst>
              <p:tags r:id="rId2"/>
            </p:custDataLst>
          </p:nvPr>
        </p:nvSpPr>
        <p:spPr>
          <a:xfrm>
            <a:off x="677334" y="1607127"/>
            <a:ext cx="6776411" cy="4553527"/>
          </a:xfrm>
        </p:spPr>
        <p:txBody>
          <a:bodyPr>
            <a:noAutofit/>
          </a:bodyPr>
          <a:lstStyle/>
          <a:p>
            <a:pPr marL="0" indent="0">
              <a:buNone/>
            </a:pPr>
            <a:r>
              <a:rPr lang="fr-CA" sz="2000" dirty="0" smtClean="0">
                <a:solidFill>
                  <a:schemeClr val="tx1"/>
                </a:solidFill>
              </a:rPr>
              <a:t>Mrs. </a:t>
            </a:r>
            <a:r>
              <a:rPr lang="fr-CA" sz="2000" dirty="0" err="1" smtClean="0">
                <a:solidFill>
                  <a:schemeClr val="tx1"/>
                </a:solidFill>
              </a:rPr>
              <a:t>MacFarlane</a:t>
            </a:r>
            <a:r>
              <a:rPr lang="fr-CA" sz="2000" dirty="0" smtClean="0">
                <a:solidFill>
                  <a:schemeClr val="tx1"/>
                </a:solidFill>
              </a:rPr>
              <a:t> (</a:t>
            </a:r>
            <a:r>
              <a:rPr lang="fr-CA" sz="2000" dirty="0" err="1" smtClean="0">
                <a:solidFill>
                  <a:schemeClr val="tx1"/>
                </a:solidFill>
              </a:rPr>
              <a:t>our</a:t>
            </a:r>
            <a:r>
              <a:rPr lang="fr-CA" sz="2000" dirty="0" smtClean="0">
                <a:solidFill>
                  <a:schemeClr val="tx1"/>
                </a:solidFill>
              </a:rPr>
              <a:t> </a:t>
            </a:r>
            <a:r>
              <a:rPr lang="fr-CA" sz="2000" dirty="0" err="1" smtClean="0">
                <a:solidFill>
                  <a:schemeClr val="tx1"/>
                </a:solidFill>
              </a:rPr>
              <a:t>Roots</a:t>
            </a:r>
            <a:r>
              <a:rPr lang="fr-CA" sz="2000" dirty="0" smtClean="0">
                <a:solidFill>
                  <a:schemeClr val="tx1"/>
                </a:solidFill>
              </a:rPr>
              <a:t> of </a:t>
            </a:r>
            <a:r>
              <a:rPr lang="fr-CA" sz="2000" dirty="0" err="1" smtClean="0">
                <a:solidFill>
                  <a:schemeClr val="tx1"/>
                </a:solidFill>
              </a:rPr>
              <a:t>Empathy</a:t>
            </a:r>
            <a:r>
              <a:rPr lang="fr-CA" sz="2000" dirty="0" smtClean="0">
                <a:solidFill>
                  <a:schemeClr val="tx1"/>
                </a:solidFill>
              </a:rPr>
              <a:t> </a:t>
            </a:r>
            <a:r>
              <a:rPr lang="fr-CA" sz="2000" dirty="0" err="1" smtClean="0">
                <a:solidFill>
                  <a:schemeClr val="tx1"/>
                </a:solidFill>
              </a:rPr>
              <a:t>coordinator</a:t>
            </a:r>
            <a:r>
              <a:rPr lang="fr-CA" sz="2000" dirty="0" smtClean="0">
                <a:solidFill>
                  <a:schemeClr val="tx1"/>
                </a:solidFill>
              </a:rPr>
              <a:t>) has </a:t>
            </a:r>
            <a:r>
              <a:rPr lang="fr-CA" sz="2000" dirty="0" err="1" smtClean="0">
                <a:solidFill>
                  <a:schemeClr val="tx1"/>
                </a:solidFill>
              </a:rPr>
              <a:t>asked</a:t>
            </a:r>
            <a:r>
              <a:rPr lang="fr-CA" sz="2000" dirty="0" smtClean="0">
                <a:solidFill>
                  <a:schemeClr val="tx1"/>
                </a:solidFill>
              </a:rPr>
              <a:t> </a:t>
            </a:r>
            <a:r>
              <a:rPr lang="fr-CA" sz="2000" dirty="0" err="1" smtClean="0">
                <a:solidFill>
                  <a:schemeClr val="tx1"/>
                </a:solidFill>
              </a:rPr>
              <a:t>that</a:t>
            </a:r>
            <a:r>
              <a:rPr lang="fr-CA" sz="2000" dirty="0" smtClean="0">
                <a:solidFill>
                  <a:schemeClr val="tx1"/>
                </a:solidFill>
              </a:rPr>
              <a:t> </a:t>
            </a:r>
            <a:r>
              <a:rPr lang="fr-CA" sz="2000" dirty="0" err="1" smtClean="0">
                <a:solidFill>
                  <a:schemeClr val="tx1"/>
                </a:solidFill>
              </a:rPr>
              <a:t>our</a:t>
            </a:r>
            <a:r>
              <a:rPr lang="fr-CA" sz="2000" dirty="0" smtClean="0">
                <a:solidFill>
                  <a:schemeClr val="tx1"/>
                </a:solidFill>
              </a:rPr>
              <a:t> </a:t>
            </a:r>
            <a:r>
              <a:rPr lang="fr-CA" sz="2000" dirty="0" err="1" smtClean="0">
                <a:solidFill>
                  <a:schemeClr val="tx1"/>
                </a:solidFill>
              </a:rPr>
              <a:t>students</a:t>
            </a:r>
            <a:r>
              <a:rPr lang="fr-CA" sz="2000" dirty="0" smtClean="0">
                <a:solidFill>
                  <a:schemeClr val="tx1"/>
                </a:solidFill>
              </a:rPr>
              <a:t> </a:t>
            </a:r>
            <a:r>
              <a:rPr lang="fr-CA" sz="2000" dirty="0" err="1" smtClean="0">
                <a:solidFill>
                  <a:schemeClr val="tx1"/>
                </a:solidFill>
              </a:rPr>
              <a:t>send</a:t>
            </a:r>
            <a:r>
              <a:rPr lang="fr-CA" sz="2000" dirty="0" smtClean="0">
                <a:solidFill>
                  <a:schemeClr val="tx1"/>
                </a:solidFill>
              </a:rPr>
              <a:t> us a </a:t>
            </a:r>
            <a:r>
              <a:rPr lang="fr-CA" sz="2000" dirty="0" err="1" smtClean="0">
                <a:solidFill>
                  <a:schemeClr val="tx1"/>
                </a:solidFill>
              </a:rPr>
              <a:t>little</a:t>
            </a:r>
            <a:r>
              <a:rPr lang="fr-CA" sz="2000" dirty="0" smtClean="0">
                <a:solidFill>
                  <a:schemeClr val="tx1"/>
                </a:solidFill>
              </a:rPr>
              <a:t> message for baby </a:t>
            </a:r>
            <a:r>
              <a:rPr lang="fr-CA" sz="2000" dirty="0" err="1" smtClean="0">
                <a:solidFill>
                  <a:schemeClr val="tx1"/>
                </a:solidFill>
              </a:rPr>
              <a:t>June</a:t>
            </a:r>
            <a:r>
              <a:rPr lang="fr-CA" sz="2000" dirty="0" smtClean="0">
                <a:solidFill>
                  <a:schemeClr val="tx1"/>
                </a:solidFill>
              </a:rPr>
              <a:t> and a </a:t>
            </a:r>
            <a:r>
              <a:rPr lang="fr-CA" sz="2000" dirty="0" err="1" smtClean="0">
                <a:solidFill>
                  <a:schemeClr val="tx1"/>
                </a:solidFill>
              </a:rPr>
              <a:t>picture</a:t>
            </a:r>
            <a:r>
              <a:rPr lang="fr-CA" sz="2000" dirty="0" smtClean="0">
                <a:solidFill>
                  <a:schemeClr val="tx1"/>
                </a:solidFill>
              </a:rPr>
              <a:t> of </a:t>
            </a:r>
            <a:r>
              <a:rPr lang="fr-CA" sz="2000" dirty="0" err="1" smtClean="0">
                <a:solidFill>
                  <a:schemeClr val="tx1"/>
                </a:solidFill>
              </a:rPr>
              <a:t>themselves</a:t>
            </a:r>
            <a:r>
              <a:rPr lang="fr-CA" sz="2000" dirty="0" smtClean="0">
                <a:solidFill>
                  <a:schemeClr val="tx1"/>
                </a:solidFill>
              </a:rPr>
              <a:t>. The messages and </a:t>
            </a:r>
            <a:r>
              <a:rPr lang="fr-CA" sz="2000" dirty="0" err="1" smtClean="0">
                <a:solidFill>
                  <a:schemeClr val="tx1"/>
                </a:solidFill>
              </a:rPr>
              <a:t>pictures</a:t>
            </a:r>
            <a:r>
              <a:rPr lang="fr-CA" sz="2000" dirty="0" smtClean="0">
                <a:solidFill>
                  <a:schemeClr val="tx1"/>
                </a:solidFill>
              </a:rPr>
              <a:t> </a:t>
            </a:r>
            <a:r>
              <a:rPr lang="fr-CA" sz="2000" dirty="0" err="1" smtClean="0">
                <a:solidFill>
                  <a:schemeClr val="tx1"/>
                </a:solidFill>
              </a:rPr>
              <a:t>will</a:t>
            </a:r>
            <a:r>
              <a:rPr lang="fr-CA" sz="2000" dirty="0" smtClean="0">
                <a:solidFill>
                  <a:schemeClr val="tx1"/>
                </a:solidFill>
              </a:rPr>
              <a:t> </a:t>
            </a:r>
            <a:r>
              <a:rPr lang="fr-CA" sz="2000" dirty="0" err="1" smtClean="0">
                <a:solidFill>
                  <a:schemeClr val="tx1"/>
                </a:solidFill>
              </a:rPr>
              <a:t>then</a:t>
            </a:r>
            <a:r>
              <a:rPr lang="fr-CA" sz="2000" dirty="0" smtClean="0">
                <a:solidFill>
                  <a:schemeClr val="tx1"/>
                </a:solidFill>
              </a:rPr>
              <a:t> </a:t>
            </a:r>
            <a:r>
              <a:rPr lang="fr-CA" sz="2000" dirty="0" err="1" smtClean="0">
                <a:solidFill>
                  <a:schemeClr val="tx1"/>
                </a:solidFill>
              </a:rPr>
              <a:t>be</a:t>
            </a:r>
            <a:r>
              <a:rPr lang="fr-CA" sz="2000" dirty="0" smtClean="0">
                <a:solidFill>
                  <a:schemeClr val="tx1"/>
                </a:solidFill>
              </a:rPr>
              <a:t> put in to a photo book and </a:t>
            </a:r>
            <a:r>
              <a:rPr lang="fr-CA" sz="2000" dirty="0" err="1" smtClean="0">
                <a:solidFill>
                  <a:schemeClr val="tx1"/>
                </a:solidFill>
              </a:rPr>
              <a:t>given</a:t>
            </a:r>
            <a:r>
              <a:rPr lang="fr-CA" sz="2000" dirty="0" smtClean="0">
                <a:solidFill>
                  <a:schemeClr val="tx1"/>
                </a:solidFill>
              </a:rPr>
              <a:t> to baby </a:t>
            </a:r>
            <a:r>
              <a:rPr lang="fr-CA" sz="2000" dirty="0" err="1" smtClean="0">
                <a:solidFill>
                  <a:schemeClr val="tx1"/>
                </a:solidFill>
              </a:rPr>
              <a:t>June</a:t>
            </a:r>
            <a:r>
              <a:rPr lang="fr-CA" sz="2000" dirty="0" smtClean="0">
                <a:solidFill>
                  <a:schemeClr val="tx1"/>
                </a:solidFill>
              </a:rPr>
              <a:t> and Mme. Martin as a keepsake of </a:t>
            </a:r>
            <a:r>
              <a:rPr lang="fr-CA" sz="2000" dirty="0" err="1" smtClean="0">
                <a:solidFill>
                  <a:schemeClr val="tx1"/>
                </a:solidFill>
              </a:rPr>
              <a:t>their</a:t>
            </a:r>
            <a:r>
              <a:rPr lang="fr-CA" sz="2000" dirty="0" smtClean="0">
                <a:solidFill>
                  <a:schemeClr val="tx1"/>
                </a:solidFill>
              </a:rPr>
              <a:t> time </a:t>
            </a:r>
            <a:r>
              <a:rPr lang="fr-CA" sz="2000" dirty="0" err="1" smtClean="0">
                <a:solidFill>
                  <a:schemeClr val="tx1"/>
                </a:solidFill>
              </a:rPr>
              <a:t>with</a:t>
            </a:r>
            <a:r>
              <a:rPr lang="fr-CA" sz="2000" dirty="0" smtClean="0">
                <a:solidFill>
                  <a:schemeClr val="tx1"/>
                </a:solidFill>
              </a:rPr>
              <a:t> </a:t>
            </a:r>
            <a:r>
              <a:rPr lang="fr-CA" sz="2000" dirty="0" err="1" smtClean="0">
                <a:solidFill>
                  <a:schemeClr val="tx1"/>
                </a:solidFill>
              </a:rPr>
              <a:t>our</a:t>
            </a:r>
            <a:r>
              <a:rPr lang="fr-CA" sz="2000" dirty="0" smtClean="0">
                <a:solidFill>
                  <a:schemeClr val="tx1"/>
                </a:solidFill>
              </a:rPr>
              <a:t> class. </a:t>
            </a:r>
          </a:p>
          <a:p>
            <a:pPr marL="0" indent="0">
              <a:buNone/>
            </a:pPr>
            <a:r>
              <a:rPr lang="fr-CA" sz="2000" dirty="0" smtClean="0">
                <a:solidFill>
                  <a:schemeClr val="tx1"/>
                </a:solidFill>
              </a:rPr>
              <a:t>The </a:t>
            </a:r>
            <a:r>
              <a:rPr lang="fr-CA" sz="2000" dirty="0" err="1" smtClean="0">
                <a:solidFill>
                  <a:schemeClr val="tx1"/>
                </a:solidFill>
              </a:rPr>
              <a:t>mesage</a:t>
            </a:r>
            <a:r>
              <a:rPr lang="fr-CA" sz="2000" dirty="0" smtClean="0">
                <a:solidFill>
                  <a:schemeClr val="tx1"/>
                </a:solidFill>
              </a:rPr>
              <a:t> </a:t>
            </a:r>
            <a:r>
              <a:rPr lang="fr-CA" sz="2000" dirty="0" err="1" smtClean="0">
                <a:solidFill>
                  <a:schemeClr val="tx1"/>
                </a:solidFill>
              </a:rPr>
              <a:t>can</a:t>
            </a:r>
            <a:r>
              <a:rPr lang="fr-CA" sz="2000" dirty="0" smtClean="0">
                <a:solidFill>
                  <a:schemeClr val="tx1"/>
                </a:solidFill>
              </a:rPr>
              <a:t> </a:t>
            </a:r>
            <a:r>
              <a:rPr lang="fr-CA" sz="2000" dirty="0" err="1" smtClean="0">
                <a:solidFill>
                  <a:schemeClr val="tx1"/>
                </a:solidFill>
              </a:rPr>
              <a:t>be</a:t>
            </a:r>
            <a:r>
              <a:rPr lang="fr-CA" sz="2000" dirty="0" smtClean="0">
                <a:solidFill>
                  <a:schemeClr val="tx1"/>
                </a:solidFill>
              </a:rPr>
              <a:t> a few sentences about </a:t>
            </a:r>
            <a:r>
              <a:rPr lang="fr-CA" sz="2000" dirty="0" err="1" smtClean="0">
                <a:solidFill>
                  <a:schemeClr val="tx1"/>
                </a:solidFill>
              </a:rPr>
              <a:t>what</a:t>
            </a:r>
            <a:r>
              <a:rPr lang="fr-CA" sz="2000" dirty="0" smtClean="0">
                <a:solidFill>
                  <a:schemeClr val="tx1"/>
                </a:solidFill>
              </a:rPr>
              <a:t> </a:t>
            </a:r>
            <a:r>
              <a:rPr lang="fr-CA" sz="2000" dirty="0" err="1" smtClean="0">
                <a:solidFill>
                  <a:schemeClr val="tx1"/>
                </a:solidFill>
              </a:rPr>
              <a:t>you</a:t>
            </a:r>
            <a:r>
              <a:rPr lang="fr-CA" sz="2000" dirty="0" smtClean="0">
                <a:solidFill>
                  <a:schemeClr val="tx1"/>
                </a:solidFill>
              </a:rPr>
              <a:t> </a:t>
            </a:r>
            <a:r>
              <a:rPr lang="fr-CA" sz="2000" dirty="0" err="1" smtClean="0">
                <a:solidFill>
                  <a:schemeClr val="tx1"/>
                </a:solidFill>
              </a:rPr>
              <a:t>liked</a:t>
            </a:r>
            <a:r>
              <a:rPr lang="fr-CA" sz="2000" dirty="0" smtClean="0">
                <a:solidFill>
                  <a:schemeClr val="tx1"/>
                </a:solidFill>
              </a:rPr>
              <a:t> </a:t>
            </a:r>
            <a:r>
              <a:rPr lang="fr-CA" sz="2000" dirty="0" err="1" smtClean="0">
                <a:solidFill>
                  <a:schemeClr val="tx1"/>
                </a:solidFill>
              </a:rPr>
              <a:t>most</a:t>
            </a:r>
            <a:r>
              <a:rPr lang="fr-CA" sz="2000" dirty="0" smtClean="0">
                <a:solidFill>
                  <a:schemeClr val="tx1"/>
                </a:solidFill>
              </a:rPr>
              <a:t> </a:t>
            </a:r>
            <a:r>
              <a:rPr lang="fr-CA" sz="2000" dirty="0" err="1" smtClean="0">
                <a:solidFill>
                  <a:schemeClr val="tx1"/>
                </a:solidFill>
              </a:rPr>
              <a:t>during</a:t>
            </a:r>
            <a:r>
              <a:rPr lang="fr-CA" sz="2000" dirty="0" smtClean="0">
                <a:solidFill>
                  <a:schemeClr val="tx1"/>
                </a:solidFill>
              </a:rPr>
              <a:t> </a:t>
            </a:r>
            <a:r>
              <a:rPr lang="fr-CA" sz="2000" dirty="0" err="1" smtClean="0">
                <a:solidFill>
                  <a:schemeClr val="tx1"/>
                </a:solidFill>
              </a:rPr>
              <a:t>our</a:t>
            </a:r>
            <a:r>
              <a:rPr lang="fr-CA" sz="2000" dirty="0" smtClean="0">
                <a:solidFill>
                  <a:schemeClr val="tx1"/>
                </a:solidFill>
              </a:rPr>
              <a:t> time </a:t>
            </a:r>
            <a:r>
              <a:rPr lang="fr-CA" sz="2000" dirty="0" err="1" smtClean="0">
                <a:solidFill>
                  <a:schemeClr val="tx1"/>
                </a:solidFill>
              </a:rPr>
              <a:t>with</a:t>
            </a:r>
            <a:r>
              <a:rPr lang="fr-CA" sz="2000" dirty="0" smtClean="0">
                <a:solidFill>
                  <a:schemeClr val="tx1"/>
                </a:solidFill>
              </a:rPr>
              <a:t> baby </a:t>
            </a:r>
            <a:r>
              <a:rPr lang="fr-CA" sz="2000" dirty="0" err="1" smtClean="0">
                <a:solidFill>
                  <a:schemeClr val="tx1"/>
                </a:solidFill>
              </a:rPr>
              <a:t>June</a:t>
            </a:r>
            <a:r>
              <a:rPr lang="fr-CA" sz="2000" dirty="0" smtClean="0">
                <a:solidFill>
                  <a:schemeClr val="tx1"/>
                </a:solidFill>
              </a:rPr>
              <a:t>, </a:t>
            </a:r>
            <a:r>
              <a:rPr lang="fr-CA" sz="2000" dirty="0" err="1" smtClean="0">
                <a:solidFill>
                  <a:schemeClr val="tx1"/>
                </a:solidFill>
              </a:rPr>
              <a:t>what</a:t>
            </a:r>
            <a:r>
              <a:rPr lang="fr-CA" sz="2000" dirty="0" smtClean="0">
                <a:solidFill>
                  <a:schemeClr val="tx1"/>
                </a:solidFill>
              </a:rPr>
              <a:t> </a:t>
            </a:r>
            <a:r>
              <a:rPr lang="fr-CA" sz="2000" dirty="0" err="1" smtClean="0">
                <a:solidFill>
                  <a:schemeClr val="tx1"/>
                </a:solidFill>
              </a:rPr>
              <a:t>you</a:t>
            </a:r>
            <a:r>
              <a:rPr lang="fr-CA" sz="2000" dirty="0" smtClean="0">
                <a:solidFill>
                  <a:schemeClr val="tx1"/>
                </a:solidFill>
              </a:rPr>
              <a:t> </a:t>
            </a:r>
            <a:r>
              <a:rPr lang="fr-CA" sz="2000" dirty="0" err="1" smtClean="0">
                <a:solidFill>
                  <a:schemeClr val="tx1"/>
                </a:solidFill>
              </a:rPr>
              <a:t>learned</a:t>
            </a:r>
            <a:r>
              <a:rPr lang="fr-CA" sz="2000" dirty="0" smtClean="0">
                <a:solidFill>
                  <a:schemeClr val="tx1"/>
                </a:solidFill>
              </a:rPr>
              <a:t> about babies, and </a:t>
            </a:r>
            <a:r>
              <a:rPr lang="fr-CA" sz="2000" dirty="0" err="1" smtClean="0">
                <a:solidFill>
                  <a:schemeClr val="tx1"/>
                </a:solidFill>
              </a:rPr>
              <a:t>what</a:t>
            </a:r>
            <a:r>
              <a:rPr lang="fr-CA" sz="2000" dirty="0" smtClean="0">
                <a:solidFill>
                  <a:schemeClr val="tx1"/>
                </a:solidFill>
              </a:rPr>
              <a:t> </a:t>
            </a:r>
            <a:r>
              <a:rPr lang="fr-CA" sz="2000" dirty="0" err="1" smtClean="0">
                <a:solidFill>
                  <a:schemeClr val="tx1"/>
                </a:solidFill>
              </a:rPr>
              <a:t>they</a:t>
            </a:r>
            <a:r>
              <a:rPr lang="fr-CA" sz="2000" dirty="0" smtClean="0">
                <a:solidFill>
                  <a:schemeClr val="tx1"/>
                </a:solidFill>
              </a:rPr>
              <a:t> </a:t>
            </a:r>
            <a:r>
              <a:rPr lang="fr-CA" sz="2000" dirty="0" err="1" smtClean="0">
                <a:solidFill>
                  <a:schemeClr val="tx1"/>
                </a:solidFill>
              </a:rPr>
              <a:t>hope</a:t>
            </a:r>
            <a:r>
              <a:rPr lang="fr-CA" sz="2000" dirty="0" smtClean="0">
                <a:solidFill>
                  <a:schemeClr val="tx1"/>
                </a:solidFill>
              </a:rPr>
              <a:t> for </a:t>
            </a:r>
            <a:r>
              <a:rPr lang="fr-CA" sz="2000" dirty="0" err="1" smtClean="0">
                <a:solidFill>
                  <a:schemeClr val="tx1"/>
                </a:solidFill>
              </a:rPr>
              <a:t>for</a:t>
            </a:r>
            <a:r>
              <a:rPr lang="fr-CA" sz="2000" dirty="0" smtClean="0">
                <a:solidFill>
                  <a:schemeClr val="tx1"/>
                </a:solidFill>
              </a:rPr>
              <a:t> baby </a:t>
            </a:r>
            <a:r>
              <a:rPr lang="fr-CA" sz="2000" dirty="0" err="1" smtClean="0">
                <a:solidFill>
                  <a:schemeClr val="tx1"/>
                </a:solidFill>
              </a:rPr>
              <a:t>June’s</a:t>
            </a:r>
            <a:r>
              <a:rPr lang="fr-CA" sz="2000" dirty="0" smtClean="0">
                <a:solidFill>
                  <a:schemeClr val="tx1"/>
                </a:solidFill>
              </a:rPr>
              <a:t> future. </a:t>
            </a:r>
          </a:p>
          <a:p>
            <a:pPr marL="0" indent="0">
              <a:buNone/>
            </a:pPr>
            <a:endParaRPr lang="fr-CA" sz="2000" dirty="0">
              <a:solidFill>
                <a:schemeClr val="tx1"/>
              </a:solidFill>
            </a:endParaRPr>
          </a:p>
          <a:p>
            <a:pPr marL="0" indent="0">
              <a:buNone/>
            </a:pPr>
            <a:r>
              <a:rPr lang="fr-CA" sz="2000" dirty="0" err="1" smtClean="0">
                <a:solidFill>
                  <a:schemeClr val="tx1"/>
                </a:solidFill>
              </a:rPr>
              <a:t>Please</a:t>
            </a:r>
            <a:r>
              <a:rPr lang="fr-CA" sz="2000" dirty="0" smtClean="0">
                <a:solidFill>
                  <a:schemeClr val="tx1"/>
                </a:solidFill>
              </a:rPr>
              <a:t> </a:t>
            </a:r>
            <a:r>
              <a:rPr lang="fr-CA" sz="2000" dirty="0" err="1" smtClean="0">
                <a:solidFill>
                  <a:schemeClr val="tx1"/>
                </a:solidFill>
              </a:rPr>
              <a:t>send</a:t>
            </a:r>
            <a:r>
              <a:rPr lang="fr-CA" sz="2000" dirty="0" smtClean="0">
                <a:solidFill>
                  <a:schemeClr val="tx1"/>
                </a:solidFill>
              </a:rPr>
              <a:t> </a:t>
            </a:r>
            <a:r>
              <a:rPr lang="fr-CA" sz="2000" dirty="0" err="1" smtClean="0">
                <a:solidFill>
                  <a:schemeClr val="tx1"/>
                </a:solidFill>
              </a:rPr>
              <a:t>pictures</a:t>
            </a:r>
            <a:r>
              <a:rPr lang="fr-CA" sz="2000" dirty="0" smtClean="0">
                <a:solidFill>
                  <a:schemeClr val="tx1"/>
                </a:solidFill>
              </a:rPr>
              <a:t> and messages to Mme. Gamble or Mme. Chopin as </a:t>
            </a:r>
            <a:r>
              <a:rPr lang="fr-CA" sz="2000" dirty="0" err="1" smtClean="0">
                <a:solidFill>
                  <a:schemeClr val="tx1"/>
                </a:solidFill>
              </a:rPr>
              <a:t>soon</a:t>
            </a:r>
            <a:r>
              <a:rPr lang="fr-CA" sz="2000" dirty="0" smtClean="0">
                <a:solidFill>
                  <a:schemeClr val="tx1"/>
                </a:solidFill>
              </a:rPr>
              <a:t> as possible!</a:t>
            </a:r>
          </a:p>
        </p:txBody>
      </p:sp>
      <p:pic>
        <p:nvPicPr>
          <p:cNvPr id="2050" name="Picture 2" descr="https://attachments.office.net/owa/Morgan.Chopin%40nbed.nb.ca/service.svc/s/GetAttachmentThumbnail?id=AQMkAGU5ZTEwYzA3LTkzZmEtNDNlYi05ODcxLWVhMzQxZTQ4MWM4MgBGAAADWSthU%2FP3wEq1NNuhk21KKAcA7pydZoHqDUKq3YYpgo%2BvXQAAAgEMAAAA7pydZoHqDUKq3YYpgo%2BvXQABO0xYVAAAAAESABAADkJGKMwKuEGfxBi0TDVrYA%3D%3D&amp;thumbnailType=2&amp;owa=outlook.office.com&amp;scriptVer=2020042702.15&amp;X-OWA-CANARY=WydiX9HV5ECzMPu7yLsW9xCT9ex_89cYcS-8QvIO5Dk5jcA6-H6t3t2PfIrPzstTys4TV5vkKSc.&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k2MzI2MywiZXhwIjoxNTg4OTYzODYzLCJpc3MiOiIwMDAwMDAwMi0wMDAwLTBmZjEtY2UwMC0wMDAwMDAwMDAwMDBANGQyYjVmZGYtYzRkMi00OTExLTg3MDktNjhjYzJmNDY1YzlmIiwiYXVkIjoiMDAwMDAwMDItMDAwMC0wZmYxLWNlMDAtMDAwMDAwMDAwMDAwL2F0dGFjaG1lbnRzLm9mZmljZS5uZXRANGQyYjVmZGYtYzRkMi00OTExLTg3MDktNjhjYzJmNDY1YzlmIiwiaGFwcCI6Im93YSJ9.EMu7HvdVseoIudeM7QdJRbIde3q7ZecrJD1kCsKeaB8Cudhi7st-Cx74UC9pZuF-C6rGzSmqsPqcbUCJNX21OLt6wYqU28ACXtm_2OVoG2tqXhGz2lQDivbRemoleuhlX4h6LQl1KjUMLFAJZlJcTIbb-2u21ecTRSmYYhApZFlmEYfdHoSdoD1HaToGBYnzm5jfwJpQ3rjo5ZqryDI1-XhhEZQu-nvbzGztOkpxV4ZfAR6X29cGIsNQeDGb-qS7gPqc4FBbIHxNdYJ0E8yCpKyC0dTGLkolA7VJg0KH_o_owK5o8Qaf-uc9Xr9juvQ8XbW-Njf59CAT9E0j50HwzA&amp;animation=true"/>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794047" y="558258"/>
            <a:ext cx="3659043" cy="2744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ttachments.office.net/owa/Morgan.Chopin%40nbed.nb.ca/service.svc/s/GetAttachmentThumbnail?id=AQMkAGU5ZTEwYzA3LTkzZmEtNDNlYi05ODcxLWVhMzQxZTQ4MWM4MgBGAAADWSthU%2FP3wEq1NNuhk21KKAcA7pydZoHqDUKq3YYpgo%2BvXQAAAgEMAAAA7pydZoHqDUKq3YYpgo%2BvXQABO0xYVQAAAAESABAAdlHa0MgL60ikvOd%2F42lnuw%3D%3D&amp;thumbnailType=2&amp;owa=outlook.office.com&amp;scriptVer=2020042702.15&amp;X-OWA-CANARY=mhbG_bclPUuOpYSkz5OVN8ATnzGA89cYai7hP53ovgs5wJS41HnUkgOG356xtabjUDbO_4cc3fU.&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k2MzU2MywiZXhwIjoxNTg4OTY0MTYzLCJpc3MiOiIwMDAwMDAwMi0wMDAwLTBmZjEtY2UwMC0wMDAwMDAwMDAwMDBANGQyYjVmZGYtYzRkMi00OTExLTg3MDktNjhjYzJmNDY1YzlmIiwiYXVkIjoiMDAwMDAwMDItMDAwMC0wZmYxLWNlMDAtMDAwMDAwMDAwMDAwL2F0dGFjaG1lbnRzLm9mZmljZS5uZXRANGQyYjVmZGYtYzRkMi00OTExLTg3MDktNjhjYzJmNDY1YzlmIiwiaGFwcCI6Im93YSJ9.Ofm4cQOvj3OEsTcmSul3ucE4vFvS_0en674rftCxHzI7yRb5Ee-tAHMeQyVrSe4wvA4qyi7M9zZIPqjsOeRrXeyGZnlC12yUKQmIZxUlYPB1QGyiYLMx09zJI9ifO-oft2VvwGpkWHyeXqitvsth5MRdaDLaBDclyGf1poE_9K8WPsX19hUA7Or4w_TcRwWTsVXa3cqtr9RWs-bb9emBa9Zf3nnK9e_LBuFr9jbctUrgZ7LUFgrkbmTtOHarga7gesJhvudDXmMXh8HGC5UfvwrYhQLbzGNfXtyCJ-nrw9qxlc-AG0lF5ubEUluMjxekmHmWF5dJESOph_lhHFfqaw&amp;animation=true"/>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7794047" y="3600019"/>
            <a:ext cx="3672800" cy="27546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274579" y="782637"/>
            <a:ext cx="487363" cy="487363"/>
          </a:xfrm>
          <a:prstGeom prst="rect">
            <a:avLst/>
          </a:prstGeom>
        </p:spPr>
      </p:pic>
    </p:spTree>
    <p:extLst>
      <p:ext uri="{BB962C8B-B14F-4D97-AF65-F5344CB8AC3E}">
        <p14:creationId xmlns:p14="http://schemas.microsoft.com/office/powerpoint/2010/main" val="2866213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solidFill>
                  <a:schemeClr val="tx1"/>
                </a:solidFill>
              </a:rPr>
              <a:t>Les histoires:</a:t>
            </a:r>
            <a:endParaRPr lang="en-US" dirty="0">
              <a:solidFill>
                <a:schemeClr val="tx1"/>
              </a:solidFill>
            </a:endParaRPr>
          </a:p>
        </p:txBody>
      </p:sp>
      <p:sp>
        <p:nvSpPr>
          <p:cNvPr id="3" name="Content Placeholder 2"/>
          <p:cNvSpPr>
            <a:spLocks noGrp="1"/>
          </p:cNvSpPr>
          <p:nvPr>
            <p:ph idx="1"/>
            <p:custDataLst>
              <p:tags r:id="rId2"/>
            </p:custDataLst>
          </p:nvPr>
        </p:nvSpPr>
        <p:spPr/>
        <p:txBody>
          <a:bodyPr>
            <a:normAutofit/>
          </a:bodyPr>
          <a:lstStyle/>
          <a:p>
            <a:pPr marL="0" indent="0">
              <a:buNone/>
            </a:pPr>
            <a:r>
              <a:rPr lang="fr-CA" sz="2400" dirty="0" smtClean="0">
                <a:solidFill>
                  <a:schemeClr val="tx1"/>
                </a:solidFill>
              </a:rPr>
              <a:t>N’oublie pas de regarder en dessous de la section les histoires (en dessous de la section française) sur notre site web pour voir les </a:t>
            </a:r>
            <a:r>
              <a:rPr lang="fr-CA" sz="2400" dirty="0" err="1" smtClean="0">
                <a:solidFill>
                  <a:schemeClr val="tx1"/>
                </a:solidFill>
              </a:rPr>
              <a:t>madames</a:t>
            </a:r>
            <a:r>
              <a:rPr lang="fr-CA" sz="2400" dirty="0" smtClean="0">
                <a:solidFill>
                  <a:schemeClr val="tx1"/>
                </a:solidFill>
              </a:rPr>
              <a:t> </a:t>
            </a:r>
            <a:r>
              <a:rPr lang="fr-CA" sz="2400" dirty="0" smtClean="0">
                <a:solidFill>
                  <a:schemeClr val="tx1"/>
                </a:solidFill>
              </a:rPr>
              <a:t>en train de lire les </a:t>
            </a:r>
            <a:r>
              <a:rPr lang="fr-CA" sz="2400" dirty="0" smtClean="0">
                <a:solidFill>
                  <a:schemeClr val="tx1"/>
                </a:solidFill>
              </a:rPr>
              <a:t>livres! </a:t>
            </a:r>
            <a:endParaRPr lang="fr-CA" sz="2400" dirty="0" smtClean="0">
              <a:solidFill>
                <a:schemeClr val="tx1"/>
              </a:solidFill>
            </a:endParaRPr>
          </a:p>
          <a:p>
            <a:pPr marL="0" indent="0">
              <a:buNone/>
            </a:pPr>
            <a:endParaRPr lang="fr-CA" sz="2400" dirty="0">
              <a:solidFill>
                <a:schemeClr val="tx1"/>
              </a:solidFill>
            </a:endParaRPr>
          </a:p>
          <a:p>
            <a:pPr marL="0" indent="0">
              <a:buNone/>
            </a:pPr>
            <a:r>
              <a:rPr lang="fr-CA" sz="2400" dirty="0" err="1" smtClean="0">
                <a:solidFill>
                  <a:schemeClr val="tx1"/>
                </a:solidFill>
              </a:rPr>
              <a:t>Don’t</a:t>
            </a:r>
            <a:r>
              <a:rPr lang="fr-CA" sz="2400" dirty="0" smtClean="0">
                <a:solidFill>
                  <a:schemeClr val="tx1"/>
                </a:solidFill>
              </a:rPr>
              <a:t> </a:t>
            </a:r>
            <a:r>
              <a:rPr lang="fr-CA" sz="2400" dirty="0" err="1" smtClean="0">
                <a:solidFill>
                  <a:schemeClr val="tx1"/>
                </a:solidFill>
              </a:rPr>
              <a:t>forget</a:t>
            </a:r>
            <a:r>
              <a:rPr lang="fr-CA" sz="2400" dirty="0" smtClean="0">
                <a:solidFill>
                  <a:schemeClr val="tx1"/>
                </a:solidFill>
              </a:rPr>
              <a:t> to look </a:t>
            </a:r>
            <a:r>
              <a:rPr lang="fr-CA" sz="2400" dirty="0" err="1" smtClean="0">
                <a:solidFill>
                  <a:schemeClr val="tx1"/>
                </a:solidFill>
              </a:rPr>
              <a:t>under</a:t>
            </a:r>
            <a:r>
              <a:rPr lang="fr-CA" sz="2400" dirty="0" smtClean="0">
                <a:solidFill>
                  <a:schemeClr val="tx1"/>
                </a:solidFill>
              </a:rPr>
              <a:t> </a:t>
            </a:r>
            <a:r>
              <a:rPr lang="fr-CA" sz="2400" dirty="0" err="1" smtClean="0">
                <a:solidFill>
                  <a:schemeClr val="tx1"/>
                </a:solidFill>
              </a:rPr>
              <a:t>our</a:t>
            </a:r>
            <a:r>
              <a:rPr lang="fr-CA" sz="2400" dirty="0" smtClean="0">
                <a:solidFill>
                  <a:schemeClr val="tx1"/>
                </a:solidFill>
              </a:rPr>
              <a:t> ‘les histoire’ section (</a:t>
            </a:r>
            <a:r>
              <a:rPr lang="fr-CA" sz="2400" dirty="0" err="1" smtClean="0">
                <a:solidFill>
                  <a:schemeClr val="tx1"/>
                </a:solidFill>
              </a:rPr>
              <a:t>under</a:t>
            </a:r>
            <a:r>
              <a:rPr lang="fr-CA" sz="2400" dirty="0" smtClean="0">
                <a:solidFill>
                  <a:schemeClr val="tx1"/>
                </a:solidFill>
              </a:rPr>
              <a:t> the Français tab) on </a:t>
            </a:r>
            <a:r>
              <a:rPr lang="fr-CA" sz="2400" dirty="0" err="1" smtClean="0">
                <a:solidFill>
                  <a:schemeClr val="tx1"/>
                </a:solidFill>
              </a:rPr>
              <a:t>our</a:t>
            </a:r>
            <a:r>
              <a:rPr lang="fr-CA" sz="2400" dirty="0" smtClean="0">
                <a:solidFill>
                  <a:schemeClr val="tx1"/>
                </a:solidFill>
              </a:rPr>
              <a:t> </a:t>
            </a:r>
            <a:r>
              <a:rPr lang="fr-CA" sz="2400" dirty="0" err="1" smtClean="0">
                <a:solidFill>
                  <a:schemeClr val="tx1"/>
                </a:solidFill>
              </a:rPr>
              <a:t>website</a:t>
            </a:r>
            <a:r>
              <a:rPr lang="fr-CA" sz="2400" dirty="0" smtClean="0">
                <a:solidFill>
                  <a:schemeClr val="tx1"/>
                </a:solidFill>
              </a:rPr>
              <a:t> to </a:t>
            </a:r>
            <a:r>
              <a:rPr lang="fr-CA" sz="2400" dirty="0" err="1" smtClean="0">
                <a:solidFill>
                  <a:schemeClr val="tx1"/>
                </a:solidFill>
              </a:rPr>
              <a:t>hear</a:t>
            </a:r>
            <a:r>
              <a:rPr lang="fr-CA" sz="2400" dirty="0" smtClean="0">
                <a:solidFill>
                  <a:schemeClr val="tx1"/>
                </a:solidFill>
              </a:rPr>
              <a:t> the </a:t>
            </a:r>
            <a:r>
              <a:rPr lang="fr-CA" sz="2400" dirty="0" err="1" smtClean="0">
                <a:solidFill>
                  <a:schemeClr val="tx1"/>
                </a:solidFill>
              </a:rPr>
              <a:t>madames</a:t>
            </a:r>
            <a:r>
              <a:rPr lang="fr-CA" sz="2400" dirty="0" smtClean="0">
                <a:solidFill>
                  <a:schemeClr val="tx1"/>
                </a:solidFill>
              </a:rPr>
              <a:t> </a:t>
            </a:r>
            <a:r>
              <a:rPr lang="fr-CA" sz="2400" dirty="0" err="1" smtClean="0">
                <a:solidFill>
                  <a:schemeClr val="tx1"/>
                </a:solidFill>
              </a:rPr>
              <a:t>reading</a:t>
            </a:r>
            <a:r>
              <a:rPr lang="fr-CA" sz="2400" dirty="0" smtClean="0">
                <a:solidFill>
                  <a:schemeClr val="tx1"/>
                </a:solidFill>
              </a:rPr>
              <a:t> stories!</a:t>
            </a:r>
            <a:endParaRPr lang="en-US" sz="2400" dirty="0">
              <a:solidFill>
                <a:schemeClr val="tx1"/>
              </a:solidFill>
            </a:endParaRPr>
          </a:p>
        </p:txBody>
      </p:sp>
      <p:pic>
        <p:nvPicPr>
          <p:cNvPr id="3074" name="Picture 2" descr="Bitmoji Image"/>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8486776" y="2814493"/>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3717925" y="699943"/>
            <a:ext cx="487363" cy="487363"/>
          </a:xfrm>
          <a:prstGeom prst="rect">
            <a:avLst/>
          </a:prstGeom>
        </p:spPr>
      </p:pic>
    </p:spTree>
    <p:extLst>
      <p:ext uri="{BB962C8B-B14F-4D97-AF65-F5344CB8AC3E}">
        <p14:creationId xmlns:p14="http://schemas.microsoft.com/office/powerpoint/2010/main" val="1886680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5400" dirty="0" smtClean="0">
                <a:solidFill>
                  <a:schemeClr val="tx1"/>
                </a:solidFill>
              </a:rPr>
              <a:t>Son de la semaine: </a:t>
            </a:r>
            <a:r>
              <a:rPr lang="fr-CA" sz="5400" dirty="0" err="1" smtClean="0">
                <a:solidFill>
                  <a:schemeClr val="tx1"/>
                </a:solidFill>
              </a:rPr>
              <a:t>ui</a:t>
            </a:r>
            <a:endParaRPr lang="en-US" sz="5400" dirty="0">
              <a:solidFill>
                <a:schemeClr val="tx1"/>
              </a:solidFill>
            </a:endParaRPr>
          </a:p>
        </p:txBody>
      </p:sp>
      <p:sp>
        <p:nvSpPr>
          <p:cNvPr id="3" name="Content Placeholder 2"/>
          <p:cNvSpPr>
            <a:spLocks noGrp="1"/>
          </p:cNvSpPr>
          <p:nvPr>
            <p:ph idx="1"/>
            <p:custDataLst>
              <p:tags r:id="rId2"/>
            </p:custDataLst>
          </p:nvPr>
        </p:nvSpPr>
        <p:spPr>
          <a:xfrm>
            <a:off x="766618" y="2225244"/>
            <a:ext cx="5735781" cy="3880773"/>
          </a:xfrm>
        </p:spPr>
        <p:txBody>
          <a:bodyPr>
            <a:normAutofit/>
          </a:bodyPr>
          <a:lstStyle/>
          <a:p>
            <a:pPr marL="0" indent="0">
              <a:buNone/>
            </a:pPr>
            <a:r>
              <a:rPr lang="en-US" sz="3200" dirty="0" err="1" smtClean="0">
                <a:solidFill>
                  <a:schemeClr val="tx1"/>
                </a:solidFill>
              </a:rPr>
              <a:t>Voici</a:t>
            </a:r>
            <a:r>
              <a:rPr lang="en-US" sz="3200" dirty="0" smtClean="0">
                <a:solidFill>
                  <a:schemeClr val="tx1"/>
                </a:solidFill>
              </a:rPr>
              <a:t> Madame </a:t>
            </a:r>
            <a:r>
              <a:rPr lang="en-US" sz="3200" dirty="0" err="1" smtClean="0">
                <a:solidFill>
                  <a:schemeClr val="tx1"/>
                </a:solidFill>
              </a:rPr>
              <a:t>Truite</a:t>
            </a:r>
            <a:r>
              <a:rPr lang="en-US" sz="3200" dirty="0" smtClean="0">
                <a:solidFill>
                  <a:schemeClr val="tx1"/>
                </a:solidFill>
              </a:rPr>
              <a:t>. Madame </a:t>
            </a:r>
            <a:r>
              <a:rPr lang="en-US" sz="3200" dirty="0" err="1" smtClean="0">
                <a:solidFill>
                  <a:schemeClr val="tx1"/>
                </a:solidFill>
              </a:rPr>
              <a:t>Truite</a:t>
            </a:r>
            <a:r>
              <a:rPr lang="en-US" sz="3200" dirty="0" smtClean="0">
                <a:solidFill>
                  <a:schemeClr val="tx1"/>
                </a:solidFill>
              </a:rPr>
              <a:t> mange </a:t>
            </a:r>
            <a:r>
              <a:rPr lang="en-US" sz="3200" dirty="0" err="1" smtClean="0">
                <a:solidFill>
                  <a:schemeClr val="tx1"/>
                </a:solidFill>
              </a:rPr>
              <a:t>huit</a:t>
            </a:r>
            <a:r>
              <a:rPr lang="en-US" sz="3200" dirty="0" smtClean="0">
                <a:solidFill>
                  <a:schemeClr val="tx1"/>
                </a:solidFill>
              </a:rPr>
              <a:t> </a:t>
            </a:r>
            <a:r>
              <a:rPr lang="en-US" sz="3200" dirty="0" err="1" smtClean="0">
                <a:solidFill>
                  <a:schemeClr val="tx1"/>
                </a:solidFill>
              </a:rPr>
              <a:t>huîtres</a:t>
            </a:r>
            <a:r>
              <a:rPr lang="en-US" sz="3200" dirty="0" smtClean="0">
                <a:solidFill>
                  <a:schemeClr val="tx1"/>
                </a:solidFill>
              </a:rPr>
              <a:t> </a:t>
            </a:r>
            <a:r>
              <a:rPr lang="en-US" sz="3200" dirty="0" err="1" smtClean="0">
                <a:solidFill>
                  <a:schemeClr val="tx1"/>
                </a:solidFill>
              </a:rPr>
              <a:t>cuites</a:t>
            </a:r>
            <a:r>
              <a:rPr lang="en-US" sz="3200" dirty="0" smtClean="0">
                <a:solidFill>
                  <a:schemeClr val="tx1"/>
                </a:solidFill>
              </a:rPr>
              <a:t> </a:t>
            </a:r>
            <a:r>
              <a:rPr lang="en-US" sz="3200" dirty="0" err="1" smtClean="0">
                <a:solidFill>
                  <a:schemeClr val="tx1"/>
                </a:solidFill>
              </a:rPr>
              <a:t>dans</a:t>
            </a:r>
            <a:r>
              <a:rPr lang="en-US" sz="3200" dirty="0" smtClean="0">
                <a:solidFill>
                  <a:schemeClr val="tx1"/>
                </a:solidFill>
              </a:rPr>
              <a:t> </a:t>
            </a:r>
            <a:r>
              <a:rPr lang="en-US" sz="3200" dirty="0" err="1" smtClean="0">
                <a:solidFill>
                  <a:schemeClr val="tx1"/>
                </a:solidFill>
              </a:rPr>
              <a:t>l’huile</a:t>
            </a:r>
            <a:r>
              <a:rPr lang="en-US" sz="3200" dirty="0" smtClean="0">
                <a:solidFill>
                  <a:schemeClr val="tx1"/>
                </a:solidFill>
              </a:rPr>
              <a:t> </a:t>
            </a:r>
            <a:r>
              <a:rPr lang="en-US" sz="3200" dirty="0" err="1" smtClean="0">
                <a:solidFill>
                  <a:schemeClr val="tx1"/>
                </a:solidFill>
              </a:rPr>
              <a:t>d’olive</a:t>
            </a:r>
            <a:r>
              <a:rPr lang="en-US" sz="3200" dirty="0" smtClean="0">
                <a:solidFill>
                  <a:schemeClr val="tx1"/>
                </a:solidFill>
              </a:rPr>
              <a:t>. </a:t>
            </a:r>
            <a:r>
              <a:rPr lang="en-US" sz="3200" dirty="0" err="1" smtClean="0">
                <a:solidFill>
                  <a:schemeClr val="tx1"/>
                </a:solidFill>
              </a:rPr>
              <a:t>Ça</a:t>
            </a:r>
            <a:r>
              <a:rPr lang="en-US" sz="3200" dirty="0" smtClean="0">
                <a:solidFill>
                  <a:schemeClr val="tx1"/>
                </a:solidFill>
              </a:rPr>
              <a:t> </a:t>
            </a:r>
            <a:r>
              <a:rPr lang="en-US" sz="3200" dirty="0" err="1" smtClean="0">
                <a:solidFill>
                  <a:schemeClr val="tx1"/>
                </a:solidFill>
              </a:rPr>
              <a:t>pue</a:t>
            </a:r>
            <a:r>
              <a:rPr lang="en-US" sz="3200" dirty="0" smtClean="0">
                <a:solidFill>
                  <a:schemeClr val="tx1"/>
                </a:solidFill>
              </a:rPr>
              <a:t> </a:t>
            </a:r>
            <a:r>
              <a:rPr lang="en-US" sz="3200" dirty="0" err="1" smtClean="0">
                <a:solidFill>
                  <a:schemeClr val="tx1"/>
                </a:solidFill>
              </a:rPr>
              <a:t>dans</a:t>
            </a:r>
            <a:r>
              <a:rPr lang="en-US" sz="3200" dirty="0" smtClean="0">
                <a:solidFill>
                  <a:schemeClr val="tx1"/>
                </a:solidFill>
              </a:rPr>
              <a:t> la cuisine. </a:t>
            </a:r>
            <a:endParaRPr lang="en-US" sz="3200" dirty="0">
              <a:solidFill>
                <a:schemeClr val="tx1"/>
              </a:solidFill>
            </a:endParaRPr>
          </a:p>
        </p:txBody>
      </p:sp>
      <p:pic>
        <p:nvPicPr>
          <p:cNvPr id="1026" name="Picture 2" descr="https://attachments.office.net/owa/Morgan.Chopin%40nbed.nb.ca/service.svc/s/GetAttachmentThumbnail?id=AQMkAGU5ZTEwYzA3LTkzZmEtNDNlYi05ODcxLWVhMzQxZTQ4MWM4MgBGAAADWSthU%2FP3wEq1NNuhk21KKAcA7pydZoHqDUKq3YYpgo%2BvXQAAAgEMAAAA7pydZoHqDUKq3YYpgo%2BvXQABOfRmEQAAAAESABAAKkU7A0xNzEOkb1lPTaFRAQ%3D%3D&amp;thumbnailType=2&amp;owa=outlook.office.com&amp;scriptVer=2020042702.14&amp;X-OWA-CANARY=AdjxVaZ6ikOIX1AhUil1YOB6YXHM8dcYOkMzNDgWkKfWS9jWzGUmRe4ztP8_heurSd91qGlUM_I.&amp;token=eyJhbGciOiJSUzI1NiIsImtpZCI6IjU2MzU4ODUyMzRCOTI1MkRERTAwNTc2NkQ5RDlGMjc2NTY1RjYzRTIiLCJ4NXQiOiJWaldJVWpTNUpTM2VBRmRtMmRueWRsWmZZLUkiLCJ0eXAiOiJKV1QifQ.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c3NjQ1OCwiZXhwIjoxNTg4Nzc3MDU4LCJpc3MiOiIwMDAwMDAwMi0wMDAwLTBmZjEtY2UwMC0wMDAwMDAwMDAwMDBANGQyYjVmZGYtYzRkMi00OTExLTg3MDktNjhjYzJmNDY1YzlmIiwiYXVkIjoiMDAwMDAwMDItMDAwMC0wZmYxLWNlMDAtMDAwMDAwMDAwMDAwL2F0dGFjaG1lbnRzLm9mZmljZS5uZXRANGQyYjVmZGYtYzRkMi00OTExLTg3MDktNjhjYzJmNDY1YzlmIiwiaGFwcCI6Im93YSJ9.pzMXxnIq9jX6G1pjJdcIOZrF2lN6srI-naXMyApXcDPjIlsxMdLYEPf0zVgZrpGx8uHs8b3pgvF7Qkr9nrcOPe7aHBF2D_c45murCG7UiXD2DgUhNp3NTPQQaWbNJ_UbMalZoGkfNU0fcusxeccGoaQ4liwOYJaHM2sd4LmGxK1U6HIz0Y5HDR_vpOTIPFfh4wxPHh6pAMaYowfjBnFgc71pQD1TtdbZJ3D_zBG59zEE8UWOhkN3rPi_XB1nzvTcYUyelNrsFxrFLJXqEIMVpQ9_r-REqrP2SPLpMUsSR3i_fCIDyU6gjLO_BV6WRYcGRdSDRlW29FWIlgTPkTZbwQ&amp;animation=true"/>
          <p:cNvPicPr>
            <a:picLocks noChangeAspect="1" noChangeArrowheads="1"/>
          </p:cNvPicPr>
          <p:nvPr>
            <p:custDataLst>
              <p:tags r:id="rId3"/>
            </p:custDataLst>
          </p:nvPr>
        </p:nvPicPr>
        <p:blipFill rotWithShape="1">
          <a:blip r:embed="rId11">
            <a:extLst>
              <a:ext uri="{28A0092B-C50C-407E-A947-70E740481C1C}">
                <a14:useLocalDpi xmlns:a14="http://schemas.microsoft.com/office/drawing/2010/main" val="0"/>
              </a:ext>
            </a:extLst>
          </a:blip>
          <a:srcRect l="6610" t="5604" r="4438" b="22212"/>
          <a:stretch/>
        </p:blipFill>
        <p:spPr bwMode="auto">
          <a:xfrm>
            <a:off x="7518399" y="2225244"/>
            <a:ext cx="3795087" cy="4106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est Oysters in Toronto"/>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479425" y="4526454"/>
            <a:ext cx="2369923" cy="15795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custDataLst>
              <p:tags r:id="rId5"/>
            </p:custDataLst>
          </p:nvPr>
        </p:nvSpPr>
        <p:spPr>
          <a:xfrm>
            <a:off x="907378" y="6146862"/>
            <a:ext cx="1309974" cy="369332"/>
          </a:xfrm>
          <a:prstGeom prst="rect">
            <a:avLst/>
          </a:prstGeom>
        </p:spPr>
        <p:txBody>
          <a:bodyPr wrap="none">
            <a:spAutoFit/>
          </a:bodyPr>
          <a:lstStyle/>
          <a:p>
            <a:r>
              <a:rPr lang="en-US" dirty="0" smtClean="0"/>
              <a:t>Les </a:t>
            </a:r>
            <a:r>
              <a:rPr lang="en-US" dirty="0" err="1" smtClean="0"/>
              <a:t>huîtres</a:t>
            </a:r>
            <a:endParaRPr lang="en-US" dirty="0"/>
          </a:p>
        </p:txBody>
      </p:sp>
      <p:pic>
        <p:nvPicPr>
          <p:cNvPr id="1030" name="Picture 6" descr="Bad Smell Clip Art - Royalty Free - GoGraph"/>
          <p:cNvPicPr>
            <a:picLocks noChangeAspect="1" noChangeArrowheads="1"/>
          </p:cNvPicPr>
          <p:nvPr>
            <p:custDataLst>
              <p:tags r:id="rId6"/>
            </p:custDataLst>
          </p:nvPr>
        </p:nvPicPr>
        <p:blipFill rotWithShape="1">
          <a:blip r:embed="rId13">
            <a:extLst>
              <a:ext uri="{28A0092B-C50C-407E-A947-70E740481C1C}">
                <a14:useLocalDpi xmlns:a14="http://schemas.microsoft.com/office/drawing/2010/main" val="0"/>
              </a:ext>
            </a:extLst>
          </a:blip>
          <a:srcRect b="6748"/>
          <a:stretch/>
        </p:blipFill>
        <p:spPr bwMode="auto">
          <a:xfrm>
            <a:off x="4496187" y="4454655"/>
            <a:ext cx="1905000" cy="17231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custDataLst>
              <p:tags r:id="rId7"/>
            </p:custDataLst>
          </p:nvPr>
        </p:nvSpPr>
        <p:spPr>
          <a:xfrm>
            <a:off x="4793700" y="6147581"/>
            <a:ext cx="1444626" cy="369332"/>
          </a:xfrm>
          <a:prstGeom prst="rect">
            <a:avLst/>
          </a:prstGeom>
        </p:spPr>
        <p:txBody>
          <a:bodyPr wrap="none">
            <a:spAutoFit/>
          </a:bodyPr>
          <a:lstStyle/>
          <a:p>
            <a:r>
              <a:rPr lang="en-US" dirty="0" err="1" smtClean="0"/>
              <a:t>Pue</a:t>
            </a:r>
            <a:r>
              <a:rPr lang="en-US" dirty="0" smtClean="0"/>
              <a:t> (smells)</a:t>
            </a:r>
            <a:endParaRPr lang="en-US" dirty="0"/>
          </a:p>
        </p:txBody>
      </p:sp>
      <p:pic>
        <p:nvPicPr>
          <p:cNvPr id="10" name="Recorded Soun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7682709" y="912380"/>
            <a:ext cx="487363" cy="487363"/>
          </a:xfrm>
          <a:prstGeom prst="rect">
            <a:avLst/>
          </a:prstGeom>
        </p:spPr>
      </p:pic>
    </p:spTree>
    <p:extLst>
      <p:ext uri="{BB962C8B-B14F-4D97-AF65-F5344CB8AC3E}">
        <p14:creationId xmlns:p14="http://schemas.microsoft.com/office/powerpoint/2010/main" val="3139633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3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77334" y="609600"/>
            <a:ext cx="9381066" cy="1320800"/>
          </a:xfrm>
        </p:spPr>
        <p:txBody>
          <a:bodyPr>
            <a:noAutofit/>
          </a:bodyPr>
          <a:lstStyle/>
          <a:p>
            <a:r>
              <a:rPr lang="en-US" sz="4800" dirty="0" err="1" smtClean="0">
                <a:solidFill>
                  <a:schemeClr val="tx1"/>
                </a:solidFill>
              </a:rPr>
              <a:t>Essaye</a:t>
            </a:r>
            <a:r>
              <a:rPr lang="en-US" sz="4800" dirty="0" smtClean="0">
                <a:solidFill>
                  <a:schemeClr val="tx1"/>
                </a:solidFill>
              </a:rPr>
              <a:t> de lire les mots </a:t>
            </a:r>
            <a:r>
              <a:rPr lang="en-US" sz="4800" dirty="0" err="1" smtClean="0">
                <a:solidFill>
                  <a:schemeClr val="tx1"/>
                </a:solidFill>
              </a:rPr>
              <a:t>suivant</a:t>
            </a:r>
            <a:r>
              <a:rPr lang="en-US" sz="4800" dirty="0">
                <a:solidFill>
                  <a:schemeClr val="tx1"/>
                </a:solidFill>
              </a:rPr>
              <a:t>:</a:t>
            </a:r>
          </a:p>
        </p:txBody>
      </p:sp>
      <p:sp>
        <p:nvSpPr>
          <p:cNvPr id="3" name="Content Placeholder 2"/>
          <p:cNvSpPr>
            <a:spLocks noGrp="1"/>
          </p:cNvSpPr>
          <p:nvPr>
            <p:ph idx="1"/>
            <p:custDataLst>
              <p:tags r:id="rId2"/>
            </p:custDataLst>
          </p:nvPr>
        </p:nvSpPr>
        <p:spPr>
          <a:xfrm>
            <a:off x="9744890" y="5259977"/>
            <a:ext cx="2351316" cy="1208105"/>
          </a:xfrm>
          <a:ln w="38100">
            <a:solidFill>
              <a:srgbClr val="FFFF00"/>
            </a:solidFill>
          </a:ln>
        </p:spPr>
        <p:txBody>
          <a:bodyPr>
            <a:noAutofit/>
          </a:bodyPr>
          <a:lstStyle/>
          <a:p>
            <a:pPr marL="0" indent="0">
              <a:buNone/>
            </a:pPr>
            <a:r>
              <a:rPr lang="en-US" sz="2000" dirty="0" smtClean="0">
                <a:solidFill>
                  <a:schemeClr val="tx1"/>
                </a:solidFill>
              </a:rPr>
              <a:t>*** </a:t>
            </a:r>
            <a:r>
              <a:rPr lang="en-US" sz="2000" dirty="0" err="1" smtClean="0">
                <a:solidFill>
                  <a:schemeClr val="tx1"/>
                </a:solidFill>
              </a:rPr>
              <a:t>peux-tu</a:t>
            </a:r>
            <a:r>
              <a:rPr lang="en-US" sz="2000" dirty="0" smtClean="0">
                <a:solidFill>
                  <a:schemeClr val="tx1"/>
                </a:solidFill>
              </a:rPr>
              <a:t> </a:t>
            </a:r>
            <a:r>
              <a:rPr lang="en-US" sz="2000" dirty="0" err="1" smtClean="0">
                <a:solidFill>
                  <a:schemeClr val="tx1"/>
                </a:solidFill>
              </a:rPr>
              <a:t>penser</a:t>
            </a:r>
            <a:r>
              <a:rPr lang="en-US" sz="2000" dirty="0" smtClean="0">
                <a:solidFill>
                  <a:schemeClr val="tx1"/>
                </a:solidFill>
              </a:rPr>
              <a:t> à </a:t>
            </a:r>
            <a:r>
              <a:rPr lang="en-US" sz="2000" dirty="0" err="1" smtClean="0">
                <a:solidFill>
                  <a:schemeClr val="tx1"/>
                </a:solidFill>
              </a:rPr>
              <a:t>d'autres</a:t>
            </a:r>
            <a:r>
              <a:rPr lang="en-US" sz="2000" dirty="0" smtClean="0">
                <a:solidFill>
                  <a:schemeClr val="tx1"/>
                </a:solidFill>
              </a:rPr>
              <a:t> mots avec le son “</a:t>
            </a:r>
            <a:r>
              <a:rPr lang="en-US" sz="2000" dirty="0" err="1" smtClean="0">
                <a:solidFill>
                  <a:schemeClr val="tx1"/>
                </a:solidFill>
              </a:rPr>
              <a:t>ui</a:t>
            </a:r>
            <a:r>
              <a:rPr lang="en-US" sz="2000" dirty="0" smtClean="0">
                <a:solidFill>
                  <a:schemeClr val="tx1"/>
                </a:solidFill>
              </a:rPr>
              <a:t>” ?</a:t>
            </a:r>
            <a:endParaRPr lang="en-US" sz="2000" dirty="0">
              <a:solidFill>
                <a:schemeClr val="tx1"/>
              </a:solidFill>
            </a:endParaRPr>
          </a:p>
        </p:txBody>
      </p:sp>
      <p:sp>
        <p:nvSpPr>
          <p:cNvPr id="4" name="TextBox 3"/>
          <p:cNvSpPr txBox="1"/>
          <p:nvPr>
            <p:custDataLst>
              <p:tags r:id="rId3"/>
            </p:custDataLst>
          </p:nvPr>
        </p:nvSpPr>
        <p:spPr>
          <a:xfrm>
            <a:off x="7112001" y="1852789"/>
            <a:ext cx="2239716" cy="769441"/>
          </a:xfrm>
          <a:prstGeom prst="rect">
            <a:avLst/>
          </a:prstGeom>
          <a:noFill/>
        </p:spPr>
        <p:txBody>
          <a:bodyPr wrap="none" rtlCol="0">
            <a:spAutoFit/>
          </a:bodyPr>
          <a:lstStyle/>
          <a:p>
            <a:r>
              <a:rPr lang="en-US" sz="4400" dirty="0" err="1" smtClean="0"/>
              <a:t>ruisseau</a:t>
            </a:r>
            <a:endParaRPr lang="en-US" sz="4400" dirty="0"/>
          </a:p>
        </p:txBody>
      </p:sp>
      <p:sp>
        <p:nvSpPr>
          <p:cNvPr id="5" name="TextBox 4"/>
          <p:cNvSpPr txBox="1"/>
          <p:nvPr>
            <p:custDataLst>
              <p:tags r:id="rId4"/>
            </p:custDataLst>
          </p:nvPr>
        </p:nvSpPr>
        <p:spPr>
          <a:xfrm>
            <a:off x="3290830" y="3736109"/>
            <a:ext cx="819455" cy="769441"/>
          </a:xfrm>
          <a:prstGeom prst="rect">
            <a:avLst/>
          </a:prstGeom>
          <a:noFill/>
        </p:spPr>
        <p:txBody>
          <a:bodyPr wrap="none" rtlCol="0">
            <a:spAutoFit/>
          </a:bodyPr>
          <a:lstStyle/>
          <a:p>
            <a:r>
              <a:rPr lang="en-US" sz="4400" dirty="0" err="1" smtClean="0"/>
              <a:t>lui</a:t>
            </a:r>
            <a:endParaRPr lang="en-US" sz="4400" dirty="0"/>
          </a:p>
        </p:txBody>
      </p:sp>
      <p:sp>
        <p:nvSpPr>
          <p:cNvPr id="6" name="TextBox 5"/>
          <p:cNvSpPr txBox="1"/>
          <p:nvPr>
            <p:custDataLst>
              <p:tags r:id="rId5"/>
            </p:custDataLst>
          </p:nvPr>
        </p:nvSpPr>
        <p:spPr>
          <a:xfrm>
            <a:off x="882073" y="2544618"/>
            <a:ext cx="1858201" cy="769441"/>
          </a:xfrm>
          <a:prstGeom prst="rect">
            <a:avLst/>
          </a:prstGeom>
          <a:noFill/>
        </p:spPr>
        <p:txBody>
          <a:bodyPr wrap="none" rtlCol="0">
            <a:spAutoFit/>
          </a:bodyPr>
          <a:lstStyle/>
          <a:p>
            <a:r>
              <a:rPr lang="en-US" sz="4400" dirty="0" smtClean="0"/>
              <a:t>biscuit</a:t>
            </a:r>
            <a:endParaRPr lang="en-US" sz="4400" dirty="0"/>
          </a:p>
        </p:txBody>
      </p:sp>
      <p:sp>
        <p:nvSpPr>
          <p:cNvPr id="7" name="TextBox 6"/>
          <p:cNvSpPr txBox="1"/>
          <p:nvPr>
            <p:custDataLst>
              <p:tags r:id="rId6"/>
            </p:custDataLst>
          </p:nvPr>
        </p:nvSpPr>
        <p:spPr>
          <a:xfrm>
            <a:off x="6594765" y="4992988"/>
            <a:ext cx="1441420" cy="769441"/>
          </a:xfrm>
          <a:prstGeom prst="rect">
            <a:avLst/>
          </a:prstGeom>
          <a:noFill/>
        </p:spPr>
        <p:txBody>
          <a:bodyPr wrap="none" rtlCol="0">
            <a:spAutoFit/>
          </a:bodyPr>
          <a:lstStyle/>
          <a:p>
            <a:r>
              <a:rPr lang="en-US" sz="4400" dirty="0" err="1" smtClean="0"/>
              <a:t>pluie</a:t>
            </a:r>
            <a:endParaRPr lang="en-US" sz="4400" dirty="0"/>
          </a:p>
        </p:txBody>
      </p:sp>
      <p:sp>
        <p:nvSpPr>
          <p:cNvPr id="8" name="TextBox 7"/>
          <p:cNvSpPr txBox="1"/>
          <p:nvPr>
            <p:custDataLst>
              <p:tags r:id="rId7"/>
            </p:custDataLst>
          </p:nvPr>
        </p:nvSpPr>
        <p:spPr>
          <a:xfrm>
            <a:off x="1136073" y="5259977"/>
            <a:ext cx="2154757" cy="769441"/>
          </a:xfrm>
          <a:prstGeom prst="rect">
            <a:avLst/>
          </a:prstGeom>
          <a:noFill/>
        </p:spPr>
        <p:txBody>
          <a:bodyPr wrap="none" rtlCol="0">
            <a:spAutoFit/>
          </a:bodyPr>
          <a:lstStyle/>
          <a:p>
            <a:r>
              <a:rPr lang="en-US" sz="4400" dirty="0" err="1" smtClean="0"/>
              <a:t>cuisiner</a:t>
            </a:r>
            <a:endParaRPr lang="en-US" sz="4400" dirty="0"/>
          </a:p>
        </p:txBody>
      </p:sp>
      <p:sp>
        <p:nvSpPr>
          <p:cNvPr id="9" name="TextBox 8"/>
          <p:cNvSpPr txBox="1"/>
          <p:nvPr>
            <p:custDataLst>
              <p:tags r:id="rId8"/>
            </p:custDataLst>
          </p:nvPr>
        </p:nvSpPr>
        <p:spPr>
          <a:xfrm>
            <a:off x="5499956" y="2825747"/>
            <a:ext cx="1410964" cy="769441"/>
          </a:xfrm>
          <a:prstGeom prst="rect">
            <a:avLst/>
          </a:prstGeom>
          <a:noFill/>
        </p:spPr>
        <p:txBody>
          <a:bodyPr wrap="none" rtlCol="0">
            <a:spAutoFit/>
          </a:bodyPr>
          <a:lstStyle/>
          <a:p>
            <a:r>
              <a:rPr lang="en-US" sz="4400" dirty="0" smtClean="0"/>
              <a:t>bruit</a:t>
            </a:r>
            <a:endParaRPr lang="en-US" sz="4400" dirty="0"/>
          </a:p>
        </p:txBody>
      </p:sp>
      <p:sp>
        <p:nvSpPr>
          <p:cNvPr id="10" name="TextBox 9"/>
          <p:cNvSpPr txBox="1"/>
          <p:nvPr>
            <p:custDataLst>
              <p:tags r:id="rId9"/>
            </p:custDataLst>
          </p:nvPr>
        </p:nvSpPr>
        <p:spPr>
          <a:xfrm>
            <a:off x="8231859" y="3736108"/>
            <a:ext cx="2028119" cy="769441"/>
          </a:xfrm>
          <a:prstGeom prst="rect">
            <a:avLst/>
          </a:prstGeom>
          <a:noFill/>
        </p:spPr>
        <p:txBody>
          <a:bodyPr wrap="none" rtlCol="0">
            <a:spAutoFit/>
          </a:bodyPr>
          <a:lstStyle/>
          <a:p>
            <a:r>
              <a:rPr lang="en-US" sz="4400" dirty="0" err="1" smtClean="0"/>
              <a:t>ensuite</a:t>
            </a:r>
            <a:endParaRPr lang="en-US" sz="4400" dirty="0"/>
          </a:p>
        </p:txBody>
      </p:sp>
      <p:pic>
        <p:nvPicPr>
          <p:cNvPr id="11" name="Recorded Sound">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3"/>
          <a:stretch>
            <a:fillRect/>
          </a:stretch>
        </p:blipFill>
        <p:spPr>
          <a:xfrm>
            <a:off x="9744890" y="782637"/>
            <a:ext cx="487363" cy="487363"/>
          </a:xfrm>
          <a:prstGeom prst="rect">
            <a:avLst/>
          </a:prstGeom>
        </p:spPr>
      </p:pic>
    </p:spTree>
    <p:extLst>
      <p:ext uri="{BB962C8B-B14F-4D97-AF65-F5344CB8AC3E}">
        <p14:creationId xmlns:p14="http://schemas.microsoft.com/office/powerpoint/2010/main" val="728438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77334" y="609600"/>
            <a:ext cx="8596668" cy="949234"/>
          </a:xfrm>
        </p:spPr>
        <p:txBody>
          <a:bodyPr>
            <a:normAutofit/>
          </a:bodyPr>
          <a:lstStyle/>
          <a:p>
            <a:r>
              <a:rPr lang="en-US" sz="5400" dirty="0" smtClean="0">
                <a:solidFill>
                  <a:schemeClr val="tx1"/>
                </a:solidFill>
              </a:rPr>
              <a:t>Message:</a:t>
            </a:r>
            <a:endParaRPr lang="en-US" sz="5400" dirty="0">
              <a:solidFill>
                <a:schemeClr val="tx1"/>
              </a:solidFill>
            </a:endParaRPr>
          </a:p>
        </p:txBody>
      </p:sp>
      <p:sp>
        <p:nvSpPr>
          <p:cNvPr id="3" name="Content Placeholder 2"/>
          <p:cNvSpPr>
            <a:spLocks noGrp="1"/>
          </p:cNvSpPr>
          <p:nvPr>
            <p:ph idx="1"/>
            <p:custDataLst>
              <p:tags r:id="rId2"/>
            </p:custDataLst>
          </p:nvPr>
        </p:nvSpPr>
        <p:spPr>
          <a:xfrm>
            <a:off x="677334" y="1920444"/>
            <a:ext cx="9103975" cy="4508066"/>
          </a:xfrm>
        </p:spPr>
        <p:txBody>
          <a:bodyPr>
            <a:noAutofit/>
          </a:bodyPr>
          <a:lstStyle/>
          <a:p>
            <a:pPr marL="0" indent="0">
              <a:buNone/>
            </a:pPr>
            <a:r>
              <a:rPr lang="fr-CA" sz="2300" dirty="0">
                <a:solidFill>
                  <a:schemeClr val="tx1"/>
                </a:solidFill>
              </a:rPr>
              <a:t>Bonjour les amis! </a:t>
            </a:r>
            <a:endParaRPr lang="en-US" sz="2300" dirty="0">
              <a:solidFill>
                <a:schemeClr val="tx1"/>
              </a:solidFill>
            </a:endParaRPr>
          </a:p>
          <a:p>
            <a:pPr marL="0" indent="0">
              <a:buNone/>
            </a:pPr>
            <a:r>
              <a:rPr lang="fr-CA" sz="2300" dirty="0">
                <a:solidFill>
                  <a:schemeClr val="tx1"/>
                </a:solidFill>
              </a:rPr>
              <a:t>Pendant les </a:t>
            </a:r>
            <a:r>
              <a:rPr lang="fr-CA" sz="2300" dirty="0" smtClean="0">
                <a:solidFill>
                  <a:schemeClr val="tx1"/>
                </a:solidFill>
              </a:rPr>
              <a:t>dernières quelques </a:t>
            </a:r>
            <a:r>
              <a:rPr lang="fr-CA" sz="2300" dirty="0">
                <a:solidFill>
                  <a:schemeClr val="tx1"/>
                </a:solidFill>
              </a:rPr>
              <a:t>semaines je trouve que je suis vraiment active pendant les nuits. L’autre soirée j’ai décidé de regarder pour une nouvelle recette pour un smoothie. J’ai trouvé un vidéo d’un monsieur qui faisait un smoothie avec huit </a:t>
            </a:r>
            <a:r>
              <a:rPr lang="fr-CA" sz="2300" dirty="0" smtClean="0">
                <a:solidFill>
                  <a:schemeClr val="tx1"/>
                </a:solidFill>
              </a:rPr>
              <a:t>différents types de fruits! </a:t>
            </a:r>
            <a:r>
              <a:rPr lang="fr-CA" sz="2300" dirty="0">
                <a:solidFill>
                  <a:schemeClr val="tx1"/>
                </a:solidFill>
              </a:rPr>
              <a:t>Premièrement, je suis allé </a:t>
            </a:r>
            <a:r>
              <a:rPr lang="fr-CA" sz="2300" dirty="0" smtClean="0">
                <a:solidFill>
                  <a:schemeClr val="tx1"/>
                </a:solidFill>
              </a:rPr>
              <a:t>aux cuisines et </a:t>
            </a:r>
            <a:r>
              <a:rPr lang="fr-CA" sz="2300" dirty="0">
                <a:solidFill>
                  <a:schemeClr val="tx1"/>
                </a:solidFill>
              </a:rPr>
              <a:t>j’ai sorti les fruits, le lait et le yaourt. Au </a:t>
            </a:r>
            <a:r>
              <a:rPr lang="fr-CA" sz="2300" dirty="0" smtClean="0">
                <a:solidFill>
                  <a:schemeClr val="tx1"/>
                </a:solidFill>
              </a:rPr>
              <a:t>commencement, </a:t>
            </a:r>
            <a:r>
              <a:rPr lang="fr-CA" sz="2300" dirty="0">
                <a:solidFill>
                  <a:schemeClr val="tx1"/>
                </a:solidFill>
              </a:rPr>
              <a:t>je ne pouvais pas trouver le </a:t>
            </a:r>
            <a:r>
              <a:rPr lang="fr-CA" sz="2300" dirty="0" smtClean="0">
                <a:solidFill>
                  <a:schemeClr val="tx1"/>
                </a:solidFill>
              </a:rPr>
              <a:t>yaourt, mais </a:t>
            </a:r>
            <a:r>
              <a:rPr lang="fr-CA" sz="2300" dirty="0">
                <a:solidFill>
                  <a:schemeClr val="tx1"/>
                </a:solidFill>
              </a:rPr>
              <a:t>c’était en arrière des œufs. Après, j’ai mis chacun des ingrédients dans mon </a:t>
            </a:r>
            <a:r>
              <a:rPr lang="fr-CA" sz="2300" dirty="0" smtClean="0">
                <a:solidFill>
                  <a:schemeClr val="tx1"/>
                </a:solidFill>
              </a:rPr>
              <a:t>mélangeur jusqu’au moment ou c’était </a:t>
            </a:r>
            <a:r>
              <a:rPr lang="fr-CA" sz="2300" dirty="0">
                <a:solidFill>
                  <a:schemeClr val="tx1"/>
                </a:solidFill>
              </a:rPr>
              <a:t>rempli puis j’ai tout </a:t>
            </a:r>
            <a:r>
              <a:rPr lang="fr-CA" sz="2300" dirty="0" smtClean="0">
                <a:solidFill>
                  <a:schemeClr val="tx1"/>
                </a:solidFill>
              </a:rPr>
              <a:t>mélangé! Ensuite, j’ai versé </a:t>
            </a:r>
            <a:r>
              <a:rPr lang="fr-CA" sz="2300" dirty="0">
                <a:solidFill>
                  <a:schemeClr val="tx1"/>
                </a:solidFill>
              </a:rPr>
              <a:t>le smoothie dans une tasse et j’ai ajouté un parapluie tropical. C’était si bon que maintenant je bois un smoothie chaque jour!</a:t>
            </a:r>
            <a:endParaRPr lang="en-US" sz="2300" dirty="0">
              <a:solidFill>
                <a:schemeClr val="tx1"/>
              </a:solidFill>
            </a:endParaRPr>
          </a:p>
        </p:txBody>
      </p:sp>
      <p:sp>
        <p:nvSpPr>
          <p:cNvPr id="4" name="TextBox 3"/>
          <p:cNvSpPr txBox="1"/>
          <p:nvPr>
            <p:custDataLst>
              <p:tags r:id="rId3"/>
            </p:custDataLst>
          </p:nvPr>
        </p:nvSpPr>
        <p:spPr>
          <a:xfrm>
            <a:off x="3740727" y="794327"/>
            <a:ext cx="8184180" cy="923330"/>
          </a:xfrm>
          <a:prstGeom prst="rect">
            <a:avLst/>
          </a:prstGeom>
          <a:noFill/>
        </p:spPr>
        <p:txBody>
          <a:bodyPr wrap="square" rtlCol="0">
            <a:spAutoFit/>
          </a:bodyPr>
          <a:lstStyle/>
          <a:p>
            <a:r>
              <a:rPr lang="fr-CA" dirty="0"/>
              <a:t>*** Jour 1- trouve les mots de la </a:t>
            </a:r>
            <a:r>
              <a:rPr lang="fr-CA" dirty="0" smtClean="0"/>
              <a:t>semaine (défi- quel </a:t>
            </a:r>
            <a:r>
              <a:rPr lang="fr-CA" dirty="0" smtClean="0"/>
              <a:t>mots </a:t>
            </a:r>
            <a:r>
              <a:rPr lang="fr-CA" dirty="0" smtClean="0"/>
              <a:t>de la semaine est-ce que Madame n’a pas utilisé?</a:t>
            </a:r>
            <a:endParaRPr lang="fr-CA" dirty="0"/>
          </a:p>
          <a:p>
            <a:r>
              <a:rPr lang="fr-CA" dirty="0"/>
              <a:t>*** Jour 2- trouve les mots avec le sons </a:t>
            </a:r>
            <a:r>
              <a:rPr lang="fr-CA" dirty="0" err="1" smtClean="0"/>
              <a:t>ui</a:t>
            </a:r>
            <a:endParaRPr lang="en-US" dirty="0"/>
          </a:p>
        </p:txBody>
      </p:sp>
      <p:pic>
        <p:nvPicPr>
          <p:cNvPr id="5" name="Picture 4"/>
          <p:cNvPicPr>
            <a:picLocks noChangeAspect="1"/>
          </p:cNvPicPr>
          <p:nvPr>
            <p:custDataLst>
              <p:tags r:id="rId4"/>
            </p:custDataLst>
          </p:nvPr>
        </p:nvPicPr>
        <p:blipFill>
          <a:blip r:embed="rId8">
            <a:extLst>
              <a:ext uri="{BEBA8EAE-BF5A-486C-A8C5-ECC9F3942E4B}">
                <a14:imgProps xmlns:a14="http://schemas.microsoft.com/office/drawing/2010/main">
                  <a14:imgLayer r:embed="rId9">
                    <a14:imgEffect>
                      <a14:backgroundRemoval t="10000" b="91667" l="826" r="95317"/>
                    </a14:imgEffect>
                  </a14:imgLayer>
                </a14:imgProps>
              </a:ext>
            </a:extLst>
          </a:blip>
          <a:stretch>
            <a:fillRect/>
          </a:stretch>
        </p:blipFill>
        <p:spPr>
          <a:xfrm flipH="1">
            <a:off x="9274002" y="4373812"/>
            <a:ext cx="2917998" cy="2815681"/>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030320" y="1331687"/>
            <a:ext cx="487363" cy="487363"/>
          </a:xfrm>
          <a:prstGeom prst="rect">
            <a:avLst/>
          </a:prstGeom>
        </p:spPr>
      </p:pic>
    </p:spTree>
    <p:extLst>
      <p:ext uri="{BB962C8B-B14F-4D97-AF65-F5344CB8AC3E}">
        <p14:creationId xmlns:p14="http://schemas.microsoft.com/office/powerpoint/2010/main" val="1345096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1"/>
            </p:custDataLst>
          </p:nvPr>
        </p:nvSpPr>
        <p:spPr>
          <a:xfrm>
            <a:off x="762000" y="696686"/>
            <a:ext cx="10667998" cy="862148"/>
          </a:xfrm>
        </p:spPr>
        <p:txBody>
          <a:bodyPr/>
          <a:lstStyle/>
          <a:p>
            <a:pPr algn="l"/>
            <a:r>
              <a:rPr lang="en-US" i="0" dirty="0" smtClean="0">
                <a:solidFill>
                  <a:schemeClr val="tx1"/>
                </a:solidFill>
                <a:latin typeface="Britannic Bold" panose="020B0903060703020204" pitchFamily="34" charset="0"/>
              </a:rPr>
              <a:t>		 			Les mots</a:t>
            </a:r>
            <a:endParaRPr lang="en-US" i="0" dirty="0">
              <a:solidFill>
                <a:schemeClr val="tx1"/>
              </a:solidFill>
              <a:latin typeface="Britannic Bold" panose="020B0903060703020204" pitchFamily="34" charset="0"/>
            </a:endParaRPr>
          </a:p>
        </p:txBody>
      </p:sp>
      <p:pic>
        <p:nvPicPr>
          <p:cNvPr id="6" name="Picture 5" descr="Comic Wow Clipart"/>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073241" y="-95794"/>
            <a:ext cx="2938644" cy="2022229"/>
          </a:xfrm>
          <a:prstGeom prst="rect">
            <a:avLst/>
          </a:prstGeom>
          <a:noFill/>
          <a:ln>
            <a:noFill/>
          </a:ln>
        </p:spPr>
      </p:pic>
      <p:sp>
        <p:nvSpPr>
          <p:cNvPr id="2" name="Explosion 2 1"/>
          <p:cNvSpPr/>
          <p:nvPr>
            <p:custDataLst>
              <p:tags r:id="rId3"/>
            </p:custDataLst>
          </p:nvPr>
        </p:nvSpPr>
        <p:spPr>
          <a:xfrm rot="1098376">
            <a:off x="646024" y="1629381"/>
            <a:ext cx="4386830" cy="3345084"/>
          </a:xfrm>
          <a:prstGeom prst="irregularSeal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2 6"/>
          <p:cNvSpPr/>
          <p:nvPr>
            <p:custDataLst>
              <p:tags r:id="rId4"/>
            </p:custDataLst>
          </p:nvPr>
        </p:nvSpPr>
        <p:spPr>
          <a:xfrm rot="1098376">
            <a:off x="6072388" y="3323213"/>
            <a:ext cx="4386830" cy="3345084"/>
          </a:xfrm>
          <a:prstGeom prst="irregularSeal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custDataLst>
              <p:tags r:id="rId5"/>
            </p:custDataLst>
          </p:nvPr>
        </p:nvSpPr>
        <p:spPr>
          <a:xfrm>
            <a:off x="1653310" y="2718914"/>
            <a:ext cx="2521527" cy="1200329"/>
          </a:xfrm>
          <a:prstGeom prst="rect">
            <a:avLst/>
          </a:prstGeom>
          <a:noFill/>
        </p:spPr>
        <p:txBody>
          <a:bodyPr wrap="square" rtlCol="0">
            <a:spAutoFit/>
          </a:bodyPr>
          <a:lstStyle/>
          <a:p>
            <a:pPr algn="ctr"/>
            <a:r>
              <a:rPr lang="en-US" sz="3600" dirty="0" err="1" smtClean="0"/>
              <a:t>fabuleuse</a:t>
            </a:r>
            <a:endParaRPr lang="en-US" sz="3600" dirty="0" smtClean="0"/>
          </a:p>
          <a:p>
            <a:pPr algn="ctr"/>
            <a:r>
              <a:rPr lang="en-US" sz="3600" dirty="0" err="1" smtClean="0"/>
              <a:t>fabuleux</a:t>
            </a:r>
            <a:endParaRPr lang="en-US" sz="3600" dirty="0"/>
          </a:p>
        </p:txBody>
      </p:sp>
      <p:sp>
        <p:nvSpPr>
          <p:cNvPr id="11" name="TextBox 10"/>
          <p:cNvSpPr txBox="1"/>
          <p:nvPr>
            <p:custDataLst>
              <p:tags r:id="rId6"/>
            </p:custDataLst>
          </p:nvPr>
        </p:nvSpPr>
        <p:spPr>
          <a:xfrm>
            <a:off x="6839528" y="4395590"/>
            <a:ext cx="2521527" cy="1200329"/>
          </a:xfrm>
          <a:prstGeom prst="rect">
            <a:avLst/>
          </a:prstGeom>
          <a:noFill/>
        </p:spPr>
        <p:txBody>
          <a:bodyPr wrap="square" rtlCol="0">
            <a:spAutoFit/>
          </a:bodyPr>
          <a:lstStyle/>
          <a:p>
            <a:pPr algn="ctr"/>
            <a:r>
              <a:rPr lang="en-US" sz="3600" dirty="0" err="1" smtClean="0"/>
              <a:t>furieuse</a:t>
            </a:r>
            <a:endParaRPr lang="en-US" sz="3600" dirty="0" smtClean="0"/>
          </a:p>
          <a:p>
            <a:pPr algn="ctr"/>
            <a:r>
              <a:rPr lang="en-US" sz="3600" dirty="0" err="1" smtClean="0"/>
              <a:t>furieux</a:t>
            </a:r>
            <a:endParaRPr lang="en-US" sz="3600" dirty="0"/>
          </a:p>
        </p:txBody>
      </p:sp>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751744" y="671638"/>
            <a:ext cx="487363" cy="487363"/>
          </a:xfrm>
          <a:prstGeom prst="rect">
            <a:avLst/>
          </a:prstGeom>
        </p:spPr>
      </p:pic>
    </p:spTree>
    <p:extLst>
      <p:ext uri="{BB962C8B-B14F-4D97-AF65-F5344CB8AC3E}">
        <p14:creationId xmlns:p14="http://schemas.microsoft.com/office/powerpoint/2010/main" val="75254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en-US" sz="4800" dirty="0" err="1" smtClean="0">
                <a:solidFill>
                  <a:schemeClr val="tx1"/>
                </a:solidFill>
              </a:rPr>
              <a:t>Exercice</a:t>
            </a:r>
            <a:r>
              <a:rPr lang="en-US" sz="4800" dirty="0" smtClean="0">
                <a:solidFill>
                  <a:schemeClr val="tx1"/>
                </a:solidFill>
              </a:rPr>
              <a:t> d’</a:t>
            </a:r>
            <a:r>
              <a:rPr lang="fr-CA" sz="4800" dirty="0" smtClean="0">
                <a:solidFill>
                  <a:schemeClr val="tx1"/>
                </a:solidFill>
              </a:rPr>
              <a:t>écriture</a:t>
            </a:r>
            <a:r>
              <a:rPr lang="en-US" sz="4800" dirty="0" smtClean="0">
                <a:solidFill>
                  <a:schemeClr val="tx1"/>
                </a:solidFill>
              </a:rPr>
              <a:t>:</a:t>
            </a:r>
            <a:br>
              <a:rPr lang="en-US" sz="4800" dirty="0" smtClean="0">
                <a:solidFill>
                  <a:schemeClr val="tx1"/>
                </a:solidFill>
              </a:rPr>
            </a:br>
            <a:endParaRPr lang="en-US" sz="4800" dirty="0">
              <a:solidFill>
                <a:schemeClr val="tx1"/>
              </a:solidFill>
            </a:endParaRPr>
          </a:p>
        </p:txBody>
      </p:sp>
      <p:sp>
        <p:nvSpPr>
          <p:cNvPr id="3" name="Content Placeholder 2"/>
          <p:cNvSpPr>
            <a:spLocks noGrp="1"/>
          </p:cNvSpPr>
          <p:nvPr>
            <p:ph idx="1"/>
            <p:custDataLst>
              <p:tags r:id="rId2"/>
            </p:custDataLst>
          </p:nvPr>
        </p:nvSpPr>
        <p:spPr>
          <a:xfrm>
            <a:off x="2253672" y="4950691"/>
            <a:ext cx="8155710" cy="1090671"/>
          </a:xfrm>
        </p:spPr>
        <p:txBody>
          <a:bodyPr>
            <a:normAutofit/>
          </a:bodyPr>
          <a:lstStyle/>
          <a:p>
            <a:pPr marL="0" indent="0">
              <a:buNone/>
            </a:pPr>
            <a:r>
              <a:rPr lang="en-US" sz="2800" dirty="0" err="1" smtClean="0">
                <a:solidFill>
                  <a:schemeClr val="tx1"/>
                </a:solidFill>
              </a:rPr>
              <a:t>Peux-tu</a:t>
            </a:r>
            <a:r>
              <a:rPr lang="en-US" sz="2800" dirty="0" smtClean="0">
                <a:solidFill>
                  <a:schemeClr val="tx1"/>
                </a:solidFill>
              </a:rPr>
              <a:t> </a:t>
            </a:r>
            <a:r>
              <a:rPr lang="fr-CA" sz="2800" dirty="0" smtClean="0">
                <a:solidFill>
                  <a:schemeClr val="tx1"/>
                </a:solidFill>
              </a:rPr>
              <a:t>écrire des phrases en utilisant les mots de la semaine ou les mots WOW</a:t>
            </a:r>
            <a:r>
              <a:rPr lang="en-US" sz="2800" dirty="0" smtClean="0">
                <a:solidFill>
                  <a:schemeClr val="tx1"/>
                </a:solidFill>
              </a:rPr>
              <a:t>?</a:t>
            </a:r>
            <a:endParaRPr lang="en-US" sz="2800" dirty="0">
              <a:solidFill>
                <a:schemeClr val="tx1"/>
              </a:solidFill>
            </a:endParaRPr>
          </a:p>
        </p:txBody>
      </p:sp>
      <p:pic>
        <p:nvPicPr>
          <p:cNvPr id="3076" name="Picture 4" descr="Bitmoji Image"/>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13173" y="1429038"/>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6553489" y="782637"/>
            <a:ext cx="487363" cy="487363"/>
          </a:xfrm>
          <a:prstGeom prst="rect">
            <a:avLst/>
          </a:prstGeom>
        </p:spPr>
      </p:pic>
    </p:spTree>
    <p:extLst>
      <p:ext uri="{BB962C8B-B14F-4D97-AF65-F5344CB8AC3E}">
        <p14:creationId xmlns:p14="http://schemas.microsoft.com/office/powerpoint/2010/main" val="2519627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520" y="94706"/>
            <a:ext cx="8596668" cy="4667794"/>
          </a:xfrm>
        </p:spPr>
        <p:txBody>
          <a:bodyPr>
            <a:noAutofit/>
          </a:bodyPr>
          <a:lstStyle/>
          <a:p>
            <a:pPr algn="ctr"/>
            <a:r>
              <a:rPr lang="en-US" sz="8800" dirty="0" smtClean="0">
                <a:solidFill>
                  <a:schemeClr val="tx1"/>
                </a:solidFill>
              </a:rPr>
              <a:t>La </a:t>
            </a:r>
            <a:r>
              <a:rPr lang="en-US" sz="8800" dirty="0" err="1" smtClean="0">
                <a:solidFill>
                  <a:schemeClr val="tx1"/>
                </a:solidFill>
              </a:rPr>
              <a:t>consommation</a:t>
            </a:r>
            <a:endParaRPr lang="en-US" sz="8800" dirty="0">
              <a:solidFill>
                <a:schemeClr val="tx1"/>
              </a:solidFill>
            </a:endParaRPr>
          </a:p>
        </p:txBody>
      </p:sp>
      <p:pic>
        <p:nvPicPr>
          <p:cNvPr id="3" name="Picture 2" descr="File:Recycling symbol2.svg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1335" y="3456709"/>
            <a:ext cx="3235037" cy="3235037"/>
          </a:xfrm>
          <a:prstGeom prst="rect">
            <a:avLst/>
          </a:prstGeom>
        </p:spPr>
      </p:pic>
      <p:sp>
        <p:nvSpPr>
          <p:cNvPr id="4" name="TextBox 3"/>
          <p:cNvSpPr txBox="1"/>
          <p:nvPr/>
        </p:nvSpPr>
        <p:spPr>
          <a:xfrm>
            <a:off x="5164282" y="3087377"/>
            <a:ext cx="938077" cy="369332"/>
          </a:xfrm>
          <a:prstGeom prst="rect">
            <a:avLst/>
          </a:prstGeom>
          <a:noFill/>
        </p:spPr>
        <p:txBody>
          <a:bodyPr wrap="none" rtlCol="0">
            <a:spAutoFit/>
          </a:bodyPr>
          <a:lstStyle/>
          <a:p>
            <a:r>
              <a:rPr lang="en-US" dirty="0" smtClean="0"/>
              <a:t>r</a:t>
            </a:r>
            <a:r>
              <a:rPr lang="fr-CA" dirty="0" err="1" smtClean="0"/>
              <a:t>éduire</a:t>
            </a:r>
            <a:endParaRPr lang="en-US" dirty="0"/>
          </a:p>
        </p:txBody>
      </p:sp>
      <p:sp>
        <p:nvSpPr>
          <p:cNvPr id="5" name="TextBox 4"/>
          <p:cNvSpPr txBox="1"/>
          <p:nvPr/>
        </p:nvSpPr>
        <p:spPr>
          <a:xfrm>
            <a:off x="7176655" y="5723204"/>
            <a:ext cx="1127232" cy="369332"/>
          </a:xfrm>
          <a:prstGeom prst="rect">
            <a:avLst/>
          </a:prstGeom>
          <a:noFill/>
        </p:spPr>
        <p:txBody>
          <a:bodyPr wrap="none" rtlCol="0">
            <a:spAutoFit/>
          </a:bodyPr>
          <a:lstStyle/>
          <a:p>
            <a:r>
              <a:rPr lang="en-US" dirty="0" smtClean="0"/>
              <a:t>r</a:t>
            </a:r>
            <a:r>
              <a:rPr lang="fr-CA" dirty="0" err="1" smtClean="0"/>
              <a:t>éutiliser</a:t>
            </a:r>
            <a:endParaRPr lang="en-US" dirty="0"/>
          </a:p>
        </p:txBody>
      </p:sp>
      <p:sp>
        <p:nvSpPr>
          <p:cNvPr id="6" name="TextBox 5"/>
          <p:cNvSpPr txBox="1"/>
          <p:nvPr/>
        </p:nvSpPr>
        <p:spPr>
          <a:xfrm>
            <a:off x="2833254" y="5723204"/>
            <a:ext cx="1026243" cy="369332"/>
          </a:xfrm>
          <a:prstGeom prst="rect">
            <a:avLst/>
          </a:prstGeom>
          <a:noFill/>
        </p:spPr>
        <p:txBody>
          <a:bodyPr wrap="none" rtlCol="0">
            <a:spAutoFit/>
          </a:bodyPr>
          <a:lstStyle/>
          <a:p>
            <a:r>
              <a:rPr lang="en-US" dirty="0" smtClean="0"/>
              <a:t>r</a:t>
            </a:r>
            <a:r>
              <a:rPr lang="fr-CA" dirty="0" err="1" smtClean="0"/>
              <a:t>écycler</a:t>
            </a:r>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2858" y="1941240"/>
            <a:ext cx="487363" cy="487363"/>
          </a:xfrm>
          <a:prstGeom prst="rect">
            <a:avLst/>
          </a:prstGeom>
        </p:spPr>
      </p:pic>
    </p:spTree>
    <p:extLst>
      <p:ext uri="{BB962C8B-B14F-4D97-AF65-F5344CB8AC3E}">
        <p14:creationId xmlns:p14="http://schemas.microsoft.com/office/powerpoint/2010/main" val="3209238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424" y="739465"/>
            <a:ext cx="8596668" cy="1320800"/>
          </a:xfrm>
        </p:spPr>
        <p:txBody>
          <a:bodyPr/>
          <a:lstStyle/>
          <a:p>
            <a:pPr algn="ctr"/>
            <a:r>
              <a:rPr lang="fr-CA" dirty="0">
                <a:solidFill>
                  <a:schemeClr val="tx1"/>
                </a:solidFill>
                <a:latin typeface="Britannic Bold" panose="020B0903060703020204" pitchFamily="34" charset="0"/>
              </a:rPr>
              <a:t>Qu’est ce que tu fais ou peut faire pour aider notre planète</a:t>
            </a:r>
            <a:r>
              <a:rPr lang="en-US" dirty="0">
                <a:solidFill>
                  <a:schemeClr val="tx1"/>
                </a:solidFill>
                <a:latin typeface="Britannic Bold" panose="020B0903060703020204" pitchFamily="34" charset="0"/>
              </a:rPr>
              <a:t>?</a:t>
            </a:r>
            <a:endParaRPr lang="en-US" dirty="0">
              <a:solidFill>
                <a:schemeClr val="tx1"/>
              </a:solidFill>
            </a:endParaRPr>
          </a:p>
        </p:txBody>
      </p:sp>
      <p:pic>
        <p:nvPicPr>
          <p:cNvPr id="4" name="Picture 2" descr="Bitmoji Image"/>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596228" y="2065232"/>
            <a:ext cx="3866926" cy="3866926"/>
          </a:xfrm>
          <a:prstGeom prst="rect">
            <a:avLst/>
          </a:prstGeom>
          <a:noFill/>
          <a:extLst>
            <a:ext uri="{909E8E84-426E-40DD-AFC4-6F175D3DCCD1}">
              <a14:hiddenFill xmlns:a14="http://schemas.microsoft.com/office/drawing/2010/main">
                <a:solidFill>
                  <a:srgbClr val="FFFFFF"/>
                </a:solidFill>
              </a14:hiddenFill>
            </a:ext>
          </a:extLst>
        </p:spPr>
      </p:pic>
      <p:sp>
        <p:nvSpPr>
          <p:cNvPr id="5" name="Heart 4"/>
          <p:cNvSpPr/>
          <p:nvPr>
            <p:custDataLst>
              <p:tags r:id="rId2"/>
            </p:custDataLst>
          </p:nvPr>
        </p:nvSpPr>
        <p:spPr>
          <a:xfrm>
            <a:off x="5080309" y="4292481"/>
            <a:ext cx="680449" cy="609600"/>
          </a:xfrm>
          <a:prstGeom prst="hear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68054" y="3557408"/>
            <a:ext cx="4437433" cy="369332"/>
          </a:xfrm>
          <a:prstGeom prst="rect">
            <a:avLst/>
          </a:prstGeom>
          <a:noFill/>
        </p:spPr>
        <p:txBody>
          <a:bodyPr wrap="none" rtlCol="0">
            <a:spAutoFit/>
          </a:bodyPr>
          <a:lstStyle/>
          <a:p>
            <a:r>
              <a:rPr lang="en-US" dirty="0" smtClean="0"/>
              <a:t>- </a:t>
            </a:r>
            <a:r>
              <a:rPr lang="fr-CA" dirty="0" smtClean="0"/>
              <a:t>Ramasser</a:t>
            </a:r>
            <a:r>
              <a:rPr lang="en-US" dirty="0" smtClean="0"/>
              <a:t> </a:t>
            </a:r>
            <a:r>
              <a:rPr lang="en-US" dirty="0" smtClean="0"/>
              <a:t>les</a:t>
            </a:r>
            <a:r>
              <a:rPr lang="fr-CA" dirty="0" smtClean="0"/>
              <a:t> déchets qui sont parterre </a:t>
            </a:r>
            <a:endParaRPr lang="en-US" dirty="0"/>
          </a:p>
        </p:txBody>
      </p:sp>
      <p:sp>
        <p:nvSpPr>
          <p:cNvPr id="6" name="TextBox 5"/>
          <p:cNvSpPr txBox="1"/>
          <p:nvPr/>
        </p:nvSpPr>
        <p:spPr>
          <a:xfrm>
            <a:off x="6960420" y="4299289"/>
            <a:ext cx="4847802" cy="369332"/>
          </a:xfrm>
          <a:prstGeom prst="rect">
            <a:avLst/>
          </a:prstGeom>
          <a:noFill/>
        </p:spPr>
        <p:txBody>
          <a:bodyPr wrap="none" rtlCol="0">
            <a:spAutoFit/>
          </a:bodyPr>
          <a:lstStyle/>
          <a:p>
            <a:r>
              <a:rPr lang="fr-CA" dirty="0" smtClean="0"/>
              <a:t>- Éteindre les </a:t>
            </a:r>
            <a:r>
              <a:rPr lang="fr-CA" dirty="0" smtClean="0"/>
              <a:t>lumières </a:t>
            </a:r>
            <a:r>
              <a:rPr lang="fr-CA" dirty="0" smtClean="0"/>
              <a:t>quand je sors du salle</a:t>
            </a:r>
            <a:endParaRPr lang="en-US" dirty="0"/>
          </a:p>
        </p:txBody>
      </p:sp>
      <p:sp>
        <p:nvSpPr>
          <p:cNvPr id="7" name="TextBox 6"/>
          <p:cNvSpPr txBox="1"/>
          <p:nvPr/>
        </p:nvSpPr>
        <p:spPr>
          <a:xfrm>
            <a:off x="6868054" y="5076892"/>
            <a:ext cx="4656937" cy="646331"/>
          </a:xfrm>
          <a:prstGeom prst="rect">
            <a:avLst/>
          </a:prstGeom>
          <a:noFill/>
        </p:spPr>
        <p:txBody>
          <a:bodyPr wrap="square" rtlCol="0">
            <a:spAutoFit/>
          </a:bodyPr>
          <a:lstStyle/>
          <a:p>
            <a:r>
              <a:rPr lang="fr-CA" dirty="0" smtClean="0"/>
              <a:t>- Essaye d’utiliser la voiture le moins que possible (je peux marcher ou faire du vélo)</a:t>
            </a:r>
            <a:endParaRPr lang="en-US" dirty="0"/>
          </a:p>
        </p:txBody>
      </p:sp>
      <p:sp>
        <p:nvSpPr>
          <p:cNvPr id="8" name="TextBox 7"/>
          <p:cNvSpPr txBox="1"/>
          <p:nvPr/>
        </p:nvSpPr>
        <p:spPr>
          <a:xfrm>
            <a:off x="761592" y="3303602"/>
            <a:ext cx="3585358" cy="369332"/>
          </a:xfrm>
          <a:prstGeom prst="rect">
            <a:avLst/>
          </a:prstGeom>
          <a:noFill/>
        </p:spPr>
        <p:txBody>
          <a:bodyPr wrap="square" rtlCol="0">
            <a:spAutoFit/>
          </a:bodyPr>
          <a:lstStyle/>
          <a:p>
            <a:r>
              <a:rPr lang="fr-CA" dirty="0" smtClean="0"/>
              <a:t>- Planter les arbres ou un jardin</a:t>
            </a:r>
            <a:endParaRPr lang="en-US" dirty="0"/>
          </a:p>
        </p:txBody>
      </p:sp>
      <p:sp>
        <p:nvSpPr>
          <p:cNvPr id="9" name="TextBox 8"/>
          <p:cNvSpPr txBox="1"/>
          <p:nvPr/>
        </p:nvSpPr>
        <p:spPr>
          <a:xfrm>
            <a:off x="0" y="4028020"/>
            <a:ext cx="4169897" cy="369332"/>
          </a:xfrm>
          <a:prstGeom prst="rect">
            <a:avLst/>
          </a:prstGeom>
          <a:noFill/>
        </p:spPr>
        <p:txBody>
          <a:bodyPr wrap="square" rtlCol="0">
            <a:spAutoFit/>
          </a:bodyPr>
          <a:lstStyle/>
          <a:p>
            <a:r>
              <a:rPr lang="fr-CA" dirty="0" smtClean="0"/>
              <a:t>- Trouve les façons de sauver l’</a:t>
            </a:r>
            <a:r>
              <a:rPr lang="fr-CA" dirty="0"/>
              <a:t>é</a:t>
            </a:r>
            <a:r>
              <a:rPr lang="fr-CA" dirty="0" smtClean="0"/>
              <a:t>nergie</a:t>
            </a:r>
            <a:endParaRPr lang="en-US" dirty="0"/>
          </a:p>
        </p:txBody>
      </p:sp>
      <p:sp>
        <p:nvSpPr>
          <p:cNvPr id="10" name="TextBox 9"/>
          <p:cNvSpPr txBox="1"/>
          <p:nvPr/>
        </p:nvSpPr>
        <p:spPr>
          <a:xfrm>
            <a:off x="707428" y="4852654"/>
            <a:ext cx="3195875" cy="369332"/>
          </a:xfrm>
          <a:prstGeom prst="rect">
            <a:avLst/>
          </a:prstGeom>
          <a:noFill/>
        </p:spPr>
        <p:txBody>
          <a:bodyPr wrap="none" rtlCol="0">
            <a:spAutoFit/>
          </a:bodyPr>
          <a:lstStyle/>
          <a:p>
            <a:r>
              <a:rPr lang="fr-CA" dirty="0" smtClean="0"/>
              <a:t>- Réduire, recycler, réutiliser</a:t>
            </a:r>
            <a:endParaRPr lang="en-US" dirty="0"/>
          </a:p>
        </p:txBody>
      </p:sp>
      <p:sp>
        <p:nvSpPr>
          <p:cNvPr id="11" name="TextBox 10"/>
          <p:cNvSpPr txBox="1"/>
          <p:nvPr/>
        </p:nvSpPr>
        <p:spPr>
          <a:xfrm>
            <a:off x="263781" y="5562826"/>
            <a:ext cx="4083169" cy="369332"/>
          </a:xfrm>
          <a:prstGeom prst="rect">
            <a:avLst/>
          </a:prstGeom>
          <a:noFill/>
        </p:spPr>
        <p:txBody>
          <a:bodyPr wrap="none" rtlCol="0">
            <a:spAutoFit/>
          </a:bodyPr>
          <a:lstStyle/>
          <a:p>
            <a:r>
              <a:rPr lang="fr-CA" dirty="0" smtClean="0"/>
              <a:t>- Utiliser les objets non consommable</a:t>
            </a:r>
            <a:endParaRPr lang="en-US" dirty="0"/>
          </a:p>
        </p:txBody>
      </p:sp>
      <p:pic>
        <p:nvPicPr>
          <p:cNvPr id="1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975092" y="1433688"/>
            <a:ext cx="487363" cy="487363"/>
          </a:xfrm>
          <a:prstGeom prst="rect">
            <a:avLst/>
          </a:prstGeom>
        </p:spPr>
      </p:pic>
    </p:spTree>
    <p:extLst>
      <p:ext uri="{BB962C8B-B14F-4D97-AF65-F5344CB8AC3E}">
        <p14:creationId xmlns:p14="http://schemas.microsoft.com/office/powerpoint/2010/main" val="3659130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1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26"/>
</p:tagLst>
</file>

<file path=ppt/tags/tag101.xml><?xml version="1.0" encoding="utf-8"?>
<p:tagLst xmlns:a="http://schemas.openxmlformats.org/drawingml/2006/main" xmlns:r="http://schemas.openxmlformats.org/officeDocument/2006/relationships" xmlns:p="http://schemas.openxmlformats.org/presentationml/2006/main">
  <p:tag name="NUM" val="27"/>
</p:tagLst>
</file>

<file path=ppt/tags/tag102.xml><?xml version="1.0" encoding="utf-8"?>
<p:tagLst xmlns:a="http://schemas.openxmlformats.org/drawingml/2006/main" xmlns:r="http://schemas.openxmlformats.org/officeDocument/2006/relationships" xmlns:p="http://schemas.openxmlformats.org/presentationml/2006/main">
  <p:tag name="NUM" val="28"/>
</p:tagLst>
</file>

<file path=ppt/tags/tag103.xml><?xml version="1.0" encoding="utf-8"?>
<p:tagLst xmlns:a="http://schemas.openxmlformats.org/drawingml/2006/main" xmlns:r="http://schemas.openxmlformats.org/officeDocument/2006/relationships" xmlns:p="http://schemas.openxmlformats.org/presentationml/2006/main">
  <p:tag name="NUM" val="29"/>
</p:tagLst>
</file>

<file path=ppt/tags/tag104.xml><?xml version="1.0" encoding="utf-8"?>
<p:tagLst xmlns:a="http://schemas.openxmlformats.org/drawingml/2006/main" xmlns:r="http://schemas.openxmlformats.org/officeDocument/2006/relationships" xmlns:p="http://schemas.openxmlformats.org/presentationml/2006/main">
  <p:tag name="NUM" val="30"/>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8"/>
</p:tagLst>
</file>

<file path=ppt/tags/tag46.xml><?xml version="1.0" encoding="utf-8"?>
<p:tagLst xmlns:a="http://schemas.openxmlformats.org/drawingml/2006/main" xmlns:r="http://schemas.openxmlformats.org/officeDocument/2006/relationships" xmlns:p="http://schemas.openxmlformats.org/presentationml/2006/main">
  <p:tag name="NUM" val="9"/>
</p:tagLst>
</file>

<file path=ppt/tags/tag47.xml><?xml version="1.0" encoding="utf-8"?>
<p:tagLst xmlns:a="http://schemas.openxmlformats.org/drawingml/2006/main" xmlns:r="http://schemas.openxmlformats.org/officeDocument/2006/relationships" xmlns:p="http://schemas.openxmlformats.org/presentationml/2006/main">
  <p:tag name="NUM" val="10"/>
</p:tagLst>
</file>

<file path=ppt/tags/tag48.xml><?xml version="1.0" encoding="utf-8"?>
<p:tagLst xmlns:a="http://schemas.openxmlformats.org/drawingml/2006/main" xmlns:r="http://schemas.openxmlformats.org/officeDocument/2006/relationships" xmlns:p="http://schemas.openxmlformats.org/presentationml/2006/main">
  <p:tag name="NUM" val="11"/>
</p:tagLst>
</file>

<file path=ppt/tags/tag49.xml><?xml version="1.0" encoding="utf-8"?>
<p:tagLst xmlns:a="http://schemas.openxmlformats.org/drawingml/2006/main" xmlns:r="http://schemas.openxmlformats.org/officeDocument/2006/relationships" xmlns:p="http://schemas.openxmlformats.org/presentationml/2006/main">
  <p:tag name="NUM" val="1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3"/>
</p:tagLst>
</file>

<file path=ppt/tags/tag51.xml><?xml version="1.0" encoding="utf-8"?>
<p:tagLst xmlns:a="http://schemas.openxmlformats.org/drawingml/2006/main" xmlns:r="http://schemas.openxmlformats.org/officeDocument/2006/relationships" xmlns:p="http://schemas.openxmlformats.org/presentationml/2006/main">
  <p:tag name="NUM" val="14"/>
</p:tagLst>
</file>

<file path=ppt/tags/tag52.xml><?xml version="1.0" encoding="utf-8"?>
<p:tagLst xmlns:a="http://schemas.openxmlformats.org/drawingml/2006/main" xmlns:r="http://schemas.openxmlformats.org/officeDocument/2006/relationships" xmlns:p="http://schemas.openxmlformats.org/presentationml/2006/main">
  <p:tag name="NUM" val="15"/>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6"/>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2.xml><?xml version="1.0" encoding="utf-8"?>
<p:tagLst xmlns:a="http://schemas.openxmlformats.org/drawingml/2006/main" xmlns:r="http://schemas.openxmlformats.org/officeDocument/2006/relationships" xmlns:p="http://schemas.openxmlformats.org/presentationml/2006/main">
  <p:tag name="NUM" val="8"/>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10"/>
</p:tagLst>
</file>

<file path=ppt/tags/tag85.xml><?xml version="1.0" encoding="utf-8"?>
<p:tagLst xmlns:a="http://schemas.openxmlformats.org/drawingml/2006/main" xmlns:r="http://schemas.openxmlformats.org/officeDocument/2006/relationships" xmlns:p="http://schemas.openxmlformats.org/presentationml/2006/main">
  <p:tag name="NUM" val="11"/>
</p:tagLst>
</file>

<file path=ppt/tags/tag86.xml><?xml version="1.0" encoding="utf-8"?>
<p:tagLst xmlns:a="http://schemas.openxmlformats.org/drawingml/2006/main" xmlns:r="http://schemas.openxmlformats.org/officeDocument/2006/relationships" xmlns:p="http://schemas.openxmlformats.org/presentationml/2006/main">
  <p:tag name="NUM" val="12"/>
</p:tagLst>
</file>

<file path=ppt/tags/tag87.xml><?xml version="1.0" encoding="utf-8"?>
<p:tagLst xmlns:a="http://schemas.openxmlformats.org/drawingml/2006/main" xmlns:r="http://schemas.openxmlformats.org/officeDocument/2006/relationships" xmlns:p="http://schemas.openxmlformats.org/presentationml/2006/main">
  <p:tag name="NUM" val="13"/>
</p:tagLst>
</file>

<file path=ppt/tags/tag88.xml><?xml version="1.0" encoding="utf-8"?>
<p:tagLst xmlns:a="http://schemas.openxmlformats.org/drawingml/2006/main" xmlns:r="http://schemas.openxmlformats.org/officeDocument/2006/relationships" xmlns:p="http://schemas.openxmlformats.org/presentationml/2006/main">
  <p:tag name="NUM" val="14"/>
</p:tagLst>
</file>

<file path=ppt/tags/tag89.xml><?xml version="1.0" encoding="utf-8"?>
<p:tagLst xmlns:a="http://schemas.openxmlformats.org/drawingml/2006/main" xmlns:r="http://schemas.openxmlformats.org/officeDocument/2006/relationships" xmlns:p="http://schemas.openxmlformats.org/presentationml/2006/main">
  <p:tag name="NUM" val="15"/>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6"/>
</p:tagLst>
</file>

<file path=ppt/tags/tag91.xml><?xml version="1.0" encoding="utf-8"?>
<p:tagLst xmlns:a="http://schemas.openxmlformats.org/drawingml/2006/main" xmlns:r="http://schemas.openxmlformats.org/officeDocument/2006/relationships" xmlns:p="http://schemas.openxmlformats.org/presentationml/2006/main">
  <p:tag name="NUM" val="17"/>
</p:tagLst>
</file>

<file path=ppt/tags/tag92.xml><?xml version="1.0" encoding="utf-8"?>
<p:tagLst xmlns:a="http://schemas.openxmlformats.org/drawingml/2006/main" xmlns:r="http://schemas.openxmlformats.org/officeDocument/2006/relationships" xmlns:p="http://schemas.openxmlformats.org/presentationml/2006/main">
  <p:tag name="NUM" val="18"/>
</p:tagLst>
</file>

<file path=ppt/tags/tag93.xml><?xml version="1.0" encoding="utf-8"?>
<p:tagLst xmlns:a="http://schemas.openxmlformats.org/drawingml/2006/main" xmlns:r="http://schemas.openxmlformats.org/officeDocument/2006/relationships" xmlns:p="http://schemas.openxmlformats.org/presentationml/2006/main">
  <p:tag name="NUM" val="19"/>
</p:tagLst>
</file>

<file path=ppt/tags/tag94.xml><?xml version="1.0" encoding="utf-8"?>
<p:tagLst xmlns:a="http://schemas.openxmlformats.org/drawingml/2006/main" xmlns:r="http://schemas.openxmlformats.org/officeDocument/2006/relationships" xmlns:p="http://schemas.openxmlformats.org/presentationml/2006/main">
  <p:tag name="NUM" val="20"/>
</p:tagLst>
</file>

<file path=ppt/tags/tag95.xml><?xml version="1.0" encoding="utf-8"?>
<p:tagLst xmlns:a="http://schemas.openxmlformats.org/drawingml/2006/main" xmlns:r="http://schemas.openxmlformats.org/officeDocument/2006/relationships" xmlns:p="http://schemas.openxmlformats.org/presentationml/2006/main">
  <p:tag name="NUM" val="21"/>
</p:tagLst>
</file>

<file path=ppt/tags/tag96.xml><?xml version="1.0" encoding="utf-8"?>
<p:tagLst xmlns:a="http://schemas.openxmlformats.org/drawingml/2006/main" xmlns:r="http://schemas.openxmlformats.org/officeDocument/2006/relationships" xmlns:p="http://schemas.openxmlformats.org/presentationml/2006/main">
  <p:tag name="NUM" val="22"/>
</p:tagLst>
</file>

<file path=ppt/tags/tag97.xml><?xml version="1.0" encoding="utf-8"?>
<p:tagLst xmlns:a="http://schemas.openxmlformats.org/drawingml/2006/main" xmlns:r="http://schemas.openxmlformats.org/officeDocument/2006/relationships" xmlns:p="http://schemas.openxmlformats.org/presentationml/2006/main">
  <p:tag name="NUM" val="23"/>
</p:tagLst>
</file>

<file path=ppt/tags/tag98.xml><?xml version="1.0" encoding="utf-8"?>
<p:tagLst xmlns:a="http://schemas.openxmlformats.org/drawingml/2006/main" xmlns:r="http://schemas.openxmlformats.org/officeDocument/2006/relationships" xmlns:p="http://schemas.openxmlformats.org/presentationml/2006/main">
  <p:tag name="NUM" val="24"/>
</p:tagLst>
</file>

<file path=ppt/tags/tag99.xml><?xml version="1.0" encoding="utf-8"?>
<p:tagLst xmlns:a="http://schemas.openxmlformats.org/drawingml/2006/main" xmlns:r="http://schemas.openxmlformats.org/officeDocument/2006/relationships" xmlns:p="http://schemas.openxmlformats.org/presentationml/2006/main">
  <p:tag name="NUM" val="25"/>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1295</TotalTime>
  <Words>1102</Words>
  <Application>Microsoft Office PowerPoint</Application>
  <PresentationFormat>Widescreen</PresentationFormat>
  <Paragraphs>143</Paragraphs>
  <Slides>21</Slides>
  <Notes>8</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Berlin Sans FB</vt:lpstr>
      <vt:lpstr>Britannic Bold</vt:lpstr>
      <vt:lpstr>Calibri</vt:lpstr>
      <vt:lpstr>Trebuchet MS</vt:lpstr>
      <vt:lpstr>Wingdings 3</vt:lpstr>
      <vt:lpstr>Facet</vt:lpstr>
      <vt:lpstr>Semaine 5</vt:lpstr>
      <vt:lpstr>Les mots de la semaine</vt:lpstr>
      <vt:lpstr>Son de la semaine: ui</vt:lpstr>
      <vt:lpstr>Essaye de lire les mots suivant:</vt:lpstr>
      <vt:lpstr>Message:</vt:lpstr>
      <vt:lpstr>      Les mots</vt:lpstr>
      <vt:lpstr>Exercice d’écriture: </vt:lpstr>
      <vt:lpstr>La consommation</vt:lpstr>
      <vt:lpstr>Qu’est ce que tu fais ou peut faire pour aider notre planète?</vt:lpstr>
      <vt:lpstr>Regarde nos élèves!</vt:lpstr>
      <vt:lpstr>Les boîtes de recyclage</vt:lpstr>
      <vt:lpstr>Le composte et la poubelle</vt:lpstr>
      <vt:lpstr>PowerPoint Presentation</vt:lpstr>
      <vt:lpstr>Activité pour la semaine:</vt:lpstr>
      <vt:lpstr>Où vont mes déchets?</vt:lpstr>
      <vt:lpstr>L’énergie:</vt:lpstr>
      <vt:lpstr>L’énergie- mini projet!</vt:lpstr>
      <vt:lpstr>Mini projet - brouillon</vt:lpstr>
      <vt:lpstr>Mini projet- bonne copie</vt:lpstr>
      <vt:lpstr>Baby June:</vt:lpstr>
      <vt:lpstr>Les histoires: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Chopin, Morgan (ASD-S)</dc:creator>
  <cp:lastModifiedBy>Chopin, Morgan (ASD-S)</cp:lastModifiedBy>
  <cp:revision>92</cp:revision>
  <dcterms:created xsi:type="dcterms:W3CDTF">2020-05-04T20:06:51Z</dcterms:created>
  <dcterms:modified xsi:type="dcterms:W3CDTF">2020-05-09T20:59:26Z</dcterms:modified>
</cp:coreProperties>
</file>