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9" r:id="rId3"/>
    <p:sldId id="282" r:id="rId4"/>
    <p:sldId id="285" r:id="rId5"/>
    <p:sldId id="283" r:id="rId6"/>
    <p:sldId id="290" r:id="rId7"/>
    <p:sldId id="284" r:id="rId8"/>
    <p:sldId id="291" r:id="rId9"/>
    <p:sldId id="258" r:id="rId10"/>
    <p:sldId id="271" r:id="rId11"/>
    <p:sldId id="272" r:id="rId12"/>
    <p:sldId id="273" r:id="rId13"/>
    <p:sldId id="274" r:id="rId14"/>
    <p:sldId id="276" r:id="rId15"/>
    <p:sldId id="261" r:id="rId16"/>
    <p:sldId id="288" r:id="rId17"/>
    <p:sldId id="281" r:id="rId18"/>
    <p:sldId id="279" r:id="rId19"/>
    <p:sldId id="286" r:id="rId20"/>
    <p:sldId id="287" r:id="rId21"/>
    <p:sldId id="263" r:id="rId22"/>
    <p:sldId id="270" r:id="rId23"/>
    <p:sldId id="265" r:id="rId24"/>
    <p:sldId id="266" r:id="rId25"/>
    <p:sldId id="267" r:id="rId26"/>
    <p:sldId id="269" r:id="rId27"/>
    <p:sldId id="26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9900"/>
    <a:srgbClr val="D60093"/>
    <a:srgbClr val="9933FF"/>
    <a:srgbClr val="FF6600"/>
    <a:srgbClr val="00CC99"/>
    <a:srgbClr val="CC6600"/>
    <a:srgbClr val="FFCC00"/>
    <a:srgbClr val="FF33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3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7.xml"/><Relationship Id="rId18" Type="http://schemas.openxmlformats.org/officeDocument/2006/relationships/image" Target="../media/image9.PN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audio" Target="../media/media12.m4a"/><Relationship Id="rId17" Type="http://schemas.openxmlformats.org/officeDocument/2006/relationships/image" Target="../media/image8.PNG"/><Relationship Id="rId2" Type="http://schemas.openxmlformats.org/officeDocument/2006/relationships/tags" Target="../tags/tag68.xml"/><Relationship Id="rId16" Type="http://schemas.openxmlformats.org/officeDocument/2006/relationships/image" Target="../media/image7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microsoft.com/office/2007/relationships/media" Target="../media/media12.m4a"/><Relationship Id="rId5" Type="http://schemas.openxmlformats.org/officeDocument/2006/relationships/tags" Target="../tags/tag71.xml"/><Relationship Id="rId15" Type="http://schemas.openxmlformats.org/officeDocument/2006/relationships/image" Target="../media/image6.png"/><Relationship Id="rId10" Type="http://schemas.openxmlformats.org/officeDocument/2006/relationships/tags" Target="../tags/tag76.xml"/><Relationship Id="rId19" Type="http://schemas.openxmlformats.org/officeDocument/2006/relationships/image" Target="../media/image1.png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audio" Target="../media/media13.m4a"/><Relationship Id="rId3" Type="http://schemas.openxmlformats.org/officeDocument/2006/relationships/tags" Target="../tags/tag80.xml"/><Relationship Id="rId21" Type="http://schemas.openxmlformats.org/officeDocument/2006/relationships/image" Target="../media/image8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microsoft.com/office/2007/relationships/media" Target="../media/media13.m4a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image" Target="../media/image1.png"/><Relationship Id="rId10" Type="http://schemas.openxmlformats.org/officeDocument/2006/relationships/tags" Target="../tags/tag87.xml"/><Relationship Id="rId19" Type="http://schemas.openxmlformats.org/officeDocument/2006/relationships/tags" Target="../tags/tag94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audio" Target="../media/media16.m4a"/><Relationship Id="rId3" Type="http://schemas.openxmlformats.org/officeDocument/2006/relationships/tags" Target="../tags/tag103.xml"/><Relationship Id="rId21" Type="http://schemas.openxmlformats.org/officeDocument/2006/relationships/image" Target="../media/image1.png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microsoft.com/office/2007/relationships/media" Target="../media/media16.m4a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10" Type="http://schemas.openxmlformats.org/officeDocument/2006/relationships/tags" Target="../tags/tag110.xml"/><Relationship Id="rId19" Type="http://schemas.openxmlformats.org/officeDocument/2006/relationships/tags" Target="../tags/tag117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5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audio" Target="../media/media2.m4a"/><Relationship Id="rId17" Type="http://schemas.openxmlformats.org/officeDocument/2006/relationships/image" Target="../media/image1.png"/><Relationship Id="rId2" Type="http://schemas.openxmlformats.org/officeDocument/2006/relationships/tags" Target="../tags/tag6.xml"/><Relationship Id="rId16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microsoft.com/office/2007/relationships/media" Target="../media/media2.m4a"/><Relationship Id="rId5" Type="http://schemas.openxmlformats.org/officeDocument/2006/relationships/tags" Target="../tags/tag9.xml"/><Relationship Id="rId15" Type="http://schemas.openxmlformats.org/officeDocument/2006/relationships/image" Target="../media/image2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audio" Target="../media/media20.m4a"/><Relationship Id="rId18" Type="http://schemas.openxmlformats.org/officeDocument/2006/relationships/image" Target="../media/image1.pn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microsoft.com/office/2007/relationships/media" Target="../media/media20.m4a"/><Relationship Id="rId17" Type="http://schemas.openxmlformats.org/officeDocument/2006/relationships/image" Target="../media/image5.png"/><Relationship Id="rId2" Type="http://schemas.openxmlformats.org/officeDocument/2006/relationships/tags" Target="../tags/tag128.xml"/><Relationship Id="rId16" Type="http://schemas.openxmlformats.org/officeDocument/2006/relationships/image" Target="../media/image4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7" Type="http://schemas.openxmlformats.org/officeDocument/2006/relationships/tags" Target="../tags/tag143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audio" Target="../media/media21.m4a"/><Relationship Id="rId5" Type="http://schemas.microsoft.com/office/2007/relationships/media" Target="../media/media21.m4a"/><Relationship Id="rId10" Type="http://schemas.openxmlformats.org/officeDocument/2006/relationships/image" Target="../media/image1.png"/><Relationship Id="rId4" Type="http://schemas.openxmlformats.org/officeDocument/2006/relationships/tags" Target="../tags/tag142.xml"/><Relationship Id="rId9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7" Type="http://schemas.openxmlformats.org/officeDocument/2006/relationships/tags" Target="../tags/tag148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audio" Target="../media/media22.m4a"/><Relationship Id="rId5" Type="http://schemas.microsoft.com/office/2007/relationships/media" Target="../media/media22.m4a"/><Relationship Id="rId10" Type="http://schemas.openxmlformats.org/officeDocument/2006/relationships/image" Target="../media/image1.png"/><Relationship Id="rId4" Type="http://schemas.openxmlformats.org/officeDocument/2006/relationships/tags" Target="../tags/tag147.xml"/><Relationship Id="rId9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2.xml"/><Relationship Id="rId5" Type="http://schemas.openxmlformats.org/officeDocument/2006/relationships/audio" Target="../media/media23.m4a"/><Relationship Id="rId4" Type="http://schemas.microsoft.com/office/2007/relationships/media" Target="../media/media23.m4a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15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6.xml"/><Relationship Id="rId5" Type="http://schemas.openxmlformats.org/officeDocument/2006/relationships/audio" Target="../media/media24.m4a"/><Relationship Id="rId4" Type="http://schemas.microsoft.com/office/2007/relationships/media" Target="../media/media24.m4a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5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0.xml"/><Relationship Id="rId5" Type="http://schemas.openxmlformats.org/officeDocument/2006/relationships/audio" Target="../media/media25.m4a"/><Relationship Id="rId4" Type="http://schemas.microsoft.com/office/2007/relationships/media" Target="../media/media25.m4a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7.m4a"/><Relationship Id="rId7" Type="http://schemas.openxmlformats.org/officeDocument/2006/relationships/hyperlink" Target="mailto:morgan.chopin@nbed.nb.ca" TargetMode="Externa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hyperlink" Target="mailto:rebecca.gamble@nbed.nb.ca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4a"/><Relationship Id="rId3" Type="http://schemas.openxmlformats.org/officeDocument/2006/relationships/tags" Target="../tags/tag18.xml"/><Relationship Id="rId7" Type="http://schemas.microsoft.com/office/2007/relationships/media" Target="../media/media3.m4a"/><Relationship Id="rId12" Type="http://schemas.openxmlformats.org/officeDocument/2006/relationships/image" Target="../media/image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png"/><Relationship Id="rId5" Type="http://schemas.openxmlformats.org/officeDocument/2006/relationships/tags" Target="../tags/tag2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9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3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audio" Target="../media/media4.m4a"/><Relationship Id="rId17" Type="http://schemas.openxmlformats.org/officeDocument/2006/relationships/image" Target="../media/image1.png"/><Relationship Id="rId2" Type="http://schemas.openxmlformats.org/officeDocument/2006/relationships/tags" Target="../tags/tag24.xml"/><Relationship Id="rId16" Type="http://schemas.openxmlformats.org/officeDocument/2006/relationships/image" Target="../media/image5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microsoft.com/office/2007/relationships/media" Target="../media/media4.m4a"/><Relationship Id="rId5" Type="http://schemas.openxmlformats.org/officeDocument/2006/relationships/tags" Target="../tags/tag27.xml"/><Relationship Id="rId15" Type="http://schemas.openxmlformats.org/officeDocument/2006/relationships/image" Target="../media/image4.pn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21" Type="http://schemas.openxmlformats.org/officeDocument/2006/relationships/image" Target="../media/image1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1.xml"/><Relationship Id="rId2" Type="http://schemas.openxmlformats.org/officeDocument/2006/relationships/tags" Target="../tags/tag38.xml"/><Relationship Id="rId16" Type="http://schemas.openxmlformats.org/officeDocument/2006/relationships/audio" Target="../media/media6.m4a"/><Relationship Id="rId20" Type="http://schemas.openxmlformats.org/officeDocument/2006/relationships/image" Target="../media/image5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microsoft.com/office/2007/relationships/media" Target="../media/media6.m4a"/><Relationship Id="rId10" Type="http://schemas.openxmlformats.org/officeDocument/2006/relationships/tags" Target="../tags/tag46.xml"/><Relationship Id="rId19" Type="http://schemas.openxmlformats.org/officeDocument/2006/relationships/image" Target="../media/image4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4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7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0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994262" y="3869634"/>
            <a:ext cx="8483127" cy="449817"/>
          </a:xfrm>
        </p:spPr>
        <p:txBody>
          <a:bodyPr>
            <a:normAutofit/>
          </a:bodyPr>
          <a:lstStyle/>
          <a:p>
            <a:pPr algn="l"/>
            <a:r>
              <a:rPr lang="en-US" sz="2500" dirty="0">
                <a:latin typeface="Century Gothic" panose="020B0502020202020204" pitchFamily="34" charset="0"/>
              </a:rPr>
              <a:t>l</a:t>
            </a:r>
            <a:r>
              <a:rPr lang="en-US" sz="2500" dirty="0" smtClean="0">
                <a:latin typeface="Century Gothic" panose="020B0502020202020204" pitchFamily="34" charset="0"/>
              </a:rPr>
              <a:t>e </a:t>
            </a:r>
            <a:r>
              <a:rPr lang="en-US" sz="2500" dirty="0" err="1" smtClean="0">
                <a:latin typeface="Century Gothic" panose="020B0502020202020204" pitchFamily="34" charset="0"/>
              </a:rPr>
              <a:t>lundi</a:t>
            </a:r>
            <a:r>
              <a:rPr lang="en-US" sz="2500" dirty="0" smtClean="0">
                <a:latin typeface="Century Gothic" panose="020B0502020202020204" pitchFamily="34" charset="0"/>
              </a:rPr>
              <a:t> 11 </a:t>
            </a:r>
            <a:r>
              <a:rPr lang="en-US" sz="2500" dirty="0" err="1" smtClean="0">
                <a:latin typeface="Century Gothic" panose="020B0502020202020204" pitchFamily="34" charset="0"/>
              </a:rPr>
              <a:t>mai</a:t>
            </a:r>
            <a:r>
              <a:rPr lang="en-US" sz="2500" dirty="0" smtClean="0">
                <a:latin typeface="Century Gothic" panose="020B0502020202020204" pitchFamily="34" charset="0"/>
              </a:rPr>
              <a:t>, 2020 – le </a:t>
            </a:r>
            <a:r>
              <a:rPr lang="en-US" sz="2500" dirty="0" err="1" smtClean="0">
                <a:latin typeface="Century Gothic" panose="020B0502020202020204" pitchFamily="34" charset="0"/>
              </a:rPr>
              <a:t>vendredi</a:t>
            </a:r>
            <a:r>
              <a:rPr lang="en-US" sz="2500" dirty="0" smtClean="0">
                <a:latin typeface="Century Gothic" panose="020B0502020202020204" pitchFamily="34" charset="0"/>
              </a:rPr>
              <a:t> 15 </a:t>
            </a:r>
            <a:r>
              <a:rPr lang="en-US" sz="2500" dirty="0" err="1" smtClean="0">
                <a:latin typeface="Century Gothic" panose="020B0502020202020204" pitchFamily="34" charset="0"/>
              </a:rPr>
              <a:t>mai</a:t>
            </a:r>
            <a:r>
              <a:rPr lang="en-US" sz="2500" dirty="0" smtClean="0">
                <a:latin typeface="Century Gothic" panose="020B0502020202020204" pitchFamily="34" charset="0"/>
              </a:rPr>
              <a:t>, 2020 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709530" y="2551612"/>
            <a:ext cx="862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Les </a:t>
            </a:r>
            <a:r>
              <a:rPr lang="en-US" sz="5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aths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Semaine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5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994263" y="4676503"/>
            <a:ext cx="8247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CA" sz="2500" dirty="0" smtClean="0">
                <a:solidFill>
                  <a:schemeClr val="bg1"/>
                </a:solidFill>
              </a:rPr>
              <a:t>RÉVISION  DE  LA  SOUSTRACTION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CA" sz="2500" dirty="0" smtClean="0">
                <a:solidFill>
                  <a:schemeClr val="bg1"/>
                </a:solidFill>
              </a:rPr>
              <a:t>LES  CENTRES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1016" y="5893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4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1 – Un </a:t>
            </a:r>
            <a:r>
              <a:rPr lang="en-US" u="sng" dirty="0" err="1" smtClean="0">
                <a:latin typeface="Century Gothic" panose="020B0502020202020204" pitchFamily="34" charset="0"/>
              </a:rPr>
              <a:t>pictogramme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143001" y="1759131"/>
            <a:ext cx="102913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Vous allez faire un pictogramme du début, à la fin, toute seule!</a:t>
            </a:r>
          </a:p>
          <a:p>
            <a:endParaRPr lang="fr-CA" sz="35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CA" sz="35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Étape 1: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Pense à une question.</a:t>
            </a:r>
          </a:p>
          <a:p>
            <a:endParaRPr lang="fr-CA" sz="35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CA" sz="25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Des idées</a:t>
            </a:r>
            <a:r>
              <a:rPr lang="fr-CA" sz="2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fr-CA" sz="2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1. Poser une question.</a:t>
            </a:r>
          </a:p>
          <a:p>
            <a:r>
              <a:rPr lang="fr-CA" sz="2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2. Faire des observations.</a:t>
            </a:r>
          </a:p>
          <a:p>
            <a:r>
              <a:rPr lang="fr-CA" sz="2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3. Pense à tes expériences.</a:t>
            </a:r>
          </a:p>
          <a:p>
            <a:endParaRPr lang="en-US" sz="25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9685" y="800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1 – Un </a:t>
            </a:r>
            <a:r>
              <a:rPr lang="en-US" u="sng" dirty="0" err="1" smtClean="0">
                <a:latin typeface="Century Gothic" panose="020B0502020202020204" pitchFamily="34" charset="0"/>
              </a:rPr>
              <a:t>pictogramme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143001" y="1759131"/>
            <a:ext cx="102913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Exemples de questions:</a:t>
            </a:r>
          </a:p>
          <a:p>
            <a:endParaRPr lang="fr-CA" sz="35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1. Quel est votre _________ préféré?</a:t>
            </a:r>
          </a:p>
          <a:p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2. Combien d’objets dans ma cuisine sont rouge, bleu, vert et jaune?</a:t>
            </a:r>
          </a:p>
          <a:p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3. Cette semaine, combien de légumes, 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de fruits 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et 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de la viandes 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est-ce que 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j’ai mangés?</a:t>
            </a:r>
            <a:endParaRPr lang="fr-CA" sz="3500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fr-CA" sz="35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0016" y="8680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72231" y="585732"/>
            <a:ext cx="9875520" cy="1356360"/>
          </a:xfrm>
        </p:spPr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1 – Un </a:t>
            </a:r>
            <a:r>
              <a:rPr lang="en-US" u="sng" dirty="0" err="1" smtClean="0">
                <a:latin typeface="Century Gothic" panose="020B0502020202020204" pitchFamily="34" charset="0"/>
              </a:rPr>
              <a:t>pictogramme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35083" y="1520040"/>
            <a:ext cx="102913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Étape 2: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Ramasse vos données (cherche votre information). Compte, utilise des      ou des    .</a:t>
            </a:r>
          </a:p>
          <a:p>
            <a:endParaRPr lang="fr-CA" sz="35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CA" sz="35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Étape 3: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Dessine ton pictogramme. Ça peut être </a:t>
            </a:r>
            <a:r>
              <a:rPr lang="fr-CA" sz="35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horizontal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ou </a:t>
            </a:r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vertical</a:t>
            </a:r>
            <a:r>
              <a:rPr lang="fr-CA" sz="35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US" sz="25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Bestand:Tally marks-Five-bar Gate.svg - Wikipedi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45" y="2159471"/>
            <a:ext cx="528206" cy="466142"/>
          </a:xfrm>
          <a:prstGeom prst="rect">
            <a:avLst/>
          </a:prstGeom>
        </p:spPr>
      </p:pic>
      <p:pic>
        <p:nvPicPr>
          <p:cNvPr id="5" name="Picture 4" descr="File:Check mark 23x20 02.svg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46" y="2159471"/>
            <a:ext cx="427006" cy="4050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88" y="4306658"/>
            <a:ext cx="3757603" cy="16723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40" y="4244219"/>
            <a:ext cx="2537611" cy="2166389"/>
          </a:xfrm>
          <a:prstGeom prst="rect">
            <a:avLst/>
          </a:prstGeom>
        </p:spPr>
      </p:pic>
      <p:sp>
        <p:nvSpPr>
          <p:cNvPr id="41" name="TextBox 40"/>
          <p:cNvSpPr txBox="1"/>
          <p:nvPr>
            <p:custDataLst>
              <p:tags r:id="rId7"/>
            </p:custDataLst>
          </p:nvPr>
        </p:nvSpPr>
        <p:spPr>
          <a:xfrm>
            <a:off x="6583679" y="5142828"/>
            <a:ext cx="148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vertical</a:t>
            </a:r>
            <a:endParaRPr lang="en-US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>
            <p:custDataLst>
              <p:tags r:id="rId8"/>
            </p:custDataLst>
          </p:nvPr>
        </p:nvSpPr>
        <p:spPr>
          <a:xfrm>
            <a:off x="3272351" y="6172081"/>
            <a:ext cx="168507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5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horizontal</a:t>
            </a:r>
            <a:endParaRPr lang="en-US" sz="2500" dirty="0">
              <a:solidFill>
                <a:srgbClr val="00B050"/>
              </a:solidFill>
            </a:endParaRPr>
          </a:p>
        </p:txBody>
      </p:sp>
      <p:sp>
        <p:nvSpPr>
          <p:cNvPr id="44" name="Left Brace 43"/>
          <p:cNvSpPr/>
          <p:nvPr>
            <p:custDataLst>
              <p:tags r:id="rId9"/>
            </p:custDataLst>
          </p:nvPr>
        </p:nvSpPr>
        <p:spPr>
          <a:xfrm rot="16200000">
            <a:off x="3907695" y="4391254"/>
            <a:ext cx="283026" cy="355365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/>
          <p:cNvSpPr/>
          <p:nvPr>
            <p:custDataLst>
              <p:tags r:id="rId10"/>
            </p:custDataLst>
          </p:nvPr>
        </p:nvSpPr>
        <p:spPr>
          <a:xfrm>
            <a:off x="7931454" y="4244219"/>
            <a:ext cx="248071" cy="216638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90264" y="680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72231" y="585732"/>
            <a:ext cx="9875520" cy="1356360"/>
          </a:xfrm>
        </p:spPr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1 – Un </a:t>
            </a:r>
            <a:r>
              <a:rPr lang="en-US" u="sng" dirty="0" err="1" smtClean="0">
                <a:latin typeface="Century Gothic" panose="020B0502020202020204" pitchFamily="34" charset="0"/>
              </a:rPr>
              <a:t>pictogramme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35083" y="1520040"/>
            <a:ext cx="1029135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Étape </a:t>
            </a:r>
            <a:r>
              <a:rPr lang="fr-CA" sz="3200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  <a:r>
              <a:rPr lang="fr-CA" sz="32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N’oublie pas un titre, tes options, et de penser a un dessin pour représenter tes données.</a:t>
            </a:r>
          </a:p>
          <a:p>
            <a:endParaRPr lang="en-US" sz="25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1" y="3445299"/>
            <a:ext cx="3757603" cy="16723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935" y="3161024"/>
            <a:ext cx="2537611" cy="2166389"/>
          </a:xfrm>
          <a:prstGeom prst="rect">
            <a:avLst/>
          </a:prstGeom>
        </p:spPr>
      </p:pic>
      <p:sp>
        <p:nvSpPr>
          <p:cNvPr id="41" name="TextBox 40"/>
          <p:cNvSpPr txBox="1"/>
          <p:nvPr>
            <p:custDataLst>
              <p:tags r:id="rId5"/>
            </p:custDataLst>
          </p:nvPr>
        </p:nvSpPr>
        <p:spPr>
          <a:xfrm>
            <a:off x="8804366" y="5726302"/>
            <a:ext cx="204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d</a:t>
            </a:r>
            <a:r>
              <a:rPr lang="fr-CA" sz="24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es options</a:t>
            </a:r>
            <a:endParaRPr lang="en-US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>
            <p:custDataLst>
              <p:tags r:id="rId6"/>
            </p:custDataLst>
          </p:nvPr>
        </p:nvSpPr>
        <p:spPr>
          <a:xfrm>
            <a:off x="442065" y="3445299"/>
            <a:ext cx="12506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500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fr-CA" sz="25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n titre</a:t>
            </a:r>
            <a:endParaRPr lang="en-US" sz="25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7"/>
            </p:custDataLst>
          </p:nvPr>
        </p:nvSpPr>
        <p:spPr>
          <a:xfrm>
            <a:off x="6628743" y="3161024"/>
            <a:ext cx="12506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500" dirty="0">
                <a:solidFill>
                  <a:srgbClr val="0070C0"/>
                </a:solidFill>
                <a:latin typeface="Century Gothic" panose="020B0502020202020204" pitchFamily="34" charset="0"/>
              </a:rPr>
              <a:t>u</a:t>
            </a:r>
            <a:r>
              <a:rPr lang="fr-CA" sz="2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 titre</a:t>
            </a:r>
            <a:endParaRPr lang="en-US" sz="2500" dirty="0"/>
          </a:p>
        </p:txBody>
      </p:sp>
      <p:sp>
        <p:nvSpPr>
          <p:cNvPr id="7" name="Rectangle 6"/>
          <p:cNvSpPr/>
          <p:nvPr>
            <p:custDataLst>
              <p:tags r:id="rId8"/>
            </p:custDataLst>
          </p:nvPr>
        </p:nvSpPr>
        <p:spPr>
          <a:xfrm>
            <a:off x="6369552" y="4402574"/>
            <a:ext cx="16017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500" dirty="0">
                <a:solidFill>
                  <a:srgbClr val="0070C0"/>
                </a:solidFill>
                <a:latin typeface="Century Gothic" panose="020B0502020202020204" pitchFamily="34" charset="0"/>
              </a:rPr>
              <a:t>u</a:t>
            </a:r>
            <a:r>
              <a:rPr lang="fr-CA" sz="2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n dessin</a:t>
            </a:r>
            <a:endParaRPr lang="en-US" sz="2500" dirty="0"/>
          </a:p>
        </p:txBody>
      </p:sp>
      <p:sp>
        <p:nvSpPr>
          <p:cNvPr id="8" name="Rectangle 7"/>
          <p:cNvSpPr/>
          <p:nvPr>
            <p:custDataLst>
              <p:tags r:id="rId9"/>
            </p:custDataLst>
          </p:nvPr>
        </p:nvSpPr>
        <p:spPr>
          <a:xfrm>
            <a:off x="427586" y="4614057"/>
            <a:ext cx="19575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5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des options</a:t>
            </a:r>
            <a:endParaRPr lang="en-US" sz="25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>
            <p:custDataLst>
              <p:tags r:id="rId10"/>
            </p:custDataLst>
          </p:nvPr>
        </p:nvSpPr>
        <p:spPr>
          <a:xfrm>
            <a:off x="3545258" y="5480080"/>
            <a:ext cx="16017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500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fr-CA" sz="25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n dessin</a:t>
            </a:r>
            <a:endParaRPr lang="en-US" sz="2500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/>
          <p:cNvCxnSpPr/>
          <p:nvPr>
            <p:custDataLst>
              <p:tags r:id="rId11"/>
            </p:custDataLst>
          </p:nvPr>
        </p:nvCxnSpPr>
        <p:spPr>
          <a:xfrm flipV="1">
            <a:off x="1811383" y="3683826"/>
            <a:ext cx="878590" cy="17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12"/>
            </p:custDataLst>
          </p:nvPr>
        </p:nvCxnSpPr>
        <p:spPr>
          <a:xfrm flipV="1">
            <a:off x="9255150" y="5114456"/>
            <a:ext cx="202359" cy="489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>
            <p:custDataLst>
              <p:tags r:id="rId13"/>
            </p:custDataLst>
          </p:nvPr>
        </p:nvCxnSpPr>
        <p:spPr>
          <a:xfrm flipV="1">
            <a:off x="2344611" y="4614057"/>
            <a:ext cx="450840" cy="256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>
            <p:custDataLst>
              <p:tags r:id="rId14"/>
            </p:custDataLst>
          </p:nvPr>
        </p:nvCxnSpPr>
        <p:spPr>
          <a:xfrm flipH="1" flipV="1">
            <a:off x="3857897" y="4879628"/>
            <a:ext cx="4355" cy="469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>
            <p:custDataLst>
              <p:tags r:id="rId15"/>
            </p:custDataLst>
          </p:nvPr>
        </p:nvCxnSpPr>
        <p:spPr>
          <a:xfrm>
            <a:off x="7879406" y="3399551"/>
            <a:ext cx="7856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>
            <p:custDataLst>
              <p:tags r:id="rId16"/>
            </p:custDataLst>
          </p:nvPr>
        </p:nvCxnSpPr>
        <p:spPr>
          <a:xfrm>
            <a:off x="7971273" y="4641101"/>
            <a:ext cx="6153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8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066473" y="7278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72231" y="585732"/>
            <a:ext cx="9875520" cy="1356360"/>
          </a:xfrm>
        </p:spPr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1 – Un </a:t>
            </a:r>
            <a:r>
              <a:rPr lang="en-US" u="sng" dirty="0" err="1" smtClean="0">
                <a:latin typeface="Century Gothic" panose="020B0502020202020204" pitchFamily="34" charset="0"/>
              </a:rPr>
              <a:t>pictogramme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35083" y="1520040"/>
            <a:ext cx="10291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Étape 5:</a:t>
            </a: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Qu’est ce que vous pouvez me dire à propos de votre pictogramme? </a:t>
            </a:r>
          </a:p>
          <a:p>
            <a:endParaRPr lang="fr-CA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fr-CA" sz="3200" u="sng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Exemple</a:t>
            </a: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fr-CA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514350" indent="-514350">
              <a:buAutoNum type="arabicPeriod"/>
            </a:pP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Quelles options est le plus populaire?</a:t>
            </a:r>
          </a:p>
          <a:p>
            <a:pPr marL="514350" indent="-514350">
              <a:buAutoNum type="arabicPeriod"/>
            </a:pP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Lequel est le moins populaire?</a:t>
            </a:r>
          </a:p>
          <a:p>
            <a:pPr marL="514350" indent="-514350">
              <a:buAutoNum type="arabicPeriod"/>
            </a:pP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Combien y </a:t>
            </a:r>
            <a:r>
              <a:rPr lang="fr-CA" sz="3200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a-t-il</a:t>
            </a:r>
            <a:r>
              <a:rPr lang="fr-CA" sz="32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de plus ou moins d’une option qu’un autre?</a:t>
            </a:r>
            <a:endParaRPr lang="en-US" sz="25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1639" y="585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2 – </a:t>
            </a:r>
            <a:r>
              <a:rPr lang="en-US" u="sng" dirty="0" err="1" smtClean="0">
                <a:latin typeface="Century Gothic" panose="020B0502020202020204" pitchFamily="34" charset="0"/>
              </a:rPr>
              <a:t>Combien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u="sng" dirty="0" err="1" smtClean="0">
                <a:latin typeface="Century Gothic" panose="020B0502020202020204" pitchFamily="34" charset="0"/>
              </a:rPr>
              <a:t>d’équations</a:t>
            </a:r>
            <a:r>
              <a:rPr lang="en-US" u="sng" dirty="0" smtClean="0">
                <a:latin typeface="Century Gothic" panose="020B0502020202020204" pitchFamily="34" charset="0"/>
              </a:rPr>
              <a:t>?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25285" y="1854925"/>
            <a:ext cx="105961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Toi et ton partenaire choisis un nombre entre 1 – 100. Vous avez deux minutes a écrire toutes les équations que tu peux qui donne votre nombre comme réponse. À la fin des deux minutes, compare tes équations à celles de ton partenaire. Si vous avez la même équation que ton partenaire, ça ne compte pas. La personne avec le plus d’équations à la fin, gagne!</a:t>
            </a:r>
            <a:endParaRPr lang="en-US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615" y="800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6222275" y="2595154"/>
            <a:ext cx="5677988" cy="37795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374469" y="2595154"/>
            <a:ext cx="5677988" cy="37795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2 – </a:t>
            </a:r>
            <a:r>
              <a:rPr lang="en-US" u="sng" dirty="0" err="1" smtClean="0">
                <a:latin typeface="Century Gothic" panose="020B0502020202020204" pitchFamily="34" charset="0"/>
              </a:rPr>
              <a:t>Combien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u="sng" dirty="0" err="1" smtClean="0">
                <a:latin typeface="Century Gothic" panose="020B0502020202020204" pitchFamily="34" charset="0"/>
              </a:rPr>
              <a:t>d’équations</a:t>
            </a:r>
            <a:r>
              <a:rPr lang="en-US" u="sng" dirty="0" smtClean="0">
                <a:latin typeface="Century Gothic" panose="020B0502020202020204" pitchFamily="34" charset="0"/>
              </a:rPr>
              <a:t>?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1143000" y="1384820"/>
            <a:ext cx="9411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u="sng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Voici un exemple:</a:t>
            </a:r>
            <a:r>
              <a:rPr lang="fr-CA" sz="3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 On a choisi le nombre: </a:t>
            </a:r>
            <a:r>
              <a:rPr lang="fr-CA" sz="5000" u="sng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25</a:t>
            </a:r>
          </a:p>
          <a:p>
            <a:endParaRPr lang="en-US" sz="3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468086" y="2707504"/>
            <a:ext cx="566928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u="sng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Mme. </a:t>
            </a:r>
            <a:r>
              <a:rPr lang="fr-CA" sz="2500" u="sng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Gamble</a:t>
            </a:r>
            <a:endParaRPr lang="fr-CA" sz="2500" u="sng" dirty="0" smtClean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fr-CA" sz="25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24 + 1 = 25				21 + 4 = 25</a:t>
            </a:r>
          </a:p>
          <a:p>
            <a:endParaRPr lang="fr-CA" sz="25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10 + 10 + 5 = 25		30 – 5 = 25</a:t>
            </a:r>
          </a:p>
          <a:p>
            <a:endParaRPr lang="fr-CA" sz="25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26 – 1 = 25				50 – 25 = 25</a:t>
            </a:r>
          </a:p>
          <a:p>
            <a:endParaRPr lang="fr-CA" sz="25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100 – 75 = 25			20 + 2 + 3 = 25</a:t>
            </a:r>
            <a:endParaRPr lang="en-US" sz="25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6307184" y="2707504"/>
            <a:ext cx="566928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Mme. Chopin</a:t>
            </a:r>
          </a:p>
          <a:p>
            <a:endParaRPr lang="fr-CA" sz="25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26 – 1 = 25				24 + 1 = 25</a:t>
            </a:r>
          </a:p>
          <a:p>
            <a:endParaRPr lang="fr-CA" sz="25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27 – 2 = 25				23 </a:t>
            </a:r>
            <a:r>
              <a:rPr lang="fr-CA" sz="2500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fr-CA" sz="2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CA" sz="2500" dirty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r>
              <a:rPr lang="fr-CA" sz="2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= 25</a:t>
            </a:r>
          </a:p>
          <a:p>
            <a:endParaRPr lang="fr-CA" sz="25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30 – 5 = 25				35 – 10 = 25</a:t>
            </a:r>
          </a:p>
          <a:p>
            <a:endParaRPr lang="fr-CA" sz="25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2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 + 5 + 5 + 5 + 5 = 25		</a:t>
            </a:r>
            <a:endParaRPr lang="en-US" sz="25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/>
          <p:cNvCxnSpPr/>
          <p:nvPr>
            <p:custDataLst>
              <p:tags r:id="rId7"/>
            </p:custDataLst>
          </p:nvPr>
        </p:nvCxnSpPr>
        <p:spPr>
          <a:xfrm flipV="1">
            <a:off x="468086" y="5216434"/>
            <a:ext cx="1778725" cy="8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>
            <p:custDataLst>
              <p:tags r:id="rId8"/>
            </p:custDataLst>
          </p:nvPr>
        </p:nvCxnSpPr>
        <p:spPr>
          <a:xfrm flipV="1">
            <a:off x="6307184" y="3731623"/>
            <a:ext cx="1778725" cy="8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>
            <p:custDataLst>
              <p:tags r:id="rId9"/>
            </p:custDataLst>
          </p:nvPr>
        </p:nvCxnSpPr>
        <p:spPr>
          <a:xfrm flipV="1">
            <a:off x="3677195" y="4476204"/>
            <a:ext cx="1778725" cy="8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>
            <p:custDataLst>
              <p:tags r:id="rId10"/>
            </p:custDataLst>
          </p:nvPr>
        </p:nvCxnSpPr>
        <p:spPr>
          <a:xfrm flipV="1">
            <a:off x="6307184" y="5225143"/>
            <a:ext cx="1778725" cy="8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>
            <p:custDataLst>
              <p:tags r:id="rId11"/>
            </p:custDataLst>
          </p:nvPr>
        </p:nvCxnSpPr>
        <p:spPr>
          <a:xfrm flipV="1">
            <a:off x="9458755" y="3668483"/>
            <a:ext cx="1778725" cy="8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>
            <p:custDataLst>
              <p:tags r:id="rId12"/>
            </p:custDataLst>
          </p:nvPr>
        </p:nvCxnSpPr>
        <p:spPr>
          <a:xfrm flipV="1">
            <a:off x="426719" y="3718426"/>
            <a:ext cx="1778725" cy="8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>
            <p:custDataLst>
              <p:tags r:id="rId13"/>
            </p:custDataLst>
          </p:nvPr>
        </p:nvSpPr>
        <p:spPr>
          <a:xfrm>
            <a:off x="4985187" y="2707504"/>
            <a:ext cx="705708" cy="78146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>
            <p:custDataLst>
              <p:tags r:id="rId14"/>
            </p:custDataLst>
          </p:nvPr>
        </p:nvSpPr>
        <p:spPr>
          <a:xfrm>
            <a:off x="5092326" y="2707504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dirty="0">
                <a:solidFill>
                  <a:srgbClr val="00B0F0"/>
                </a:solidFill>
                <a:latin typeface="Century Gothic" panose="020B0502020202020204" pitchFamily="34" charset="0"/>
              </a:rPr>
              <a:t>5</a:t>
            </a:r>
            <a:endParaRPr lang="en-US" sz="4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Oval 17"/>
          <p:cNvSpPr/>
          <p:nvPr>
            <p:custDataLst>
              <p:tags r:id="rId15"/>
            </p:custDataLst>
          </p:nvPr>
        </p:nvSpPr>
        <p:spPr>
          <a:xfrm>
            <a:off x="10829109" y="2707503"/>
            <a:ext cx="705708" cy="78146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>
            <p:custDataLst>
              <p:tags r:id="rId16"/>
            </p:custDataLst>
          </p:nvPr>
        </p:nvSpPr>
        <p:spPr>
          <a:xfrm>
            <a:off x="10931122" y="2744292"/>
            <a:ext cx="468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8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12157" y="609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7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r>
              <a:rPr lang="en-US" sz="5000" u="sng" dirty="0" smtClean="0">
                <a:latin typeface="Century Gothic" panose="020B0502020202020204" pitchFamily="34" charset="0"/>
              </a:rPr>
              <a:t>Centre 3 - 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88274" y="1565366"/>
            <a:ext cx="1058962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entury Gothic" panose="020B0502020202020204" pitchFamily="34" charset="0"/>
              </a:rPr>
              <a:t>Complète</a:t>
            </a:r>
            <a:r>
              <a:rPr lang="en-US" sz="2400" dirty="0" smtClean="0">
                <a:latin typeface="Century Gothic" panose="020B0502020202020204" pitchFamily="34" charset="0"/>
              </a:rPr>
              <a:t> les </a:t>
            </a:r>
            <a:r>
              <a:rPr lang="en-US" sz="2400" dirty="0" err="1" smtClean="0">
                <a:latin typeface="Century Gothic" panose="020B0502020202020204" pitchFamily="34" charset="0"/>
              </a:rPr>
              <a:t>soustractions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suivantes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mentalement</a:t>
            </a:r>
            <a:r>
              <a:rPr lang="en-US" sz="2400" dirty="0" smtClean="0">
                <a:latin typeface="Century Gothic" panose="020B0502020202020204" pitchFamily="34" charset="0"/>
              </a:rPr>
              <a:t> (</a:t>
            </a:r>
            <a:r>
              <a:rPr lang="en-US" sz="2400" dirty="0" err="1" smtClean="0">
                <a:latin typeface="Century Gothic" panose="020B0502020202020204" pitchFamily="34" charset="0"/>
              </a:rPr>
              <a:t>dans</a:t>
            </a:r>
            <a:r>
              <a:rPr lang="en-US" sz="2400" dirty="0" smtClean="0">
                <a:latin typeface="Century Gothic" panose="020B0502020202020204" pitchFamily="34" charset="0"/>
              </a:rPr>
              <a:t> ta tête). </a:t>
            </a:r>
            <a:r>
              <a:rPr lang="en-US" sz="2400" dirty="0" err="1" smtClean="0">
                <a:latin typeface="Century Gothic" panose="020B0502020202020204" pitchFamily="34" charset="0"/>
              </a:rPr>
              <a:t>Écris</a:t>
            </a:r>
            <a:r>
              <a:rPr lang="en-US" sz="2400" dirty="0" smtClean="0">
                <a:latin typeface="Century Gothic" panose="020B0502020202020204" pitchFamily="34" charset="0"/>
              </a:rPr>
              <a:t> les </a:t>
            </a:r>
            <a:r>
              <a:rPr lang="en-US" sz="24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2400" dirty="0" smtClean="0">
                <a:latin typeface="Century Gothic" panose="020B0502020202020204" pitchFamily="34" charset="0"/>
              </a:rPr>
              <a:t> sur un </a:t>
            </a:r>
            <a:r>
              <a:rPr lang="en-US" sz="2400" dirty="0" err="1" smtClean="0">
                <a:latin typeface="Century Gothic" panose="020B0502020202020204" pitchFamily="34" charset="0"/>
              </a:rPr>
              <a:t>morceau</a:t>
            </a:r>
            <a:r>
              <a:rPr lang="en-US" sz="2400" dirty="0" smtClean="0">
                <a:latin typeface="Century Gothic" panose="020B0502020202020204" pitchFamily="34" charset="0"/>
              </a:rPr>
              <a:t> de </a:t>
            </a:r>
            <a:r>
              <a:rPr lang="en-US" sz="2400" dirty="0" err="1" smtClean="0">
                <a:latin typeface="Century Gothic" panose="020B0502020202020204" pitchFamily="34" charset="0"/>
              </a:rPr>
              <a:t>papier</a:t>
            </a:r>
            <a:r>
              <a:rPr lang="en-US" sz="2400" dirty="0" smtClean="0">
                <a:latin typeface="Century Gothic" panose="020B0502020202020204" pitchFamily="34" charset="0"/>
              </a:rPr>
              <a:t>. Les </a:t>
            </a:r>
            <a:r>
              <a:rPr lang="en-US" sz="24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sont</a:t>
            </a:r>
            <a:r>
              <a:rPr lang="en-US" sz="2400" dirty="0" smtClean="0">
                <a:latin typeface="Century Gothic" panose="020B0502020202020204" pitchFamily="34" charset="0"/>
              </a:rPr>
              <a:t> sur la page </a:t>
            </a:r>
            <a:r>
              <a:rPr lang="en-US" sz="2400" dirty="0" err="1" smtClean="0">
                <a:latin typeface="Century Gothic" panose="020B0502020202020204" pitchFamily="34" charset="0"/>
              </a:rPr>
              <a:t>suivante</a:t>
            </a:r>
            <a:r>
              <a:rPr lang="en-US" sz="2400" dirty="0" smtClean="0">
                <a:latin typeface="Century Gothic" panose="020B0502020202020204" pitchFamily="34" charset="0"/>
              </a:rPr>
              <a:t>.</a:t>
            </a: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1.  9 – 2 =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  <a:r>
              <a:rPr lang="fr-CA" sz="38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4.  11 – 3 =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7.  16 – 8 =  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</a:p>
          <a:p>
            <a:r>
              <a:rPr lang="fr-CA" sz="38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2.  7 – 5 =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  <a:r>
              <a:rPr lang="fr-CA" sz="3800" dirty="0" smtClean="0">
                <a:solidFill>
                  <a:srgbClr val="FFCC00"/>
                </a:solidFill>
                <a:latin typeface="Century Gothic" panose="020B0502020202020204" pitchFamily="34" charset="0"/>
              </a:rPr>
              <a:t>5.  13 – 6 = 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8.  15 – 4 =      </a:t>
            </a:r>
          </a:p>
          <a:p>
            <a:endParaRPr lang="fr-CA" sz="3800" dirty="0" smtClean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3.  10 – 6 =</a:t>
            </a:r>
            <a:r>
              <a:rPr lang="fr-CA" sz="38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	</a:t>
            </a:r>
            <a:r>
              <a:rPr lang="fr-CA" sz="3800" dirty="0" smtClean="0">
                <a:latin typeface="Century Gothic" panose="020B0502020202020204" pitchFamily="34" charset="0"/>
              </a:rPr>
              <a:t>		</a:t>
            </a:r>
            <a:r>
              <a:rPr lang="fr-CA" sz="3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6.  12 – 10 =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9.  19 – 7 = </a:t>
            </a:r>
          </a:p>
          <a:p>
            <a:endParaRPr lang="fr-CA" sz="33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0976" y="713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r>
              <a:rPr lang="en-US" sz="5000" u="sng" dirty="0" smtClean="0">
                <a:latin typeface="Century Gothic" panose="020B0502020202020204" pitchFamily="34" charset="0"/>
              </a:rPr>
              <a:t>Centre 3 - 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88274" y="1565366"/>
            <a:ext cx="1058962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Comparer les </a:t>
            </a:r>
            <a:r>
              <a:rPr lang="en-US" sz="24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2400" dirty="0" smtClean="0">
                <a:latin typeface="Century Gothic" panose="020B0502020202020204" pitchFamily="34" charset="0"/>
              </a:rPr>
              <a:t> que </a:t>
            </a:r>
            <a:r>
              <a:rPr lang="en-US" sz="2400" dirty="0" err="1" smtClean="0">
                <a:latin typeface="Century Gothic" panose="020B0502020202020204" pitchFamily="34" charset="0"/>
              </a:rPr>
              <a:t>vous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avez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trouvées</a:t>
            </a:r>
            <a:r>
              <a:rPr lang="en-US" sz="2400" dirty="0" smtClean="0">
                <a:latin typeface="Century Gothic" panose="020B0502020202020204" pitchFamily="34" charset="0"/>
              </a:rPr>
              <a:t>, aux </a:t>
            </a:r>
            <a:r>
              <a:rPr lang="en-US" sz="24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ici</a:t>
            </a:r>
            <a:r>
              <a:rPr lang="en-US" sz="2400" dirty="0" smtClean="0">
                <a:latin typeface="Century Gothic" panose="020B0502020202020204" pitchFamily="34" charset="0"/>
              </a:rPr>
              <a:t>. Si </a:t>
            </a:r>
            <a:r>
              <a:rPr lang="en-US" sz="2400" dirty="0" err="1" smtClean="0">
                <a:latin typeface="Century Gothic" panose="020B0502020202020204" pitchFamily="34" charset="0"/>
              </a:rPr>
              <a:t>vous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avez</a:t>
            </a:r>
            <a:r>
              <a:rPr lang="en-US" sz="2400" dirty="0" smtClean="0">
                <a:latin typeface="Century Gothic" panose="020B0502020202020204" pitchFamily="34" charset="0"/>
              </a:rPr>
              <a:t> des </a:t>
            </a:r>
            <a:r>
              <a:rPr lang="en-US" sz="2400" dirty="0" err="1" smtClean="0">
                <a:latin typeface="Century Gothic" panose="020B0502020202020204" pitchFamily="34" charset="0"/>
              </a:rPr>
              <a:t>erreurs</a:t>
            </a:r>
            <a:r>
              <a:rPr lang="en-US" sz="2400" dirty="0" smtClean="0">
                <a:latin typeface="Century Gothic" panose="020B0502020202020204" pitchFamily="34" charset="0"/>
              </a:rPr>
              <a:t>, </a:t>
            </a:r>
            <a:r>
              <a:rPr lang="en-US" sz="2400" dirty="0" err="1" smtClean="0">
                <a:latin typeface="Century Gothic" panose="020B0502020202020204" pitchFamily="34" charset="0"/>
              </a:rPr>
              <a:t>corrige</a:t>
            </a:r>
            <a:r>
              <a:rPr lang="en-US" sz="2400" dirty="0" smtClean="0">
                <a:latin typeface="Century Gothic" panose="020B0502020202020204" pitchFamily="34" charset="0"/>
              </a:rPr>
              <a:t>-les.</a:t>
            </a:r>
          </a:p>
          <a:p>
            <a:endParaRPr lang="en-US" sz="2400" dirty="0" smtClean="0"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1.  9 – 2 =</a:t>
            </a:r>
            <a:r>
              <a:rPr lang="fr-CA" sz="3800" dirty="0" smtClean="0">
                <a:latin typeface="Century Gothic" panose="020B0502020202020204" pitchFamily="34" charset="0"/>
              </a:rPr>
              <a:t>	7			</a:t>
            </a:r>
            <a:r>
              <a:rPr lang="fr-CA" sz="38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4.  11 – 3 = </a:t>
            </a:r>
            <a:r>
              <a:rPr lang="fr-CA" sz="3800" dirty="0" smtClean="0">
                <a:latin typeface="Century Gothic" panose="020B0502020202020204" pitchFamily="34" charset="0"/>
              </a:rPr>
              <a:t>8		</a:t>
            </a:r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7.  16 – 8 = </a:t>
            </a:r>
            <a:r>
              <a:rPr lang="fr-CA" sz="3800" dirty="0" smtClean="0">
                <a:latin typeface="Century Gothic" panose="020B0502020202020204" pitchFamily="34" charset="0"/>
              </a:rPr>
              <a:t>8</a:t>
            </a:r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 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</a:p>
          <a:p>
            <a:r>
              <a:rPr lang="fr-CA" sz="38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2.  7 – 5 =</a:t>
            </a:r>
            <a:r>
              <a:rPr lang="fr-CA" sz="3800" dirty="0" smtClean="0">
                <a:latin typeface="Century Gothic" panose="020B0502020202020204" pitchFamily="34" charset="0"/>
              </a:rPr>
              <a:t>	2			</a:t>
            </a:r>
            <a:r>
              <a:rPr lang="fr-CA" sz="3800" dirty="0" smtClean="0">
                <a:solidFill>
                  <a:srgbClr val="FFCC00"/>
                </a:solidFill>
                <a:latin typeface="Century Gothic" panose="020B0502020202020204" pitchFamily="34" charset="0"/>
              </a:rPr>
              <a:t>5.  13 – 6 = </a:t>
            </a:r>
            <a:r>
              <a:rPr lang="fr-CA" sz="3800" dirty="0" smtClean="0">
                <a:latin typeface="Century Gothic" panose="020B0502020202020204" pitchFamily="34" charset="0"/>
              </a:rPr>
              <a:t>7		</a:t>
            </a:r>
            <a:r>
              <a:rPr lang="fr-CA" sz="3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8.  15 – 4 = </a:t>
            </a:r>
            <a:r>
              <a:rPr lang="fr-CA" sz="3800" dirty="0" smtClean="0">
                <a:latin typeface="Century Gothic" panose="020B0502020202020204" pitchFamily="34" charset="0"/>
              </a:rPr>
              <a:t>11</a:t>
            </a:r>
            <a:r>
              <a:rPr lang="fr-CA" sz="38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   </a:t>
            </a:r>
          </a:p>
          <a:p>
            <a:endParaRPr lang="fr-CA" sz="3800" dirty="0" smtClean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3.  10 – 6 =</a:t>
            </a:r>
            <a:r>
              <a:rPr lang="fr-CA" sz="3800" dirty="0">
                <a:solidFill>
                  <a:srgbClr val="FF9900"/>
                </a:solidFill>
                <a:latin typeface="Century Gothic" panose="020B0502020202020204" pitchFamily="34" charset="0"/>
              </a:rPr>
              <a:t> </a:t>
            </a:r>
            <a:r>
              <a:rPr lang="fr-CA" sz="3800" dirty="0" smtClean="0">
                <a:latin typeface="Century Gothic" panose="020B0502020202020204" pitchFamily="34" charset="0"/>
              </a:rPr>
              <a:t>4		</a:t>
            </a:r>
            <a:r>
              <a:rPr lang="fr-CA" sz="3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6.  12 – 10 =</a:t>
            </a:r>
            <a:r>
              <a:rPr lang="fr-CA" sz="3800" dirty="0" smtClean="0">
                <a:latin typeface="Century Gothic" panose="020B0502020202020204" pitchFamily="34" charset="0"/>
              </a:rPr>
              <a:t>	2		</a:t>
            </a:r>
            <a:r>
              <a:rPr lang="fr-CA" sz="3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9.  19 – 7 = </a:t>
            </a:r>
            <a:r>
              <a:rPr lang="fr-CA" sz="3800" dirty="0" smtClean="0">
                <a:latin typeface="Century Gothic" panose="020B0502020202020204" pitchFamily="34" charset="0"/>
              </a:rPr>
              <a:t>12</a:t>
            </a:r>
          </a:p>
          <a:p>
            <a:endParaRPr lang="fr-CA" sz="33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4520" y="713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r>
              <a:rPr lang="en-US" sz="5000" u="sng" dirty="0" smtClean="0">
                <a:latin typeface="Century Gothic" panose="020B0502020202020204" pitchFamily="34" charset="0"/>
              </a:rPr>
              <a:t>Centre 3 - 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88274" y="1565366"/>
            <a:ext cx="10589623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Century Gothic" panose="020B0502020202020204" pitchFamily="34" charset="0"/>
              </a:rPr>
              <a:t>Défi</a:t>
            </a:r>
            <a:r>
              <a:rPr lang="en-US" sz="2400" dirty="0" smtClean="0">
                <a:latin typeface="Century Gothic" panose="020B0502020202020204" pitchFamily="34" charset="0"/>
              </a:rPr>
              <a:t>: </a:t>
            </a:r>
            <a:r>
              <a:rPr lang="en-US" sz="2400" dirty="0" err="1" smtClean="0">
                <a:latin typeface="Century Gothic" panose="020B0502020202020204" pitchFamily="34" charset="0"/>
              </a:rPr>
              <a:t>Complète</a:t>
            </a:r>
            <a:r>
              <a:rPr lang="en-US" sz="2400" dirty="0" smtClean="0">
                <a:latin typeface="Century Gothic" panose="020B0502020202020204" pitchFamily="34" charset="0"/>
              </a:rPr>
              <a:t> les </a:t>
            </a:r>
            <a:r>
              <a:rPr lang="en-US" sz="2400" dirty="0" err="1" smtClean="0">
                <a:latin typeface="Century Gothic" panose="020B0502020202020204" pitchFamily="34" charset="0"/>
              </a:rPr>
              <a:t>soustractions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suivantes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mentalement</a:t>
            </a:r>
            <a:r>
              <a:rPr lang="en-US" sz="2400" dirty="0" smtClean="0">
                <a:latin typeface="Century Gothic" panose="020B0502020202020204" pitchFamily="34" charset="0"/>
              </a:rPr>
              <a:t> (</a:t>
            </a:r>
            <a:r>
              <a:rPr lang="en-US" sz="2400" dirty="0" err="1" smtClean="0">
                <a:latin typeface="Century Gothic" panose="020B0502020202020204" pitchFamily="34" charset="0"/>
              </a:rPr>
              <a:t>dans</a:t>
            </a:r>
            <a:r>
              <a:rPr lang="en-US" sz="2400" dirty="0" smtClean="0">
                <a:latin typeface="Century Gothic" panose="020B0502020202020204" pitchFamily="34" charset="0"/>
              </a:rPr>
              <a:t> ta tête). </a:t>
            </a:r>
            <a:r>
              <a:rPr lang="en-US" sz="2400" b="1" dirty="0" smtClean="0">
                <a:latin typeface="Century Gothic" panose="020B0502020202020204" pitchFamily="34" charset="0"/>
              </a:rPr>
              <a:t>MAIS</a:t>
            </a:r>
            <a:r>
              <a:rPr lang="en-US" sz="2400" dirty="0" smtClean="0">
                <a:latin typeface="Century Gothic" panose="020B0502020202020204" pitchFamily="34" charset="0"/>
              </a:rPr>
              <a:t>….il y a des </a:t>
            </a:r>
            <a:r>
              <a:rPr lang="en-US" sz="2400" dirty="0" err="1" smtClean="0">
                <a:latin typeface="Century Gothic" panose="020B0502020202020204" pitchFamily="34" charset="0"/>
              </a:rPr>
              <a:t>erreurs</a:t>
            </a:r>
            <a:r>
              <a:rPr lang="en-US" sz="2400" dirty="0" smtClean="0">
                <a:latin typeface="Century Gothic" panose="020B0502020202020204" pitchFamily="34" charset="0"/>
              </a:rPr>
              <a:t>!!!! (des </a:t>
            </a:r>
            <a:r>
              <a:rPr lang="en-US" sz="2400" dirty="0" err="1" smtClean="0">
                <a:latin typeface="Century Gothic" panose="020B0502020202020204" pitchFamily="34" charset="0"/>
              </a:rPr>
              <a:t>fois</a:t>
            </a:r>
            <a:r>
              <a:rPr lang="en-US" sz="2400" dirty="0" smtClean="0">
                <a:latin typeface="Century Gothic" panose="020B0502020202020204" pitchFamily="34" charset="0"/>
              </a:rPr>
              <a:t> le plus grand </a:t>
            </a:r>
            <a:r>
              <a:rPr lang="en-US" sz="2400" dirty="0" err="1" smtClean="0">
                <a:latin typeface="Century Gothic" panose="020B0502020202020204" pitchFamily="34" charset="0"/>
              </a:rPr>
              <a:t>nombre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n’est</a:t>
            </a:r>
            <a:r>
              <a:rPr lang="en-US" sz="2400" dirty="0" smtClean="0">
                <a:latin typeface="Century Gothic" panose="020B0502020202020204" pitchFamily="34" charset="0"/>
              </a:rPr>
              <a:t> pas au début!) </a:t>
            </a:r>
            <a:r>
              <a:rPr lang="en-US" sz="2400" dirty="0" err="1" smtClean="0">
                <a:latin typeface="Century Gothic" panose="020B0502020202020204" pitchFamily="34" charset="0"/>
              </a:rPr>
              <a:t>Écris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tes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2400" dirty="0" smtClean="0">
                <a:latin typeface="Century Gothic" panose="020B0502020202020204" pitchFamily="34" charset="0"/>
              </a:rPr>
              <a:t> sur un </a:t>
            </a:r>
            <a:r>
              <a:rPr lang="en-US" sz="2400" dirty="0" err="1" smtClean="0">
                <a:latin typeface="Century Gothic" panose="020B0502020202020204" pitchFamily="34" charset="0"/>
              </a:rPr>
              <a:t>morceau</a:t>
            </a:r>
            <a:r>
              <a:rPr lang="en-US" sz="2400" dirty="0" smtClean="0">
                <a:latin typeface="Century Gothic" panose="020B0502020202020204" pitchFamily="34" charset="0"/>
              </a:rPr>
              <a:t> de </a:t>
            </a:r>
            <a:r>
              <a:rPr lang="en-US" sz="2400" dirty="0" err="1" smtClean="0">
                <a:latin typeface="Century Gothic" panose="020B0502020202020204" pitchFamily="34" charset="0"/>
              </a:rPr>
              <a:t>papier</a:t>
            </a:r>
            <a:r>
              <a:rPr lang="en-US" sz="2400" dirty="0" smtClean="0">
                <a:latin typeface="Century Gothic" panose="020B0502020202020204" pitchFamily="34" charset="0"/>
              </a:rPr>
              <a:t>. Les </a:t>
            </a:r>
            <a:r>
              <a:rPr lang="en-US" sz="24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sont</a:t>
            </a:r>
            <a:r>
              <a:rPr lang="en-US" sz="2400" dirty="0" smtClean="0">
                <a:latin typeface="Century Gothic" panose="020B0502020202020204" pitchFamily="34" charset="0"/>
              </a:rPr>
              <a:t> sur la page </a:t>
            </a:r>
            <a:r>
              <a:rPr lang="en-US" sz="2400" dirty="0" err="1" smtClean="0">
                <a:latin typeface="Century Gothic" panose="020B0502020202020204" pitchFamily="34" charset="0"/>
              </a:rPr>
              <a:t>suivante</a:t>
            </a:r>
            <a:r>
              <a:rPr lang="en-US" sz="2400" dirty="0" smtClean="0">
                <a:latin typeface="Century Gothic" panose="020B0502020202020204" pitchFamily="34" charset="0"/>
              </a:rPr>
              <a:t>.</a:t>
            </a: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1.  3 – 9 =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  <a:r>
              <a:rPr lang="fr-CA" sz="3800" dirty="0" smtClean="0">
                <a:solidFill>
                  <a:srgbClr val="66FF33"/>
                </a:solidFill>
                <a:latin typeface="Century Gothic" panose="020B0502020202020204" pitchFamily="34" charset="0"/>
              </a:rPr>
              <a:t>4.  13 – 4 =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rgbClr val="00CC99"/>
                </a:solidFill>
                <a:latin typeface="Century Gothic" panose="020B0502020202020204" pitchFamily="34" charset="0"/>
              </a:rPr>
              <a:t>7.  </a:t>
            </a:r>
            <a:r>
              <a:rPr lang="fr-CA" sz="3800" dirty="0">
                <a:solidFill>
                  <a:srgbClr val="00CC99"/>
                </a:solidFill>
                <a:latin typeface="Century Gothic" panose="020B0502020202020204" pitchFamily="34" charset="0"/>
              </a:rPr>
              <a:t>6</a:t>
            </a:r>
            <a:r>
              <a:rPr lang="fr-CA" sz="3800" dirty="0" smtClean="0">
                <a:solidFill>
                  <a:srgbClr val="00CC99"/>
                </a:solidFill>
                <a:latin typeface="Century Gothic" panose="020B0502020202020204" pitchFamily="34" charset="0"/>
              </a:rPr>
              <a:t> – 10 =  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</a:p>
          <a:p>
            <a:r>
              <a:rPr lang="fr-CA" sz="38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2.  10 – 5 =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rgbClr val="9933FF"/>
                </a:solidFill>
                <a:latin typeface="Century Gothic" panose="020B0502020202020204" pitchFamily="34" charset="0"/>
              </a:rPr>
              <a:t>5.  13 – 19 = </a:t>
            </a:r>
            <a:r>
              <a:rPr lang="fr-CA" sz="3800" dirty="0" smtClean="0">
                <a:latin typeface="Century Gothic" panose="020B0502020202020204" pitchFamily="34" charset="0"/>
              </a:rPr>
              <a:t>		</a:t>
            </a:r>
            <a:r>
              <a:rPr lang="fr-CA" sz="3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8.  16 – 2 =      </a:t>
            </a:r>
          </a:p>
          <a:p>
            <a:endParaRPr lang="fr-CA" sz="3800" dirty="0" smtClean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3.  </a:t>
            </a:r>
            <a:r>
              <a:rPr lang="fr-CA" sz="3800" dirty="0">
                <a:solidFill>
                  <a:srgbClr val="FF3399"/>
                </a:solidFill>
                <a:latin typeface="Century Gothic" panose="020B0502020202020204" pitchFamily="34" charset="0"/>
              </a:rPr>
              <a:t>9</a:t>
            </a:r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 – 11 =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rgbClr val="CC6600"/>
                </a:solidFill>
                <a:latin typeface="Century Gothic" panose="020B0502020202020204" pitchFamily="34" charset="0"/>
              </a:rPr>
              <a:t>6.  </a:t>
            </a:r>
            <a:r>
              <a:rPr lang="fr-CA" sz="3800" dirty="0">
                <a:solidFill>
                  <a:srgbClr val="CC6600"/>
                </a:solidFill>
                <a:latin typeface="Century Gothic" panose="020B0502020202020204" pitchFamily="34" charset="0"/>
              </a:rPr>
              <a:t>6</a:t>
            </a:r>
            <a:r>
              <a:rPr lang="fr-CA" sz="3800" dirty="0" smtClean="0">
                <a:solidFill>
                  <a:srgbClr val="CC6600"/>
                </a:solidFill>
                <a:latin typeface="Century Gothic" panose="020B0502020202020204" pitchFamily="34" charset="0"/>
              </a:rPr>
              <a:t> – </a:t>
            </a:r>
            <a:r>
              <a:rPr lang="fr-CA" sz="3800" dirty="0">
                <a:solidFill>
                  <a:srgbClr val="CC6600"/>
                </a:solidFill>
                <a:latin typeface="Century Gothic" panose="020B0502020202020204" pitchFamily="34" charset="0"/>
              </a:rPr>
              <a:t>5</a:t>
            </a:r>
            <a:r>
              <a:rPr lang="fr-CA" sz="3800" dirty="0" smtClean="0">
                <a:solidFill>
                  <a:srgbClr val="CC6600"/>
                </a:solidFill>
                <a:latin typeface="Century Gothic" panose="020B0502020202020204" pitchFamily="34" charset="0"/>
              </a:rPr>
              <a:t> =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  <a:r>
              <a:rPr lang="fr-CA" sz="38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9.  </a:t>
            </a:r>
            <a:r>
              <a:rPr lang="fr-CA" sz="3800" dirty="0">
                <a:solidFill>
                  <a:srgbClr val="FF6600"/>
                </a:solidFill>
                <a:latin typeface="Century Gothic" panose="020B0502020202020204" pitchFamily="34" charset="0"/>
              </a:rPr>
              <a:t>2</a:t>
            </a:r>
            <a:r>
              <a:rPr lang="fr-CA" sz="38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– 5 = </a:t>
            </a:r>
          </a:p>
          <a:p>
            <a:endParaRPr lang="fr-CA" sz="33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4187" y="539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96982" y="1643743"/>
            <a:ext cx="1058962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latin typeface="Century Gothic" panose="020B0502020202020204" pitchFamily="34" charset="0"/>
              </a:rPr>
              <a:t>Révision</a:t>
            </a:r>
            <a:r>
              <a:rPr lang="en-US" sz="2800" dirty="0" smtClean="0">
                <a:latin typeface="Century Gothic" panose="020B0502020202020204" pitchFamily="34" charset="0"/>
              </a:rPr>
              <a:t>: </a:t>
            </a:r>
            <a:r>
              <a:rPr lang="en-US" sz="2800" dirty="0" err="1" smtClean="0">
                <a:latin typeface="Century Gothic" panose="020B0502020202020204" pitchFamily="34" charset="0"/>
              </a:rPr>
              <a:t>C’est</a:t>
            </a:r>
            <a:r>
              <a:rPr lang="en-US" sz="2800" dirty="0" smtClean="0">
                <a:latin typeface="Century Gothic" panose="020B0502020202020204" pitchFamily="34" charset="0"/>
              </a:rPr>
              <a:t> quoi la </a:t>
            </a:r>
            <a:r>
              <a:rPr lang="en-US" sz="2800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2800" dirty="0" smtClean="0">
                <a:latin typeface="Century Gothic" panose="020B0502020202020204" pitchFamily="34" charset="0"/>
              </a:rPr>
              <a:t>?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 smtClean="0">
                <a:latin typeface="Century Gothic" panose="020B0502020202020204" pitchFamily="34" charset="0"/>
              </a:rPr>
              <a:t>La </a:t>
            </a:r>
            <a:r>
              <a:rPr lang="en-US" sz="2800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2800" dirty="0" smtClean="0"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latin typeface="Century Gothic" panose="020B0502020202020204" pitchFamily="34" charset="0"/>
              </a:rPr>
              <a:t>est</a:t>
            </a:r>
            <a:r>
              <a:rPr lang="en-US" sz="2800" dirty="0" smtClean="0"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latin typeface="Century Gothic" panose="020B0502020202020204" pitchFamily="34" charset="0"/>
              </a:rPr>
              <a:t>quand</a:t>
            </a:r>
            <a:r>
              <a:rPr lang="en-US" sz="2800" dirty="0" smtClean="0">
                <a:latin typeface="Century Gothic" panose="020B0502020202020204" pitchFamily="34" charset="0"/>
              </a:rPr>
              <a:t> on </a:t>
            </a:r>
            <a:r>
              <a:rPr lang="en-US" sz="2800" dirty="0" err="1" smtClean="0">
                <a:latin typeface="Century Gothic" panose="020B0502020202020204" pitchFamily="34" charset="0"/>
              </a:rPr>
              <a:t>enl</a:t>
            </a:r>
            <a:r>
              <a:rPr lang="fr-CA" sz="2800" dirty="0" err="1" smtClean="0">
                <a:latin typeface="Century Gothic" panose="020B0502020202020204" pitchFamily="34" charset="0"/>
              </a:rPr>
              <a:t>ève</a:t>
            </a:r>
            <a:r>
              <a:rPr lang="fr-CA" sz="2800" dirty="0" smtClean="0">
                <a:latin typeface="Century Gothic" panose="020B0502020202020204" pitchFamily="34" charset="0"/>
              </a:rPr>
              <a:t> un certain nombre de chose d’un group</a:t>
            </a:r>
            <a:r>
              <a:rPr lang="en-US" sz="2800" dirty="0" smtClean="0">
                <a:latin typeface="Century Gothic" panose="020B0502020202020204" pitchFamily="34" charset="0"/>
              </a:rPr>
              <a:t>. </a:t>
            </a:r>
          </a:p>
          <a:p>
            <a:endParaRPr lang="fr-CA" sz="2800" dirty="0">
              <a:latin typeface="Century Gothic" panose="020B0502020202020204" pitchFamily="34" charset="0"/>
            </a:endParaRPr>
          </a:p>
          <a:p>
            <a:r>
              <a:rPr lang="fr-CA" sz="2800" dirty="0" smtClean="0">
                <a:latin typeface="Century Gothic" panose="020B0502020202020204" pitchFamily="34" charset="0"/>
              </a:rPr>
              <a:t>	</a:t>
            </a:r>
            <a:r>
              <a:rPr lang="fr-CA" sz="2800" u="sng" dirty="0" smtClean="0">
                <a:latin typeface="Century Gothic" panose="020B0502020202020204" pitchFamily="34" charset="0"/>
              </a:rPr>
              <a:t>Exemple: </a:t>
            </a:r>
            <a:endParaRPr lang="en-US" sz="2800" u="sng" dirty="0" smtClean="0"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endParaRPr lang="fr-CA" sz="3300" dirty="0" smtClean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>
            <p:custDataLst>
              <p:tags r:id="rId3"/>
            </p:custDataLst>
          </p:nvPr>
        </p:nvGrpSpPr>
        <p:grpSpPr>
          <a:xfrm>
            <a:off x="3894910" y="3661500"/>
            <a:ext cx="4147459" cy="1537062"/>
            <a:chOff x="3903619" y="3831772"/>
            <a:chExt cx="4147459" cy="1537062"/>
          </a:xfrm>
        </p:grpSpPr>
        <p:pic>
          <p:nvPicPr>
            <p:cNvPr id="5" name="Picture 4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619" y="4508522"/>
              <a:ext cx="827314" cy="827314"/>
            </a:xfrm>
            <a:prstGeom prst="rect">
              <a:avLst/>
            </a:prstGeom>
          </p:spPr>
        </p:pic>
        <p:pic>
          <p:nvPicPr>
            <p:cNvPr id="6" name="Picture 5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277" y="3831772"/>
              <a:ext cx="827314" cy="827314"/>
            </a:xfrm>
            <a:prstGeom prst="rect">
              <a:avLst/>
            </a:prstGeom>
          </p:spPr>
        </p:pic>
        <p:pic>
          <p:nvPicPr>
            <p:cNvPr id="7" name="Picture 6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538" y="4541520"/>
              <a:ext cx="827314" cy="827314"/>
            </a:xfrm>
            <a:prstGeom prst="rect">
              <a:avLst/>
            </a:prstGeom>
          </p:spPr>
        </p:pic>
        <p:pic>
          <p:nvPicPr>
            <p:cNvPr id="8" name="Picture 7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653" y="3849189"/>
              <a:ext cx="827314" cy="827314"/>
            </a:xfrm>
            <a:prstGeom prst="rect">
              <a:avLst/>
            </a:prstGeom>
          </p:spPr>
        </p:pic>
        <p:pic>
          <p:nvPicPr>
            <p:cNvPr id="9" name="Picture 8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450" y="4541293"/>
              <a:ext cx="827314" cy="827314"/>
            </a:xfrm>
            <a:prstGeom prst="rect">
              <a:avLst/>
            </a:prstGeom>
          </p:spPr>
        </p:pic>
        <p:pic>
          <p:nvPicPr>
            <p:cNvPr id="10" name="Picture 9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21" y="4541293"/>
              <a:ext cx="827314" cy="827314"/>
            </a:xfrm>
            <a:prstGeom prst="rect">
              <a:avLst/>
            </a:prstGeom>
          </p:spPr>
        </p:pic>
        <p:pic>
          <p:nvPicPr>
            <p:cNvPr id="11" name="Picture 10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84" y="3866606"/>
              <a:ext cx="827314" cy="827314"/>
            </a:xfrm>
            <a:prstGeom prst="rect">
              <a:avLst/>
            </a:prstGeom>
          </p:spPr>
        </p:pic>
        <p:pic>
          <p:nvPicPr>
            <p:cNvPr id="12" name="Picture 11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450" y="3849189"/>
              <a:ext cx="827314" cy="827314"/>
            </a:xfrm>
            <a:prstGeom prst="rect">
              <a:avLst/>
            </a:prstGeom>
          </p:spPr>
        </p:pic>
        <p:pic>
          <p:nvPicPr>
            <p:cNvPr id="13" name="Picture 12" descr="Doughnut Clipart Food · Free image on Pixabay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4" y="3866606"/>
              <a:ext cx="827314" cy="82731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>
            <p:custDataLst>
              <p:tags r:id="rId4"/>
            </p:custDataLst>
          </p:nvPr>
        </p:nvSpPr>
        <p:spPr>
          <a:xfrm>
            <a:off x="2926080" y="5294811"/>
            <a:ext cx="6653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latin typeface="Century Gothic" panose="020B0502020202020204" pitchFamily="34" charset="0"/>
              </a:rPr>
              <a:t>9 – 6 = 3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 descr="File:Letter x.svg - Wikimedia Common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98" y="3496954"/>
            <a:ext cx="624295" cy="1123406"/>
          </a:xfrm>
          <a:prstGeom prst="rect">
            <a:avLst/>
          </a:prstGeom>
        </p:spPr>
      </p:pic>
      <p:pic>
        <p:nvPicPr>
          <p:cNvPr id="18" name="Picture 17" descr="File:Letter x.svg - Wikimedia Common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29" y="3496954"/>
            <a:ext cx="624295" cy="1123406"/>
          </a:xfrm>
          <a:prstGeom prst="rect">
            <a:avLst/>
          </a:prstGeom>
        </p:spPr>
      </p:pic>
      <p:pic>
        <p:nvPicPr>
          <p:cNvPr id="19" name="Picture 18" descr="File:Letter x.svg - Wikimedia Common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55" y="3548288"/>
            <a:ext cx="624295" cy="1123406"/>
          </a:xfrm>
          <a:prstGeom prst="rect">
            <a:avLst/>
          </a:prstGeom>
        </p:spPr>
      </p:pic>
      <p:pic>
        <p:nvPicPr>
          <p:cNvPr id="20" name="Picture 19" descr="File:Letter x.svg - Wikimedia Common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08" y="3513454"/>
            <a:ext cx="624295" cy="1123406"/>
          </a:xfrm>
          <a:prstGeom prst="rect">
            <a:avLst/>
          </a:prstGeom>
        </p:spPr>
      </p:pic>
      <p:pic>
        <p:nvPicPr>
          <p:cNvPr id="21" name="Picture 20" descr="File:Letter x.svg - Wikimedia Commons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98" y="4171405"/>
            <a:ext cx="624295" cy="1123406"/>
          </a:xfrm>
          <a:prstGeom prst="rect">
            <a:avLst/>
          </a:prstGeom>
        </p:spPr>
      </p:pic>
      <p:pic>
        <p:nvPicPr>
          <p:cNvPr id="22" name="Picture 21" descr="File:Letter x.svg - Wikimedia Commons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69" y="3563300"/>
            <a:ext cx="624295" cy="11234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21518" y="876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r>
              <a:rPr lang="en-US" sz="5000" u="sng" dirty="0" smtClean="0">
                <a:latin typeface="Century Gothic" panose="020B0502020202020204" pitchFamily="34" charset="0"/>
              </a:rPr>
              <a:t>Centre 3 - 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88274" y="1565366"/>
            <a:ext cx="1058962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Century Gothic" panose="020B0502020202020204" pitchFamily="34" charset="0"/>
              </a:rPr>
              <a:t>Défi</a:t>
            </a:r>
            <a:r>
              <a:rPr lang="en-US" sz="2400" dirty="0" smtClean="0">
                <a:latin typeface="Century Gothic" panose="020B0502020202020204" pitchFamily="34" charset="0"/>
              </a:rPr>
              <a:t>: </a:t>
            </a:r>
            <a:r>
              <a:rPr lang="en-US" sz="2400" dirty="0">
                <a:latin typeface="Century Gothic" panose="020B0502020202020204" pitchFamily="34" charset="0"/>
              </a:rPr>
              <a:t>Comparer les </a:t>
            </a:r>
            <a:r>
              <a:rPr lang="en-US" sz="2400" dirty="0" err="1">
                <a:latin typeface="Century Gothic" panose="020B0502020202020204" pitchFamily="34" charset="0"/>
              </a:rPr>
              <a:t>réponses</a:t>
            </a:r>
            <a:r>
              <a:rPr lang="en-US" sz="2400" dirty="0">
                <a:latin typeface="Century Gothic" panose="020B0502020202020204" pitchFamily="34" charset="0"/>
              </a:rPr>
              <a:t> que </a:t>
            </a:r>
            <a:r>
              <a:rPr lang="en-US" sz="2400" dirty="0" err="1">
                <a:latin typeface="Century Gothic" panose="020B0502020202020204" pitchFamily="34" charset="0"/>
              </a:rPr>
              <a:t>vous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avez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latin typeface="Century Gothic" panose="020B0502020202020204" pitchFamily="34" charset="0"/>
              </a:rPr>
              <a:t>trouvées</a:t>
            </a:r>
            <a:r>
              <a:rPr lang="en-US" sz="2400" dirty="0">
                <a:latin typeface="Century Gothic" panose="020B0502020202020204" pitchFamily="34" charset="0"/>
              </a:rPr>
              <a:t>, aux </a:t>
            </a:r>
            <a:r>
              <a:rPr lang="en-US" sz="2400" dirty="0" err="1">
                <a:latin typeface="Century Gothic" panose="020B0502020202020204" pitchFamily="34" charset="0"/>
              </a:rPr>
              <a:t>réponses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ci-</a:t>
            </a:r>
            <a:r>
              <a:rPr lang="en-US" sz="2400" dirty="0" err="1" smtClean="0">
                <a:latin typeface="Century Gothic" panose="020B0502020202020204" pitchFamily="34" charset="0"/>
              </a:rPr>
              <a:t>dessous</a:t>
            </a:r>
            <a:r>
              <a:rPr lang="en-US" sz="2400" dirty="0" smtClean="0">
                <a:latin typeface="Century Gothic" panose="020B0502020202020204" pitchFamily="34" charset="0"/>
              </a:rPr>
              <a:t>. </a:t>
            </a:r>
            <a:r>
              <a:rPr lang="en-US" sz="2400" dirty="0" err="1" smtClean="0">
                <a:latin typeface="Century Gothic" panose="020B0502020202020204" pitchFamily="34" charset="0"/>
              </a:rPr>
              <a:t>Avez-vous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trouvé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toutes</a:t>
            </a:r>
            <a:r>
              <a:rPr lang="en-US" sz="2400" dirty="0" smtClean="0">
                <a:latin typeface="Century Gothic" panose="020B0502020202020204" pitchFamily="34" charset="0"/>
              </a:rPr>
              <a:t> les </a:t>
            </a:r>
            <a:r>
              <a:rPr lang="en-US" sz="2400" dirty="0" err="1" smtClean="0">
                <a:latin typeface="Century Gothic" panose="020B0502020202020204" pitchFamily="34" charset="0"/>
              </a:rPr>
              <a:t>équations</a:t>
            </a:r>
            <a:r>
              <a:rPr lang="en-US" sz="2400" dirty="0" smtClean="0">
                <a:latin typeface="Century Gothic" panose="020B0502020202020204" pitchFamily="34" charset="0"/>
              </a:rPr>
              <a:t> qui </a:t>
            </a:r>
            <a:r>
              <a:rPr lang="en-US" sz="2400" dirty="0" err="1" smtClean="0">
                <a:latin typeface="Century Gothic" panose="020B0502020202020204" pitchFamily="34" charset="0"/>
              </a:rPr>
              <a:t>sont</a:t>
            </a:r>
            <a:r>
              <a:rPr lang="en-US" sz="2400" dirty="0" smtClean="0">
                <a:latin typeface="Century Gothic" panose="020B0502020202020204" pitchFamily="34" charset="0"/>
              </a:rPr>
              <a:t> des </a:t>
            </a:r>
            <a:r>
              <a:rPr lang="en-US" sz="2400" dirty="0" err="1" smtClean="0">
                <a:latin typeface="Century Gothic" panose="020B0502020202020204" pitchFamily="34" charset="0"/>
              </a:rPr>
              <a:t>erreurs</a:t>
            </a:r>
            <a:r>
              <a:rPr lang="en-US" sz="2400" dirty="0" smtClean="0">
                <a:latin typeface="Century Gothic" panose="020B0502020202020204" pitchFamily="34" charset="0"/>
              </a:rPr>
              <a:t>? </a:t>
            </a:r>
          </a:p>
          <a:p>
            <a:endParaRPr lang="en-US" sz="2400" dirty="0" smtClean="0"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1.  3 – 9 =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  <a:r>
              <a:rPr lang="fr-CA" sz="3800" dirty="0" smtClean="0">
                <a:solidFill>
                  <a:srgbClr val="66FF33"/>
                </a:solidFill>
                <a:latin typeface="Century Gothic" panose="020B0502020202020204" pitchFamily="34" charset="0"/>
              </a:rPr>
              <a:t>4.  13 – 4 = </a:t>
            </a:r>
            <a:r>
              <a:rPr lang="fr-CA" sz="3800" dirty="0" smtClean="0">
                <a:latin typeface="Century Gothic" panose="020B0502020202020204" pitchFamily="34" charset="0"/>
              </a:rPr>
              <a:t>9		</a:t>
            </a:r>
            <a:r>
              <a:rPr lang="fr-CA" sz="3800" dirty="0" smtClean="0">
                <a:solidFill>
                  <a:srgbClr val="00CC99"/>
                </a:solidFill>
                <a:latin typeface="Century Gothic" panose="020B0502020202020204" pitchFamily="34" charset="0"/>
              </a:rPr>
              <a:t>7.  </a:t>
            </a:r>
            <a:r>
              <a:rPr lang="fr-CA" sz="3800" dirty="0">
                <a:solidFill>
                  <a:srgbClr val="00CC99"/>
                </a:solidFill>
                <a:latin typeface="Century Gothic" panose="020B0502020202020204" pitchFamily="34" charset="0"/>
              </a:rPr>
              <a:t>6</a:t>
            </a:r>
            <a:r>
              <a:rPr lang="fr-CA" sz="3800" dirty="0" smtClean="0">
                <a:solidFill>
                  <a:srgbClr val="00CC99"/>
                </a:solidFill>
                <a:latin typeface="Century Gothic" panose="020B0502020202020204" pitchFamily="34" charset="0"/>
              </a:rPr>
              <a:t> – 10 =  </a:t>
            </a:r>
            <a:r>
              <a:rPr lang="fr-CA" sz="3800" dirty="0" smtClean="0">
                <a:latin typeface="Century Gothic" panose="020B0502020202020204" pitchFamily="34" charset="0"/>
              </a:rPr>
              <a:t>				</a:t>
            </a:r>
          </a:p>
          <a:p>
            <a:r>
              <a:rPr lang="fr-CA" sz="38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2.  10 – 5 = </a:t>
            </a:r>
            <a:r>
              <a:rPr lang="fr-CA" sz="3800" dirty="0" smtClean="0">
                <a:latin typeface="Century Gothic" panose="020B0502020202020204" pitchFamily="34" charset="0"/>
              </a:rPr>
              <a:t>5		</a:t>
            </a:r>
            <a:r>
              <a:rPr lang="fr-CA" sz="3800" dirty="0" smtClean="0">
                <a:solidFill>
                  <a:srgbClr val="9933FF"/>
                </a:solidFill>
                <a:latin typeface="Century Gothic" panose="020B0502020202020204" pitchFamily="34" charset="0"/>
              </a:rPr>
              <a:t>5.  13 – 19 = </a:t>
            </a:r>
            <a:r>
              <a:rPr lang="fr-CA" sz="3800" dirty="0" smtClean="0">
                <a:latin typeface="Century Gothic" panose="020B0502020202020204" pitchFamily="34" charset="0"/>
              </a:rPr>
              <a:t>		</a:t>
            </a:r>
            <a:r>
              <a:rPr lang="fr-CA" sz="3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8.  16 – 2 = </a:t>
            </a:r>
            <a:r>
              <a:rPr lang="fr-CA" sz="3800" dirty="0" smtClean="0">
                <a:latin typeface="Century Gothic" panose="020B0502020202020204" pitchFamily="34" charset="0"/>
              </a:rPr>
              <a:t>14</a:t>
            </a:r>
            <a:r>
              <a:rPr lang="fr-CA" sz="3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</a:t>
            </a:r>
          </a:p>
          <a:p>
            <a:endParaRPr lang="fr-CA" sz="3800" dirty="0" smtClean="0">
              <a:latin typeface="Century Gothic" panose="020B0502020202020204" pitchFamily="34" charset="0"/>
            </a:endParaRPr>
          </a:p>
          <a:p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3.  </a:t>
            </a:r>
            <a:r>
              <a:rPr lang="fr-CA" sz="3800" dirty="0">
                <a:solidFill>
                  <a:srgbClr val="FF3399"/>
                </a:solidFill>
                <a:latin typeface="Century Gothic" panose="020B0502020202020204" pitchFamily="34" charset="0"/>
              </a:rPr>
              <a:t>9</a:t>
            </a:r>
            <a:r>
              <a:rPr lang="fr-CA" sz="38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 – 11 =</a:t>
            </a:r>
            <a:r>
              <a:rPr lang="fr-CA" sz="3800" dirty="0" smtClean="0">
                <a:latin typeface="Century Gothic" panose="020B0502020202020204" pitchFamily="34" charset="0"/>
              </a:rPr>
              <a:t>			</a:t>
            </a:r>
            <a:r>
              <a:rPr lang="fr-CA" sz="3800" dirty="0" smtClean="0">
                <a:solidFill>
                  <a:srgbClr val="CC6600"/>
                </a:solidFill>
                <a:latin typeface="Century Gothic" panose="020B0502020202020204" pitchFamily="34" charset="0"/>
              </a:rPr>
              <a:t>6.  </a:t>
            </a:r>
            <a:r>
              <a:rPr lang="fr-CA" sz="3800" dirty="0">
                <a:solidFill>
                  <a:srgbClr val="CC6600"/>
                </a:solidFill>
                <a:latin typeface="Century Gothic" panose="020B0502020202020204" pitchFamily="34" charset="0"/>
              </a:rPr>
              <a:t>6</a:t>
            </a:r>
            <a:r>
              <a:rPr lang="fr-CA" sz="3800" dirty="0" smtClean="0">
                <a:solidFill>
                  <a:srgbClr val="CC6600"/>
                </a:solidFill>
                <a:latin typeface="Century Gothic" panose="020B0502020202020204" pitchFamily="34" charset="0"/>
              </a:rPr>
              <a:t> – </a:t>
            </a:r>
            <a:r>
              <a:rPr lang="fr-CA" sz="3800" dirty="0">
                <a:solidFill>
                  <a:srgbClr val="CC6600"/>
                </a:solidFill>
                <a:latin typeface="Century Gothic" panose="020B0502020202020204" pitchFamily="34" charset="0"/>
              </a:rPr>
              <a:t>5</a:t>
            </a:r>
            <a:r>
              <a:rPr lang="fr-CA" sz="3800" dirty="0" smtClean="0">
                <a:solidFill>
                  <a:srgbClr val="CC6600"/>
                </a:solidFill>
                <a:latin typeface="Century Gothic" panose="020B0502020202020204" pitchFamily="34" charset="0"/>
              </a:rPr>
              <a:t> = </a:t>
            </a:r>
            <a:r>
              <a:rPr lang="fr-CA" sz="3800" dirty="0" smtClean="0">
                <a:latin typeface="Century Gothic" panose="020B0502020202020204" pitchFamily="34" charset="0"/>
              </a:rPr>
              <a:t>1			</a:t>
            </a:r>
            <a:r>
              <a:rPr lang="fr-CA" sz="38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9.  </a:t>
            </a:r>
            <a:r>
              <a:rPr lang="fr-CA" sz="3800" dirty="0">
                <a:solidFill>
                  <a:srgbClr val="FF6600"/>
                </a:solidFill>
                <a:latin typeface="Century Gothic" panose="020B0502020202020204" pitchFamily="34" charset="0"/>
              </a:rPr>
              <a:t>2</a:t>
            </a:r>
            <a:r>
              <a:rPr lang="fr-CA" sz="38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– 5 = </a:t>
            </a:r>
          </a:p>
          <a:p>
            <a:endParaRPr lang="fr-CA" sz="3300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 descr="File:Checkmark green.svg - Wikipedi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43" y="4196668"/>
            <a:ext cx="538060" cy="466927"/>
          </a:xfrm>
          <a:prstGeom prst="rect">
            <a:avLst/>
          </a:prstGeom>
        </p:spPr>
      </p:pic>
      <p:pic>
        <p:nvPicPr>
          <p:cNvPr id="6" name="Picture 5" descr="File:Heavy red &quot;x&quot;.png - Wikimedia Common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16" y="5371996"/>
            <a:ext cx="508622" cy="508622"/>
          </a:xfrm>
          <a:prstGeom prst="rect">
            <a:avLst/>
          </a:prstGeom>
        </p:spPr>
      </p:pic>
      <p:pic>
        <p:nvPicPr>
          <p:cNvPr id="7" name="Picture 6" descr="File:Heavy red &quot;x&quot;.png - Wikimedia Common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05" y="3146956"/>
            <a:ext cx="508622" cy="508622"/>
          </a:xfrm>
          <a:prstGeom prst="rect">
            <a:avLst/>
          </a:prstGeom>
        </p:spPr>
      </p:pic>
      <p:pic>
        <p:nvPicPr>
          <p:cNvPr id="8" name="Picture 7" descr="File:Heavy red &quot;x&quot;.png - Wikimedia Common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85" y="5371996"/>
            <a:ext cx="508622" cy="508622"/>
          </a:xfrm>
          <a:prstGeom prst="rect">
            <a:avLst/>
          </a:prstGeom>
        </p:spPr>
      </p:pic>
      <p:pic>
        <p:nvPicPr>
          <p:cNvPr id="9" name="Picture 8" descr="File:Heavy red &quot;x&quot;.png - Wikimedia Common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209" y="3146956"/>
            <a:ext cx="508622" cy="508622"/>
          </a:xfrm>
          <a:prstGeom prst="rect">
            <a:avLst/>
          </a:prstGeom>
        </p:spPr>
      </p:pic>
      <p:pic>
        <p:nvPicPr>
          <p:cNvPr id="10" name="Picture 9" descr="File:Heavy red &quot;x&quot;.png - Wikimedia Common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61" y="4292134"/>
            <a:ext cx="508622" cy="508622"/>
          </a:xfrm>
          <a:prstGeom prst="rect">
            <a:avLst/>
          </a:prstGeom>
        </p:spPr>
      </p:pic>
      <p:pic>
        <p:nvPicPr>
          <p:cNvPr id="11" name="Picture 10" descr="File:Checkmark green.svg - Wikipedia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63" y="3188651"/>
            <a:ext cx="538060" cy="466927"/>
          </a:xfrm>
          <a:prstGeom prst="rect">
            <a:avLst/>
          </a:prstGeom>
        </p:spPr>
      </p:pic>
      <p:pic>
        <p:nvPicPr>
          <p:cNvPr id="12" name="Picture 11" descr="File:Checkmark green.svg - Wikipedi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46" y="4292134"/>
            <a:ext cx="538060" cy="466927"/>
          </a:xfrm>
          <a:prstGeom prst="rect">
            <a:avLst/>
          </a:prstGeom>
        </p:spPr>
      </p:pic>
      <p:pic>
        <p:nvPicPr>
          <p:cNvPr id="13" name="Picture 12" descr="File:Checkmark green.svg - Wikipedi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3" y="5437312"/>
            <a:ext cx="538060" cy="4669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3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05811" y="635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4 – Les </a:t>
            </a:r>
            <a:r>
              <a:rPr lang="en-US" u="sng" dirty="0" err="1" smtClean="0">
                <a:latin typeface="Century Gothic" panose="020B0502020202020204" pitchFamily="34" charset="0"/>
              </a:rPr>
              <a:t>problèms</a:t>
            </a:r>
            <a:r>
              <a:rPr lang="en-US" u="sng" dirty="0" smtClean="0">
                <a:latin typeface="Century Gothic" panose="020B0502020202020204" pitchFamily="34" charset="0"/>
              </a:rPr>
              <a:t> de mots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297577" y="1524000"/>
            <a:ext cx="8882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dirty="0"/>
              <a:t>***</a:t>
            </a:r>
            <a:r>
              <a:rPr lang="fr-CA" sz="2500" u="sng" dirty="0"/>
              <a:t>N’oublie pas</a:t>
            </a:r>
            <a:r>
              <a:rPr lang="fr-CA" sz="2500" dirty="0"/>
              <a:t>: Quel deux choses avez-vous besoin </a:t>
            </a:r>
            <a:r>
              <a:rPr lang="fr-CA" sz="2500" dirty="0" smtClean="0"/>
              <a:t>dans votre réponse dans </a:t>
            </a:r>
            <a:r>
              <a:rPr lang="fr-CA" sz="2500" dirty="0" smtClean="0"/>
              <a:t>un </a:t>
            </a:r>
            <a:r>
              <a:rPr lang="fr-CA" sz="2500" dirty="0"/>
              <a:t>problème de mots?</a:t>
            </a:r>
            <a:r>
              <a:rPr lang="fr-CA" sz="2500" dirty="0">
                <a:solidFill>
                  <a:srgbClr val="00B0F0"/>
                </a:solidFill>
              </a:rPr>
              <a:t> </a:t>
            </a:r>
            <a:r>
              <a:rPr lang="fr-CA" sz="2500" b="1" u="sng" dirty="0">
                <a:solidFill>
                  <a:srgbClr val="00B0F0"/>
                </a:solidFill>
              </a:rPr>
              <a:t>Une équation </a:t>
            </a:r>
            <a:r>
              <a:rPr lang="fr-CA" sz="2500" b="1" u="sng" dirty="0" smtClean="0">
                <a:solidFill>
                  <a:srgbClr val="00B0F0"/>
                </a:solidFill>
              </a:rPr>
              <a:t>et </a:t>
            </a:r>
            <a:r>
              <a:rPr lang="fr-CA" sz="2500" b="1" u="sng" dirty="0">
                <a:solidFill>
                  <a:srgbClr val="00B0F0"/>
                </a:solidFill>
              </a:rPr>
              <a:t>une phrase!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1236617" y="2784455"/>
            <a:ext cx="930946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1. Garrett </a:t>
            </a:r>
            <a:r>
              <a:rPr lang="fr-CA" sz="3500" dirty="0">
                <a:solidFill>
                  <a:srgbClr val="FF0000"/>
                </a:solidFill>
                <a:latin typeface="Century Gothic" panose="020B0502020202020204" pitchFamily="34" charset="0"/>
              </a:rPr>
              <a:t>a lu 6 livres lundi, 5 livres mardi, 7 livres mercredi, 4 livres jeudi, et </a:t>
            </a:r>
            <a:endParaRPr lang="fr-CA" sz="35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3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 </a:t>
            </a:r>
            <a:r>
              <a:rPr lang="fr-CA" sz="3500" dirty="0">
                <a:solidFill>
                  <a:srgbClr val="FF0000"/>
                </a:solidFill>
                <a:latin typeface="Century Gothic" panose="020B0502020202020204" pitchFamily="34" charset="0"/>
              </a:rPr>
              <a:t>livres vendredi. Combien de </a:t>
            </a:r>
            <a:endParaRPr lang="fr-CA" sz="35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sz="3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livres </a:t>
            </a:r>
            <a:r>
              <a:rPr lang="fr-CA" sz="3500" dirty="0">
                <a:solidFill>
                  <a:srgbClr val="FF0000"/>
                </a:solidFill>
                <a:latin typeface="Century Gothic" panose="020B0502020202020204" pitchFamily="34" charset="0"/>
              </a:rPr>
              <a:t>a Garrett lu en tout</a:t>
            </a:r>
            <a:r>
              <a:rPr lang="fr-CA" sz="35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  <a:p>
            <a:endParaRPr lang="fr-CA" b="1" u="sng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fr-CA" b="1" u="sng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(Garrett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read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6 books on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Monday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5 books Tuesday, 7 books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Wednesday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4 books Thursday, and 3 books on Friday. How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books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Garrett </a:t>
            </a:r>
            <a:r>
              <a:rPr lang="fr-CA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read</a:t>
            </a:r>
            <a:r>
              <a:rPr lang="fr-CA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in all?</a:t>
            </a:r>
            <a:endParaRPr lang="fr-CA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The 1709 Blog: March 20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53" y="3343297"/>
            <a:ext cx="2265991" cy="19600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7365" y="722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4 – Les </a:t>
            </a:r>
            <a:r>
              <a:rPr lang="en-US" u="sng" dirty="0" err="1" smtClean="0">
                <a:latin typeface="Century Gothic" panose="020B0502020202020204" pitchFamily="34" charset="0"/>
              </a:rPr>
              <a:t>problèms</a:t>
            </a:r>
            <a:r>
              <a:rPr lang="en-US" u="sng" dirty="0" smtClean="0">
                <a:latin typeface="Century Gothic" panose="020B0502020202020204" pitchFamily="34" charset="0"/>
              </a:rPr>
              <a:t> de mots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1143000" y="1642796"/>
            <a:ext cx="938784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rgbClr val="3366FF"/>
                </a:solidFill>
                <a:latin typeface="Century Gothic" panose="020B0502020202020204" pitchFamily="34" charset="0"/>
              </a:rPr>
              <a:t>2. Le papa de Reed a apporté 20 </a:t>
            </a:r>
            <a:r>
              <a:rPr lang="fr-CA" sz="3500" dirty="0" err="1" smtClean="0">
                <a:solidFill>
                  <a:srgbClr val="3366FF"/>
                </a:solidFill>
                <a:latin typeface="Century Gothic" panose="020B0502020202020204" pitchFamily="34" charset="0"/>
              </a:rPr>
              <a:t>Timbits</a:t>
            </a:r>
            <a:r>
              <a:rPr lang="fr-CA" sz="3500" dirty="0" smtClean="0">
                <a:solidFill>
                  <a:srgbClr val="3366FF"/>
                </a:solidFill>
                <a:latin typeface="Century Gothic" panose="020B0502020202020204" pitchFamily="34" charset="0"/>
              </a:rPr>
              <a:t> à la maison. Reed, sa sœur Isla, et son frère Cole a manger plusieurs. Quand </a:t>
            </a:r>
          </a:p>
          <a:p>
            <a:r>
              <a:rPr lang="fr-CA" sz="3500" dirty="0" smtClean="0">
                <a:solidFill>
                  <a:srgbClr val="3366FF"/>
                </a:solidFill>
                <a:latin typeface="Century Gothic" panose="020B0502020202020204" pitchFamily="34" charset="0"/>
              </a:rPr>
              <a:t>Papa a regardé dans la boîte, il y </a:t>
            </a:r>
          </a:p>
          <a:p>
            <a:r>
              <a:rPr lang="fr-CA" sz="3500" dirty="0" smtClean="0">
                <a:solidFill>
                  <a:srgbClr val="3366FF"/>
                </a:solidFill>
                <a:latin typeface="Century Gothic" panose="020B0502020202020204" pitchFamily="34" charset="0"/>
              </a:rPr>
              <a:t>avait seulement 8 </a:t>
            </a:r>
            <a:r>
              <a:rPr lang="fr-CA" sz="3500" dirty="0" err="1" smtClean="0">
                <a:solidFill>
                  <a:srgbClr val="3366FF"/>
                </a:solidFill>
                <a:latin typeface="Century Gothic" panose="020B0502020202020204" pitchFamily="34" charset="0"/>
              </a:rPr>
              <a:t>Timbits</a:t>
            </a:r>
            <a:r>
              <a:rPr lang="fr-CA" sz="3500" dirty="0" smtClean="0">
                <a:solidFill>
                  <a:srgbClr val="3366FF"/>
                </a:solidFill>
                <a:latin typeface="Century Gothic" panose="020B0502020202020204" pitchFamily="34" charset="0"/>
              </a:rPr>
              <a:t> qui restent. Combien de </a:t>
            </a:r>
            <a:r>
              <a:rPr lang="fr-CA" sz="3500" dirty="0" err="1" smtClean="0">
                <a:solidFill>
                  <a:srgbClr val="3366FF"/>
                </a:solidFill>
                <a:latin typeface="Century Gothic" panose="020B0502020202020204" pitchFamily="34" charset="0"/>
              </a:rPr>
              <a:t>Timbits</a:t>
            </a:r>
            <a:r>
              <a:rPr lang="fr-CA" sz="3500" dirty="0" smtClean="0">
                <a:solidFill>
                  <a:srgbClr val="3366FF"/>
                </a:solidFill>
                <a:latin typeface="Century Gothic" panose="020B0502020202020204" pitchFamily="34" charset="0"/>
              </a:rPr>
              <a:t> est-ce que Reed, Isla et Cole ont-ils mangé?</a:t>
            </a:r>
            <a:endParaRPr lang="fr-CA" sz="3500" b="1" u="sng" dirty="0">
              <a:solidFill>
                <a:srgbClr val="3366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Timbits | Flickr - Photo Sharing!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6" y="2903517"/>
            <a:ext cx="2017823" cy="1346266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143000" y="5655853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3366FF"/>
                </a:solidFill>
              </a:rPr>
              <a:t>( </a:t>
            </a:r>
            <a:r>
              <a:rPr lang="fr-CA" dirty="0" err="1" smtClean="0">
                <a:solidFill>
                  <a:srgbClr val="3366FF"/>
                </a:solidFill>
              </a:rPr>
              <a:t>Reed’s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dad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brought</a:t>
            </a:r>
            <a:r>
              <a:rPr lang="fr-CA" dirty="0" smtClean="0">
                <a:solidFill>
                  <a:srgbClr val="3366FF"/>
                </a:solidFill>
              </a:rPr>
              <a:t> 20 </a:t>
            </a:r>
            <a:r>
              <a:rPr lang="fr-CA" dirty="0" err="1" smtClean="0">
                <a:solidFill>
                  <a:srgbClr val="3366FF"/>
                </a:solidFill>
              </a:rPr>
              <a:t>Timbits</a:t>
            </a:r>
            <a:r>
              <a:rPr lang="fr-CA" dirty="0" smtClean="0">
                <a:solidFill>
                  <a:srgbClr val="3366FF"/>
                </a:solidFill>
              </a:rPr>
              <a:t> home. Reed, </a:t>
            </a:r>
            <a:r>
              <a:rPr lang="fr-CA" dirty="0" err="1" smtClean="0">
                <a:solidFill>
                  <a:srgbClr val="3366FF"/>
                </a:solidFill>
              </a:rPr>
              <a:t>his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sister</a:t>
            </a:r>
            <a:r>
              <a:rPr lang="fr-CA" dirty="0" smtClean="0">
                <a:solidFill>
                  <a:srgbClr val="3366FF"/>
                </a:solidFill>
              </a:rPr>
              <a:t> Isla, and </a:t>
            </a:r>
            <a:r>
              <a:rPr lang="fr-CA" dirty="0" err="1" smtClean="0">
                <a:solidFill>
                  <a:srgbClr val="3366FF"/>
                </a:solidFill>
              </a:rPr>
              <a:t>his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brother</a:t>
            </a:r>
            <a:r>
              <a:rPr lang="fr-CA" dirty="0" smtClean="0">
                <a:solidFill>
                  <a:srgbClr val="3366FF"/>
                </a:solidFill>
              </a:rPr>
              <a:t> Cole, </a:t>
            </a:r>
            <a:r>
              <a:rPr lang="fr-CA" dirty="0" err="1" smtClean="0">
                <a:solidFill>
                  <a:srgbClr val="3366FF"/>
                </a:solidFill>
              </a:rPr>
              <a:t>ate</a:t>
            </a:r>
            <a:r>
              <a:rPr lang="fr-CA" dirty="0" smtClean="0">
                <a:solidFill>
                  <a:srgbClr val="3366FF"/>
                </a:solidFill>
              </a:rPr>
              <a:t> a </a:t>
            </a:r>
            <a:r>
              <a:rPr lang="fr-CA" dirty="0" err="1" smtClean="0">
                <a:solidFill>
                  <a:srgbClr val="3366FF"/>
                </a:solidFill>
              </a:rPr>
              <a:t>bunch</a:t>
            </a:r>
            <a:r>
              <a:rPr lang="fr-CA" dirty="0" smtClean="0">
                <a:solidFill>
                  <a:srgbClr val="3366FF"/>
                </a:solidFill>
              </a:rPr>
              <a:t>. </a:t>
            </a:r>
            <a:r>
              <a:rPr lang="fr-CA" dirty="0" err="1" smtClean="0">
                <a:solidFill>
                  <a:srgbClr val="3366FF"/>
                </a:solidFill>
              </a:rPr>
              <a:t>When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his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dad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looked</a:t>
            </a:r>
            <a:r>
              <a:rPr lang="fr-CA" dirty="0" smtClean="0">
                <a:solidFill>
                  <a:srgbClr val="3366FF"/>
                </a:solidFill>
              </a:rPr>
              <a:t> in the box, </a:t>
            </a:r>
            <a:r>
              <a:rPr lang="fr-CA" dirty="0" err="1" smtClean="0">
                <a:solidFill>
                  <a:srgbClr val="3366FF"/>
                </a:solidFill>
              </a:rPr>
              <a:t>there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were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only</a:t>
            </a:r>
            <a:r>
              <a:rPr lang="fr-CA" dirty="0" smtClean="0">
                <a:solidFill>
                  <a:srgbClr val="3366FF"/>
                </a:solidFill>
              </a:rPr>
              <a:t> 8 </a:t>
            </a:r>
            <a:r>
              <a:rPr lang="fr-CA" dirty="0" err="1" smtClean="0">
                <a:solidFill>
                  <a:srgbClr val="3366FF"/>
                </a:solidFill>
              </a:rPr>
              <a:t>Timbits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left</a:t>
            </a:r>
            <a:r>
              <a:rPr lang="fr-CA" dirty="0" smtClean="0">
                <a:solidFill>
                  <a:srgbClr val="3366FF"/>
                </a:solidFill>
              </a:rPr>
              <a:t>. How </a:t>
            </a:r>
            <a:r>
              <a:rPr lang="fr-CA" dirty="0" err="1" smtClean="0">
                <a:solidFill>
                  <a:srgbClr val="3366FF"/>
                </a:solidFill>
              </a:rPr>
              <a:t>many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Timbits</a:t>
            </a:r>
            <a:r>
              <a:rPr lang="fr-CA" dirty="0" smtClean="0">
                <a:solidFill>
                  <a:srgbClr val="3366FF"/>
                </a:solidFill>
              </a:rPr>
              <a:t> </a:t>
            </a:r>
            <a:r>
              <a:rPr lang="fr-CA" dirty="0" err="1" smtClean="0">
                <a:solidFill>
                  <a:srgbClr val="3366FF"/>
                </a:solidFill>
              </a:rPr>
              <a:t>did</a:t>
            </a:r>
            <a:r>
              <a:rPr lang="fr-CA" dirty="0" smtClean="0">
                <a:solidFill>
                  <a:srgbClr val="3366FF"/>
                </a:solidFill>
              </a:rPr>
              <a:t> Reed, Isla and Cole </a:t>
            </a:r>
            <a:r>
              <a:rPr lang="fr-CA" dirty="0" err="1" smtClean="0">
                <a:solidFill>
                  <a:srgbClr val="3366FF"/>
                </a:solidFill>
              </a:rPr>
              <a:t>eat</a:t>
            </a:r>
            <a:r>
              <a:rPr lang="fr-CA" dirty="0" smtClean="0">
                <a:solidFill>
                  <a:srgbClr val="3366FF"/>
                </a:solidFill>
              </a:rPr>
              <a:t>?)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7331" y="800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4 – Les </a:t>
            </a:r>
            <a:r>
              <a:rPr lang="en-US" u="sng" dirty="0" err="1" smtClean="0">
                <a:latin typeface="Century Gothic" panose="020B0502020202020204" pitchFamily="34" charset="0"/>
              </a:rPr>
              <a:t>problèms</a:t>
            </a:r>
            <a:r>
              <a:rPr lang="en-US" u="sng" dirty="0" smtClean="0">
                <a:latin typeface="Century Gothic" panose="020B0502020202020204" pitchFamily="34" charset="0"/>
              </a:rPr>
              <a:t> de mots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036320" y="1871730"/>
            <a:ext cx="1042416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3. </a:t>
            </a:r>
            <a:r>
              <a:rPr lang="fr-CA" sz="3500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Hazel</a:t>
            </a:r>
            <a:r>
              <a:rPr lang="fr-CA" sz="35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a apporté 17 toutous à l'école. Holly a joué avec 3 de ses toutous, et Lyric a joué avec 4 toutous. Après avoir partagé avec ses deux amis, combien de toutous a </a:t>
            </a:r>
            <a:r>
              <a:rPr lang="fr-CA" sz="3500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Hazel</a:t>
            </a:r>
            <a:r>
              <a:rPr lang="fr-CA" sz="35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qui reste?</a:t>
            </a:r>
          </a:p>
          <a:p>
            <a:endParaRPr lang="fr-CA" dirty="0" smtClean="0">
              <a:solidFill>
                <a:srgbClr val="D60093"/>
              </a:solidFill>
              <a:latin typeface="Century Gothic" panose="020B0502020202020204" pitchFamily="34" charset="0"/>
            </a:endParaRPr>
          </a:p>
          <a:p>
            <a:endParaRPr lang="fr-CA" dirty="0" smtClean="0">
              <a:solidFill>
                <a:srgbClr val="D60093"/>
              </a:solidFill>
              <a:latin typeface="Century Gothic" panose="020B0502020202020204" pitchFamily="34" charset="0"/>
            </a:endParaRPr>
          </a:p>
          <a:p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Hazel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brought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17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stuffies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to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school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. Holly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played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with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3 of</a:t>
            </a:r>
            <a:r>
              <a:rPr lang="fr-CA" dirty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endParaRPr lang="fr-CA" dirty="0" smtClean="0">
              <a:solidFill>
                <a:srgbClr val="D60093"/>
              </a:solidFill>
              <a:latin typeface="Century Gothic" panose="020B0502020202020204" pitchFamily="34" charset="0"/>
            </a:endParaRPr>
          </a:p>
          <a:p>
            <a:r>
              <a:rPr lang="fr-CA" dirty="0" err="1">
                <a:solidFill>
                  <a:srgbClr val="D60093"/>
                </a:solidFill>
                <a:latin typeface="Century Gothic" panose="020B0502020202020204" pitchFamily="34" charset="0"/>
              </a:rPr>
              <a:t>h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er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stuffies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, and Lyric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played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with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4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stuffies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.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After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having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fr-CA" dirty="0" err="1">
                <a:solidFill>
                  <a:srgbClr val="D60093"/>
                </a:solidFill>
                <a:latin typeface="Century Gothic" panose="020B0502020202020204" pitchFamily="34" charset="0"/>
              </a:rPr>
              <a:t>s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hared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with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her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two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friends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, how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stuffies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Hazel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have </a:t>
            </a:r>
            <a:r>
              <a:rPr lang="fr-CA" dirty="0" err="1" smtClean="0">
                <a:solidFill>
                  <a:srgbClr val="D60093"/>
                </a:solidFill>
                <a:latin typeface="Century Gothic" panose="020B0502020202020204" pitchFamily="34" charset="0"/>
              </a:rPr>
              <a:t>left</a:t>
            </a:r>
            <a:r>
              <a:rPr lang="fr-CA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?) </a:t>
            </a:r>
          </a:p>
        </p:txBody>
      </p:sp>
      <p:pic>
        <p:nvPicPr>
          <p:cNvPr id="5" name="Picture 4" descr="Teddybear Collection | Part of a teddybear collection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4" y="4207541"/>
            <a:ext cx="3108960" cy="20736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2137" y="7533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4 – Les </a:t>
            </a:r>
            <a:r>
              <a:rPr lang="en-US" u="sng" dirty="0" err="1" smtClean="0">
                <a:latin typeface="Century Gothic" panose="020B0502020202020204" pitchFamily="34" charset="0"/>
              </a:rPr>
              <a:t>problèms</a:t>
            </a:r>
            <a:r>
              <a:rPr lang="en-US" u="sng" dirty="0" smtClean="0">
                <a:latin typeface="Century Gothic" panose="020B0502020202020204" pitchFamily="34" charset="0"/>
              </a:rPr>
              <a:t> de mots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256211" y="1774372"/>
            <a:ext cx="1006493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4. </a:t>
            </a:r>
            <a:r>
              <a:rPr lang="fr-CA" sz="3500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Arlo</a:t>
            </a:r>
            <a:r>
              <a:rPr lang="fr-CA" sz="3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et </a:t>
            </a:r>
            <a:r>
              <a:rPr lang="fr-CA" sz="3500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Jordyn</a:t>
            </a:r>
            <a:r>
              <a:rPr lang="fr-CA" sz="3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ont construit des robots avec </a:t>
            </a:r>
          </a:p>
          <a:p>
            <a:r>
              <a:rPr lang="fr-CA" sz="3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			du LEGO. </a:t>
            </a:r>
            <a:r>
              <a:rPr lang="fr-CA" sz="3500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Arlo</a:t>
            </a:r>
            <a:r>
              <a:rPr lang="fr-CA" sz="3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à utiliser 45 pièces 					   de LEGO pour son robot, et </a:t>
            </a:r>
            <a:r>
              <a:rPr lang="fr-CA" sz="3500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Jordyn</a:t>
            </a:r>
            <a:r>
              <a:rPr lang="fr-CA" sz="3500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				   à utiliser 48 pièces de LEGO pour 					    son robot. Combien de pièces de 				    LEGO ont-ils utilisées en total?</a:t>
            </a:r>
          </a:p>
          <a:p>
            <a:endParaRPr lang="fr-CA" dirty="0" smtClean="0">
              <a:solidFill>
                <a:srgbClr val="FF9900"/>
              </a:solidFill>
              <a:latin typeface="Century Gothic" panose="020B0502020202020204" pitchFamily="34" charset="0"/>
            </a:endParaRPr>
          </a:p>
          <a:p>
            <a:endParaRPr lang="fr-CA" dirty="0">
              <a:solidFill>
                <a:srgbClr val="FF9900"/>
              </a:solidFill>
              <a:latin typeface="Century Gothic" panose="020B0502020202020204" pitchFamily="34" charset="0"/>
            </a:endParaRPr>
          </a:p>
          <a:p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(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Arlo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and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Jordyn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built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robots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with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LEGO.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Arlo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used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45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pieces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of LEGO for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his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robot and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Jordyn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used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48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pieces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of LEGO for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her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robot. How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pieces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of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did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they</a:t>
            </a:r>
            <a:r>
              <a:rPr lang="fr-CA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 use in total?)</a:t>
            </a:r>
            <a:endParaRPr lang="fr-CA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Lego Tin Robot | A Modular Lif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" y="2480493"/>
            <a:ext cx="2107474" cy="28099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1157" y="800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4 – Les </a:t>
            </a:r>
            <a:r>
              <a:rPr lang="en-US" u="sng" dirty="0" err="1" smtClean="0">
                <a:latin typeface="Century Gothic" panose="020B0502020202020204" pitchFamily="34" charset="0"/>
              </a:rPr>
              <a:t>problèms</a:t>
            </a:r>
            <a:r>
              <a:rPr lang="en-US" u="sng" dirty="0" smtClean="0">
                <a:latin typeface="Century Gothic" panose="020B0502020202020204" pitchFamily="34" charset="0"/>
              </a:rPr>
              <a:t> de mots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43000" y="1965960"/>
            <a:ext cx="9910354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5. Carson a 39 cartes de hockey. Il a décidé de donner 8 cartes à son ami Will.</a:t>
            </a:r>
          </a:p>
          <a:p>
            <a:r>
              <a:rPr lang="fr-CA" sz="3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Combien de cartes de hockey a</a:t>
            </a:r>
          </a:p>
          <a:p>
            <a:r>
              <a:rPr lang="fr-CA" sz="35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Carson maintenant?</a:t>
            </a:r>
          </a:p>
          <a:p>
            <a:endParaRPr lang="fr-CA" sz="3500" b="1" u="sng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(Carson has 39 hockey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cards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 He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decided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to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give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8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cards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to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his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friend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Will. How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many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hockey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cards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does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Carson have </a:t>
            </a:r>
            <a:r>
              <a:rPr lang="fr-CA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now</a:t>
            </a:r>
            <a:r>
              <a:rPr lang="fr-CA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?)</a:t>
            </a:r>
            <a:endParaRPr lang="fr-CA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71" y="2796957"/>
            <a:ext cx="2080440" cy="29187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09672" y="753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 dirty="0">
                <a:latin typeface="Century Gothic" panose="020B0502020202020204" pitchFamily="34" charset="0"/>
              </a:rPr>
              <a:t>Centre </a:t>
            </a:r>
            <a:r>
              <a:rPr lang="en-US" u="sng" dirty="0" smtClean="0">
                <a:latin typeface="Century Gothic" panose="020B0502020202020204" pitchFamily="34" charset="0"/>
              </a:rPr>
              <a:t>4 – Les </a:t>
            </a:r>
            <a:r>
              <a:rPr lang="en-US" u="sng" dirty="0" err="1" smtClean="0">
                <a:latin typeface="Century Gothic" panose="020B0502020202020204" pitchFamily="34" charset="0"/>
              </a:rPr>
              <a:t>problèms</a:t>
            </a:r>
            <a:r>
              <a:rPr lang="en-US" u="sng" dirty="0" smtClean="0">
                <a:latin typeface="Century Gothic" panose="020B0502020202020204" pitchFamily="34" charset="0"/>
              </a:rPr>
              <a:t> de mots 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297577" y="1828800"/>
            <a:ext cx="95881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u="sng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Défi:</a:t>
            </a:r>
            <a:r>
              <a:rPr lang="fr-CA" sz="4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Essaye d’écrire un problème de mots pour Madame. Vous pouvez prendre une photo de votre question et l’envoyer par Dojo ou par courriel. Peut-être je vais </a:t>
            </a:r>
            <a:r>
              <a:rPr lang="fr-CA" sz="4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utiliser votre question dans </a:t>
            </a:r>
            <a:r>
              <a:rPr lang="fr-CA" sz="4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un centre </a:t>
            </a:r>
            <a:r>
              <a:rPr lang="fr-CA" sz="4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de problèmes de mots en </a:t>
            </a:r>
            <a:r>
              <a:rPr lang="fr-CA" sz="4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quelques semaines!!!</a:t>
            </a:r>
            <a:endParaRPr lang="en-US" sz="4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2032" y="911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51708" y="2551610"/>
            <a:ext cx="9875520" cy="2055223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 smtClean="0">
                <a:latin typeface="Century Gothic" panose="020B0502020202020204" pitchFamily="34" charset="0"/>
              </a:rPr>
              <a:t>La fin des </a:t>
            </a:r>
            <a:r>
              <a:rPr lang="en-US" sz="6000" u="sng" dirty="0" err="1" smtClean="0">
                <a:latin typeface="Century Gothic" panose="020B0502020202020204" pitchFamily="34" charset="0"/>
              </a:rPr>
              <a:t>maths</a:t>
            </a:r>
            <a:r>
              <a:rPr lang="en-US" sz="6000" dirty="0">
                <a:latin typeface="Century Gothic" panose="020B0502020202020204" pitchFamily="34" charset="0"/>
              </a:rPr>
              <a:t/>
            </a:r>
            <a:br>
              <a:rPr lang="en-US" sz="6000" dirty="0">
                <a:latin typeface="Century Gothic" panose="020B0502020202020204" pitchFamily="34" charset="0"/>
              </a:rPr>
            </a:br>
            <a:endParaRPr lang="en-US" sz="6000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2368731" y="4188823"/>
            <a:ext cx="749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dirty="0" smtClean="0">
                <a:hlinkClick r:id="rId6"/>
              </a:rPr>
              <a:t>rebecca.gamble@nbed.nb.ca</a:t>
            </a:r>
            <a:endParaRPr lang="fr-CA" sz="2500" dirty="0" smtClean="0"/>
          </a:p>
          <a:p>
            <a:pPr algn="ctr"/>
            <a:endParaRPr lang="fr-CA" sz="2500" dirty="0" smtClean="0"/>
          </a:p>
          <a:p>
            <a:pPr algn="ctr"/>
            <a:r>
              <a:rPr lang="fr-CA" sz="2500" dirty="0" smtClean="0">
                <a:hlinkClick r:id="rId7"/>
              </a:rPr>
              <a:t>morgan.chopin@nbed.nb.ca</a:t>
            </a:r>
            <a:endParaRPr lang="fr-CA" sz="2500" dirty="0" smtClean="0"/>
          </a:p>
          <a:p>
            <a:pPr algn="ctr"/>
            <a:endParaRPr lang="en-US" sz="25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6811" y="1172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96982" y="1643743"/>
            <a:ext cx="105896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Century Gothic" panose="020B0502020202020204" pitchFamily="34" charset="0"/>
              </a:rPr>
              <a:t>N’oublie</a:t>
            </a:r>
            <a:r>
              <a:rPr lang="en-US" sz="3500" dirty="0" smtClean="0">
                <a:latin typeface="Century Gothic" panose="020B0502020202020204" pitchFamily="34" charset="0"/>
              </a:rPr>
              <a:t> pas!!! </a:t>
            </a:r>
            <a:r>
              <a:rPr lang="en-US" sz="3500" dirty="0" err="1" smtClean="0">
                <a:latin typeface="Century Gothic" panose="020B0502020202020204" pitchFamily="34" charset="0"/>
              </a:rPr>
              <a:t>Dans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une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3500" dirty="0" smtClean="0">
                <a:latin typeface="Century Gothic" panose="020B0502020202020204" pitchFamily="34" charset="0"/>
              </a:rPr>
              <a:t>, le plus </a:t>
            </a:r>
            <a:r>
              <a:rPr lang="en-US" sz="3500" u="sng" dirty="0" smtClean="0">
                <a:latin typeface="Century Gothic" panose="020B0502020202020204" pitchFamily="34" charset="0"/>
              </a:rPr>
              <a:t>grand </a:t>
            </a:r>
            <a:r>
              <a:rPr lang="en-US" sz="3500" u="sng" dirty="0" err="1" smtClean="0">
                <a:latin typeface="Century Gothic" panose="020B0502020202020204" pitchFamily="34" charset="0"/>
              </a:rPr>
              <a:t>nombre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va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toujours</a:t>
            </a:r>
            <a:r>
              <a:rPr lang="en-US" sz="3500" dirty="0" smtClean="0">
                <a:latin typeface="Century Gothic" panose="020B0502020202020204" pitchFamily="34" charset="0"/>
              </a:rPr>
              <a:t> au </a:t>
            </a:r>
            <a:r>
              <a:rPr lang="en-US" sz="3500" u="sng" dirty="0" smtClean="0">
                <a:latin typeface="Century Gothic" panose="020B0502020202020204" pitchFamily="34" charset="0"/>
              </a:rPr>
              <a:t>début</a:t>
            </a:r>
            <a:r>
              <a:rPr lang="en-US" sz="3500" dirty="0" smtClean="0">
                <a:latin typeface="Century Gothic" panose="020B0502020202020204" pitchFamily="34" charset="0"/>
              </a:rPr>
              <a:t>!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fr-CA" sz="8000" dirty="0" smtClean="0">
                <a:latin typeface="Century Gothic" panose="020B0502020202020204" pitchFamily="34" charset="0"/>
              </a:rPr>
              <a:t>           6 </a:t>
            </a:r>
            <a:r>
              <a:rPr lang="fr-CA" sz="8000" dirty="0">
                <a:latin typeface="Century Gothic" panose="020B0502020202020204" pitchFamily="34" charset="0"/>
              </a:rPr>
              <a:t>– 3 = </a:t>
            </a:r>
            <a:r>
              <a:rPr lang="fr-CA" sz="8000" dirty="0" smtClean="0">
                <a:latin typeface="Century Gothic" panose="020B0502020202020204" pitchFamily="34" charset="0"/>
              </a:rPr>
              <a:t>___</a:t>
            </a:r>
            <a:endParaRPr lang="fr-CA" sz="8000" dirty="0">
              <a:latin typeface="Century Gothic" panose="020B0502020202020204" pitchFamily="34" charset="0"/>
            </a:endParaRPr>
          </a:p>
          <a:p>
            <a:endParaRPr lang="fr-CA" sz="50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Picture 2" descr="File:Checkmark green.svg - Wikipedi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10" y="3097173"/>
            <a:ext cx="2271518" cy="1971216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023360" y="4676503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>
            <p:custDataLst>
              <p:tags r:id="rId5"/>
            </p:custDataLst>
          </p:nvPr>
        </p:nvCxnSpPr>
        <p:spPr>
          <a:xfrm flipV="1">
            <a:off x="4406537" y="4841966"/>
            <a:ext cx="0" cy="53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2899953" y="5485703"/>
            <a:ext cx="3466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/>
              <a:t>6 est le plus grand nombre</a:t>
            </a:r>
            <a:endParaRPr lang="en-US" sz="22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0942" y="8538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96982" y="1643743"/>
            <a:ext cx="1058962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entury Gothic" panose="020B0502020202020204" pitchFamily="34" charset="0"/>
              </a:rPr>
              <a:t>Oh non! </a:t>
            </a:r>
            <a:r>
              <a:rPr lang="en-US" sz="3500" dirty="0" err="1" smtClean="0">
                <a:latin typeface="Century Gothic" panose="020B0502020202020204" pitchFamily="34" charset="0"/>
              </a:rPr>
              <a:t>Certaines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équations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n’ont</a:t>
            </a:r>
            <a:r>
              <a:rPr lang="en-US" sz="3500" dirty="0" smtClean="0">
                <a:latin typeface="Century Gothic" panose="020B0502020202020204" pitchFamily="34" charset="0"/>
              </a:rPr>
              <a:t> pas le plus grand </a:t>
            </a:r>
            <a:r>
              <a:rPr lang="en-US" sz="3500" dirty="0" err="1" smtClean="0">
                <a:latin typeface="Century Gothic" panose="020B0502020202020204" pitchFamily="34" charset="0"/>
              </a:rPr>
              <a:t>nombre</a:t>
            </a:r>
            <a:r>
              <a:rPr lang="en-US" sz="3500" dirty="0" smtClean="0">
                <a:latin typeface="Century Gothic" panose="020B0502020202020204" pitchFamily="34" charset="0"/>
              </a:rPr>
              <a:t> au début!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latin typeface="Century Gothic" panose="020B0502020202020204" pitchFamily="34" charset="0"/>
              </a:rPr>
              <a:t>15 – 3 = ___</a:t>
            </a:r>
            <a:r>
              <a:rPr lang="fr-CA" sz="5000" dirty="0">
                <a:latin typeface="Century Gothic" panose="020B0502020202020204" pitchFamily="34" charset="0"/>
              </a:rPr>
              <a:t>						</a:t>
            </a:r>
            <a:r>
              <a:rPr lang="fr-CA" sz="5000" dirty="0" smtClean="0">
                <a:latin typeface="Century Gothic" panose="020B0502020202020204" pitchFamily="34" charset="0"/>
              </a:rPr>
              <a:t>11 </a:t>
            </a:r>
            <a:r>
              <a:rPr lang="fr-CA" sz="5000" dirty="0">
                <a:latin typeface="Century Gothic" panose="020B0502020202020204" pitchFamily="34" charset="0"/>
              </a:rPr>
              <a:t>– </a:t>
            </a:r>
            <a:r>
              <a:rPr lang="fr-CA" sz="5000" dirty="0" smtClean="0">
                <a:latin typeface="Century Gothic" panose="020B0502020202020204" pitchFamily="34" charset="0"/>
              </a:rPr>
              <a:t>18 </a:t>
            </a:r>
            <a:r>
              <a:rPr lang="fr-CA" sz="5000" dirty="0">
                <a:latin typeface="Century Gothic" panose="020B0502020202020204" pitchFamily="34" charset="0"/>
              </a:rPr>
              <a:t>= </a:t>
            </a:r>
            <a:r>
              <a:rPr lang="fr-CA" sz="5000" dirty="0" smtClean="0">
                <a:latin typeface="Century Gothic" panose="020B0502020202020204" pitchFamily="34" charset="0"/>
              </a:rPr>
              <a:t>___</a:t>
            </a:r>
          </a:p>
          <a:p>
            <a:endParaRPr lang="fr-CA" sz="5000" dirty="0">
              <a:latin typeface="Century Gothic" panose="020B0502020202020204" pitchFamily="34" charset="0"/>
            </a:endParaRPr>
          </a:p>
          <a:p>
            <a:r>
              <a:rPr lang="fr-CA" sz="5000" dirty="0" smtClean="0">
                <a:latin typeface="Century Gothic" panose="020B0502020202020204" pitchFamily="34" charset="0"/>
              </a:rPr>
              <a:t>  7 </a:t>
            </a:r>
            <a:r>
              <a:rPr lang="fr-CA" sz="5000" dirty="0">
                <a:latin typeface="Century Gothic" panose="020B0502020202020204" pitchFamily="34" charset="0"/>
              </a:rPr>
              <a:t>– </a:t>
            </a:r>
            <a:r>
              <a:rPr lang="fr-CA" sz="5000" dirty="0" smtClean="0">
                <a:latin typeface="Century Gothic" panose="020B0502020202020204" pitchFamily="34" charset="0"/>
              </a:rPr>
              <a:t>9 </a:t>
            </a:r>
            <a:r>
              <a:rPr lang="fr-CA" sz="5000" dirty="0">
                <a:latin typeface="Century Gothic" panose="020B0502020202020204" pitchFamily="34" charset="0"/>
              </a:rPr>
              <a:t>= </a:t>
            </a:r>
            <a:r>
              <a:rPr lang="fr-CA" sz="5000" dirty="0" smtClean="0">
                <a:latin typeface="Century Gothic" panose="020B0502020202020204" pitchFamily="34" charset="0"/>
              </a:rPr>
              <a:t>___						 8 </a:t>
            </a:r>
            <a:r>
              <a:rPr lang="fr-CA" sz="5000" dirty="0">
                <a:latin typeface="Century Gothic" panose="020B0502020202020204" pitchFamily="34" charset="0"/>
              </a:rPr>
              <a:t>– 3 = </a:t>
            </a:r>
            <a:r>
              <a:rPr lang="fr-CA" sz="5000" dirty="0" smtClean="0">
                <a:latin typeface="Century Gothic" panose="020B0502020202020204" pitchFamily="34" charset="0"/>
              </a:rPr>
              <a:t>___</a:t>
            </a:r>
            <a:endParaRPr lang="fr-CA" sz="5000" dirty="0">
              <a:latin typeface="Century Gothic" panose="020B0502020202020204" pitchFamily="34" charset="0"/>
            </a:endParaRPr>
          </a:p>
          <a:p>
            <a:endParaRPr lang="fr-CA" sz="50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Picture 2" descr="File:Checkmark green.svg - Wikipedi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47" y="3413760"/>
            <a:ext cx="1224303" cy="1062446"/>
          </a:xfrm>
          <a:prstGeom prst="rect">
            <a:avLst/>
          </a:prstGeom>
        </p:spPr>
      </p:pic>
      <p:pic>
        <p:nvPicPr>
          <p:cNvPr id="6" name="Picture 5" descr="File:Checkmark green.svg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56" y="4861559"/>
            <a:ext cx="1224303" cy="1062446"/>
          </a:xfrm>
          <a:prstGeom prst="rect">
            <a:avLst/>
          </a:prstGeom>
        </p:spPr>
      </p:pic>
      <p:pic>
        <p:nvPicPr>
          <p:cNvPr id="8" name="Picture 7" descr="File:Heavy red &quot;x&quot;.png - Wikimedia Common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07" y="4861559"/>
            <a:ext cx="1148443" cy="1148443"/>
          </a:xfrm>
          <a:prstGeom prst="rect">
            <a:avLst/>
          </a:prstGeom>
        </p:spPr>
      </p:pic>
      <p:pic>
        <p:nvPicPr>
          <p:cNvPr id="9" name="Picture 8" descr="File:Heavy red &quot;x&quot;.png - Wikimedia Common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53" y="3237410"/>
            <a:ext cx="1148443" cy="1148443"/>
          </a:xfrm>
          <a:prstGeom prst="rect">
            <a:avLst/>
          </a:prstGeom>
        </p:spPr>
      </p:pic>
      <p:sp>
        <p:nvSpPr>
          <p:cNvPr id="10" name="Rectangle 9"/>
          <p:cNvSpPr/>
          <p:nvPr>
            <p:custDataLst>
              <p:tags r:id="rId7"/>
            </p:custDataLst>
          </p:nvPr>
        </p:nvSpPr>
        <p:spPr>
          <a:xfrm>
            <a:off x="996715" y="4346664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>
            <p:custDataLst>
              <p:tags r:id="rId8"/>
            </p:custDataLst>
          </p:nvPr>
        </p:nvSpPr>
        <p:spPr>
          <a:xfrm>
            <a:off x="8377646" y="4268287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2134621" y="5817325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6940732" y="5817324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97399" y="782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96982" y="1643743"/>
            <a:ext cx="10589623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Century Gothic" panose="020B0502020202020204" pitchFamily="34" charset="0"/>
              </a:rPr>
              <a:t>Peux-tu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trouver</a:t>
            </a:r>
            <a:r>
              <a:rPr lang="en-US" sz="3500" dirty="0" smtClean="0">
                <a:latin typeface="Century Gothic" panose="020B0502020202020204" pitchFamily="34" charset="0"/>
              </a:rPr>
              <a:t> les </a:t>
            </a:r>
            <a:r>
              <a:rPr lang="en-US" sz="3500" dirty="0" err="1" smtClean="0">
                <a:latin typeface="Century Gothic" panose="020B0502020202020204" pitchFamily="34" charset="0"/>
              </a:rPr>
              <a:t>équations</a:t>
            </a:r>
            <a:r>
              <a:rPr lang="en-US" sz="3500" dirty="0" smtClean="0">
                <a:latin typeface="Century Gothic" panose="020B0502020202020204" pitchFamily="34" charset="0"/>
              </a:rPr>
              <a:t> qui </a:t>
            </a:r>
            <a:r>
              <a:rPr lang="en-US" sz="3500" dirty="0" err="1" smtClean="0">
                <a:latin typeface="Century Gothic" panose="020B0502020202020204" pitchFamily="34" charset="0"/>
              </a:rPr>
              <a:t>n’ont</a:t>
            </a:r>
            <a:r>
              <a:rPr lang="en-US" sz="3500" dirty="0" smtClean="0">
                <a:latin typeface="Century Gothic" panose="020B0502020202020204" pitchFamily="34" charset="0"/>
              </a:rPr>
              <a:t> pas le plus grand </a:t>
            </a:r>
            <a:r>
              <a:rPr lang="en-US" sz="3500" dirty="0" err="1" smtClean="0">
                <a:latin typeface="Century Gothic" panose="020B0502020202020204" pitchFamily="34" charset="0"/>
              </a:rPr>
              <a:t>nombre</a:t>
            </a:r>
            <a:r>
              <a:rPr lang="en-US" sz="3500" dirty="0" smtClean="0">
                <a:latin typeface="Century Gothic" panose="020B0502020202020204" pitchFamily="34" charset="0"/>
              </a:rPr>
              <a:t> au début?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fr-CA" sz="4000" dirty="0" smtClean="0">
                <a:latin typeface="Century Gothic" panose="020B0502020202020204" pitchFamily="34" charset="0"/>
              </a:rPr>
              <a:t> </a:t>
            </a:r>
            <a:r>
              <a:rPr lang="fr-CA" sz="43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7 </a:t>
            </a:r>
            <a:r>
              <a:rPr lang="fr-CA" sz="4300" dirty="0">
                <a:solidFill>
                  <a:srgbClr val="0070C0"/>
                </a:solidFill>
                <a:latin typeface="Century Gothic" panose="020B0502020202020204" pitchFamily="34" charset="0"/>
              </a:rPr>
              <a:t>– 3 = ___</a:t>
            </a:r>
            <a:r>
              <a:rPr lang="fr-CA" sz="4300" dirty="0">
                <a:latin typeface="Century Gothic" panose="020B0502020202020204" pitchFamily="34" charset="0"/>
              </a:rPr>
              <a:t>						</a:t>
            </a:r>
            <a:r>
              <a:rPr lang="fr-CA" sz="4300" dirty="0" smtClean="0">
                <a:latin typeface="Century Gothic" panose="020B0502020202020204" pitchFamily="34" charset="0"/>
              </a:rPr>
              <a:t> </a:t>
            </a:r>
            <a:r>
              <a:rPr lang="fr-CA" sz="43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4 – 10 </a:t>
            </a:r>
            <a:r>
              <a:rPr lang="fr-CA" sz="4300" dirty="0">
                <a:solidFill>
                  <a:srgbClr val="D60093"/>
                </a:solidFill>
                <a:latin typeface="Century Gothic" panose="020B0502020202020204" pitchFamily="34" charset="0"/>
              </a:rPr>
              <a:t>= ___</a:t>
            </a:r>
          </a:p>
          <a:p>
            <a:endParaRPr lang="fr-CA" sz="43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CA" sz="4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9</a:t>
            </a:r>
            <a:r>
              <a:rPr lang="fr-CA" sz="43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CA" sz="4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fr-CA" sz="43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8 </a:t>
            </a:r>
            <a:r>
              <a:rPr lang="fr-CA" sz="4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= ___	</a:t>
            </a:r>
            <a:r>
              <a:rPr lang="fr-CA" sz="4300" dirty="0">
                <a:latin typeface="Century Gothic" panose="020B0502020202020204" pitchFamily="34" charset="0"/>
              </a:rPr>
              <a:t>					 </a:t>
            </a:r>
            <a:r>
              <a:rPr lang="fr-CA" sz="43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18 </a:t>
            </a:r>
            <a:r>
              <a:rPr lang="fr-CA" sz="4300" dirty="0">
                <a:solidFill>
                  <a:srgbClr val="FF9900"/>
                </a:solidFill>
                <a:latin typeface="Century Gothic" panose="020B0502020202020204" pitchFamily="34" charset="0"/>
              </a:rPr>
              <a:t>– 8</a:t>
            </a:r>
            <a:r>
              <a:rPr lang="fr-CA" sz="43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 </a:t>
            </a:r>
            <a:r>
              <a:rPr lang="fr-CA" sz="4300" dirty="0">
                <a:solidFill>
                  <a:srgbClr val="FF9900"/>
                </a:solidFill>
                <a:latin typeface="Century Gothic" panose="020B0502020202020204" pitchFamily="34" charset="0"/>
              </a:rPr>
              <a:t>= </a:t>
            </a:r>
            <a:r>
              <a:rPr lang="fr-CA" sz="43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___</a:t>
            </a:r>
          </a:p>
          <a:p>
            <a:endParaRPr lang="fr-CA" sz="4300" dirty="0">
              <a:latin typeface="Century Gothic" panose="020B0502020202020204" pitchFamily="34" charset="0"/>
            </a:endParaRPr>
          </a:p>
          <a:p>
            <a:r>
              <a:rPr lang="fr-CA" sz="4300" dirty="0" smtClean="0">
                <a:solidFill>
                  <a:srgbClr val="9933FF"/>
                </a:solidFill>
                <a:latin typeface="Century Gothic" panose="020B0502020202020204" pitchFamily="34" charset="0"/>
              </a:rPr>
              <a:t>6 – 12 = ___	</a:t>
            </a:r>
            <a:r>
              <a:rPr lang="fr-CA" sz="4300" dirty="0" smtClean="0">
                <a:latin typeface="Century Gothic" panose="020B0502020202020204" pitchFamily="34" charset="0"/>
              </a:rPr>
              <a:t>					 </a:t>
            </a:r>
            <a:r>
              <a:rPr lang="fr-CA" sz="4300" dirty="0" smtClean="0">
                <a:solidFill>
                  <a:srgbClr val="66FF33"/>
                </a:solidFill>
                <a:latin typeface="Century Gothic" panose="020B0502020202020204" pitchFamily="34" charset="0"/>
              </a:rPr>
              <a:t>13 – 14 </a:t>
            </a:r>
            <a:r>
              <a:rPr lang="fr-CA" sz="4300" dirty="0" smtClean="0">
                <a:solidFill>
                  <a:srgbClr val="66FF33"/>
                </a:solidFill>
                <a:latin typeface="Century Gothic" panose="020B0502020202020204" pitchFamily="34" charset="0"/>
              </a:rPr>
              <a:t>= ___</a:t>
            </a:r>
            <a:endParaRPr lang="fr-CA" sz="4300" dirty="0">
              <a:solidFill>
                <a:srgbClr val="66FF33"/>
              </a:solidFill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1937" y="752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96982" y="1643743"/>
            <a:ext cx="10589623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Century Gothic" panose="020B0502020202020204" pitchFamily="34" charset="0"/>
              </a:rPr>
              <a:t>Voici</a:t>
            </a:r>
            <a:r>
              <a:rPr lang="en-US" sz="3500" dirty="0" smtClean="0">
                <a:latin typeface="Century Gothic" panose="020B0502020202020204" pitchFamily="34" charset="0"/>
              </a:rPr>
              <a:t> les </a:t>
            </a:r>
            <a:r>
              <a:rPr lang="en-US" sz="3500" dirty="0" err="1" smtClean="0">
                <a:latin typeface="Century Gothic" panose="020B0502020202020204" pitchFamily="34" charset="0"/>
              </a:rPr>
              <a:t>réponses</a:t>
            </a:r>
            <a:r>
              <a:rPr lang="en-US" sz="3500" dirty="0" smtClean="0">
                <a:latin typeface="Century Gothic" panose="020B0502020202020204" pitchFamily="34" charset="0"/>
              </a:rPr>
              <a:t>! </a:t>
            </a:r>
            <a:r>
              <a:rPr lang="en-US" sz="3500" dirty="0" err="1" smtClean="0">
                <a:latin typeface="Century Gothic" panose="020B0502020202020204" pitchFamily="34" charset="0"/>
              </a:rPr>
              <a:t>Avez-vous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trouvé</a:t>
            </a:r>
            <a:r>
              <a:rPr lang="en-US" sz="3500" dirty="0" smtClean="0">
                <a:latin typeface="Century Gothic" panose="020B0502020202020204" pitchFamily="34" charset="0"/>
              </a:rPr>
              <a:t> la </a:t>
            </a:r>
            <a:r>
              <a:rPr lang="en-US" sz="3500" dirty="0" err="1" smtClean="0">
                <a:latin typeface="Century Gothic" panose="020B0502020202020204" pitchFamily="34" charset="0"/>
              </a:rPr>
              <a:t>même</a:t>
            </a:r>
            <a:r>
              <a:rPr lang="en-US" sz="3500" dirty="0" smtClean="0">
                <a:latin typeface="Century Gothic" panose="020B0502020202020204" pitchFamily="34" charset="0"/>
              </a:rPr>
              <a:t> chose?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fr-CA" sz="4000" dirty="0" smtClean="0">
                <a:latin typeface="Century Gothic" panose="020B0502020202020204" pitchFamily="34" charset="0"/>
              </a:rPr>
              <a:t> </a:t>
            </a:r>
            <a:r>
              <a:rPr lang="fr-CA" sz="43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7 </a:t>
            </a:r>
            <a:r>
              <a:rPr lang="fr-CA" sz="4300" dirty="0">
                <a:solidFill>
                  <a:srgbClr val="0070C0"/>
                </a:solidFill>
                <a:latin typeface="Century Gothic" panose="020B0502020202020204" pitchFamily="34" charset="0"/>
              </a:rPr>
              <a:t>– 3 = ___</a:t>
            </a:r>
            <a:r>
              <a:rPr lang="fr-CA" sz="4300" dirty="0">
                <a:latin typeface="Century Gothic" panose="020B0502020202020204" pitchFamily="34" charset="0"/>
              </a:rPr>
              <a:t>						</a:t>
            </a:r>
            <a:r>
              <a:rPr lang="fr-CA" sz="4300" dirty="0" smtClean="0">
                <a:latin typeface="Century Gothic" panose="020B0502020202020204" pitchFamily="34" charset="0"/>
              </a:rPr>
              <a:t> </a:t>
            </a:r>
            <a:r>
              <a:rPr lang="fr-CA" sz="4300" dirty="0" smtClean="0">
                <a:solidFill>
                  <a:srgbClr val="D60093"/>
                </a:solidFill>
                <a:latin typeface="Century Gothic" panose="020B0502020202020204" pitchFamily="34" charset="0"/>
              </a:rPr>
              <a:t>4 – 10 </a:t>
            </a:r>
            <a:r>
              <a:rPr lang="fr-CA" sz="4300" dirty="0">
                <a:solidFill>
                  <a:srgbClr val="D60093"/>
                </a:solidFill>
                <a:latin typeface="Century Gothic" panose="020B0502020202020204" pitchFamily="34" charset="0"/>
              </a:rPr>
              <a:t>= ___</a:t>
            </a:r>
          </a:p>
          <a:p>
            <a:endParaRPr lang="fr-CA" sz="43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CA" sz="43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9 – 8 </a:t>
            </a:r>
            <a:r>
              <a:rPr lang="fr-CA" sz="4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= ___	</a:t>
            </a:r>
            <a:r>
              <a:rPr lang="fr-CA" sz="4300" dirty="0">
                <a:latin typeface="Century Gothic" panose="020B0502020202020204" pitchFamily="34" charset="0"/>
              </a:rPr>
              <a:t>					 </a:t>
            </a:r>
            <a:r>
              <a:rPr lang="fr-CA" sz="43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18 </a:t>
            </a:r>
            <a:r>
              <a:rPr lang="fr-CA" sz="4300" dirty="0">
                <a:solidFill>
                  <a:srgbClr val="FF9900"/>
                </a:solidFill>
                <a:latin typeface="Century Gothic" panose="020B0502020202020204" pitchFamily="34" charset="0"/>
              </a:rPr>
              <a:t>– 8</a:t>
            </a:r>
            <a:r>
              <a:rPr lang="fr-CA" sz="43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 </a:t>
            </a:r>
            <a:r>
              <a:rPr lang="fr-CA" sz="4300" dirty="0">
                <a:solidFill>
                  <a:srgbClr val="FF9900"/>
                </a:solidFill>
                <a:latin typeface="Century Gothic" panose="020B0502020202020204" pitchFamily="34" charset="0"/>
              </a:rPr>
              <a:t>= </a:t>
            </a:r>
            <a:r>
              <a:rPr lang="fr-CA" sz="43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___</a:t>
            </a:r>
          </a:p>
          <a:p>
            <a:endParaRPr lang="fr-CA" sz="4300" dirty="0">
              <a:latin typeface="Century Gothic" panose="020B0502020202020204" pitchFamily="34" charset="0"/>
            </a:endParaRPr>
          </a:p>
          <a:p>
            <a:r>
              <a:rPr lang="fr-CA" sz="4300" dirty="0" smtClean="0">
                <a:solidFill>
                  <a:srgbClr val="9933FF"/>
                </a:solidFill>
                <a:latin typeface="Century Gothic" panose="020B0502020202020204" pitchFamily="34" charset="0"/>
              </a:rPr>
              <a:t>6 – 12 = ___	</a:t>
            </a:r>
            <a:r>
              <a:rPr lang="fr-CA" sz="4300" dirty="0" smtClean="0">
                <a:latin typeface="Century Gothic" panose="020B0502020202020204" pitchFamily="34" charset="0"/>
              </a:rPr>
              <a:t>					 </a:t>
            </a:r>
            <a:r>
              <a:rPr lang="fr-CA" sz="4300" dirty="0" smtClean="0">
                <a:solidFill>
                  <a:srgbClr val="66FF33"/>
                </a:solidFill>
                <a:latin typeface="Century Gothic" panose="020B0502020202020204" pitchFamily="34" charset="0"/>
              </a:rPr>
              <a:t>13 – 14 =___</a:t>
            </a:r>
            <a:endParaRPr lang="fr-CA" sz="4300" dirty="0">
              <a:solidFill>
                <a:srgbClr val="66FF33"/>
              </a:solidFill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File:Checkmark green.svg - Wikipedi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78" y="2876004"/>
            <a:ext cx="1224303" cy="1062446"/>
          </a:xfrm>
          <a:prstGeom prst="rect">
            <a:avLst/>
          </a:prstGeom>
        </p:spPr>
      </p:pic>
      <p:pic>
        <p:nvPicPr>
          <p:cNvPr id="6" name="Picture 5" descr="File:Checkmark green.svg - Wikipedi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78" y="4111532"/>
            <a:ext cx="1224303" cy="1062446"/>
          </a:xfrm>
          <a:prstGeom prst="rect">
            <a:avLst/>
          </a:prstGeom>
        </p:spPr>
      </p:pic>
      <p:pic>
        <p:nvPicPr>
          <p:cNvPr id="7" name="Picture 6" descr="File:Checkmark green.svg - Wikipedi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39" y="4072344"/>
            <a:ext cx="1224303" cy="1062446"/>
          </a:xfrm>
          <a:prstGeom prst="rect">
            <a:avLst/>
          </a:prstGeom>
        </p:spPr>
      </p:pic>
      <p:pic>
        <p:nvPicPr>
          <p:cNvPr id="8" name="Picture 7" descr="File:Heavy red &quot;x&quot;.png - Wikimedia Common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78" y="5336149"/>
            <a:ext cx="1148443" cy="1148443"/>
          </a:xfrm>
          <a:prstGeom prst="rect">
            <a:avLst/>
          </a:prstGeom>
        </p:spPr>
      </p:pic>
      <p:pic>
        <p:nvPicPr>
          <p:cNvPr id="9" name="Picture 8" descr="File:Heavy red &quot;x&quot;.png - Wikimedia Common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08" y="5336148"/>
            <a:ext cx="1148443" cy="1148443"/>
          </a:xfrm>
          <a:prstGeom prst="rect">
            <a:avLst/>
          </a:prstGeom>
        </p:spPr>
      </p:pic>
      <p:pic>
        <p:nvPicPr>
          <p:cNvPr id="10" name="Picture 9" descr="File:Heavy red &quot;x&quot;.png - Wikimedia Common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08" y="2722545"/>
            <a:ext cx="1148443" cy="1148443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9"/>
            </p:custDataLst>
          </p:nvPr>
        </p:nvSpPr>
        <p:spPr>
          <a:xfrm>
            <a:off x="1001485" y="5095601"/>
            <a:ext cx="609601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>
            <p:custDataLst>
              <p:tags r:id="rId10"/>
            </p:custDataLst>
          </p:nvPr>
        </p:nvSpPr>
        <p:spPr>
          <a:xfrm>
            <a:off x="7481666" y="3870988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>
            <p:custDataLst>
              <p:tags r:id="rId11"/>
            </p:custDataLst>
          </p:nvPr>
        </p:nvSpPr>
        <p:spPr>
          <a:xfrm>
            <a:off x="6635182" y="5109751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>
            <p:custDataLst>
              <p:tags r:id="rId12"/>
            </p:custDataLst>
          </p:nvPr>
        </p:nvSpPr>
        <p:spPr>
          <a:xfrm>
            <a:off x="1851574" y="6396415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>
            <p:custDataLst>
              <p:tags r:id="rId13"/>
            </p:custDataLst>
          </p:nvPr>
        </p:nvSpPr>
        <p:spPr>
          <a:xfrm>
            <a:off x="7798109" y="6445402"/>
            <a:ext cx="766354" cy="783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>
            <p:custDataLst>
              <p:tags r:id="rId14"/>
            </p:custDataLst>
          </p:nvPr>
        </p:nvSpPr>
        <p:spPr>
          <a:xfrm>
            <a:off x="984068" y="3778976"/>
            <a:ext cx="609601" cy="572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20327" y="77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896982" y="1643743"/>
            <a:ext cx="1058962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Century Gothic" panose="020B0502020202020204" pitchFamily="34" charset="0"/>
              </a:rPr>
              <a:t>J’utilise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mes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stratégies</a:t>
            </a:r>
            <a:r>
              <a:rPr lang="en-US" sz="3500" dirty="0" smtClean="0">
                <a:latin typeface="Century Gothic" panose="020B0502020202020204" pitchFamily="34" charset="0"/>
              </a:rPr>
              <a:t> </a:t>
            </a:r>
            <a:r>
              <a:rPr lang="en-US" sz="3500" dirty="0" err="1" smtClean="0">
                <a:latin typeface="Century Gothic" panose="020B0502020202020204" pitchFamily="34" charset="0"/>
              </a:rPr>
              <a:t>d’addition</a:t>
            </a:r>
            <a:r>
              <a:rPr lang="en-US" sz="3500" dirty="0" smtClean="0">
                <a:latin typeface="Century Gothic" panose="020B0502020202020204" pitchFamily="34" charset="0"/>
              </a:rPr>
              <a:t> pour </a:t>
            </a:r>
            <a:r>
              <a:rPr lang="en-US" sz="3500" dirty="0" err="1" smtClean="0">
                <a:latin typeface="Century Gothic" panose="020B0502020202020204" pitchFamily="34" charset="0"/>
              </a:rPr>
              <a:t>résoudre</a:t>
            </a:r>
            <a:r>
              <a:rPr lang="en-US" sz="3500" dirty="0" smtClean="0">
                <a:latin typeface="Century Gothic" panose="020B0502020202020204" pitchFamily="34" charset="0"/>
              </a:rPr>
              <a:t> les </a:t>
            </a:r>
            <a:r>
              <a:rPr lang="en-US" sz="3500" dirty="0" err="1" smtClean="0">
                <a:latin typeface="Century Gothic" panose="020B0502020202020204" pitchFamily="34" charset="0"/>
              </a:rPr>
              <a:t>probl</a:t>
            </a:r>
            <a:r>
              <a:rPr lang="fr-CA" sz="3500" dirty="0">
                <a:latin typeface="Century Gothic" panose="020B0502020202020204" pitchFamily="34" charset="0"/>
              </a:rPr>
              <a:t>è</a:t>
            </a:r>
            <a:r>
              <a:rPr lang="en-US" sz="3500" dirty="0" err="1" smtClean="0">
                <a:latin typeface="Century Gothic" panose="020B0502020202020204" pitchFamily="34" charset="0"/>
              </a:rPr>
              <a:t>mes</a:t>
            </a:r>
            <a:r>
              <a:rPr lang="en-US" sz="3500" dirty="0" smtClean="0">
                <a:latin typeface="Century Gothic" panose="020B0502020202020204" pitchFamily="34" charset="0"/>
              </a:rPr>
              <a:t> de </a:t>
            </a:r>
            <a:r>
              <a:rPr lang="en-US" sz="3500" dirty="0" err="1" smtClean="0">
                <a:latin typeface="Century Gothic" panose="020B0502020202020204" pitchFamily="34" charset="0"/>
              </a:rPr>
              <a:t>soustractions</a:t>
            </a:r>
            <a:r>
              <a:rPr lang="en-US" sz="3500" dirty="0" smtClean="0">
                <a:latin typeface="Century Gothic" panose="020B0502020202020204" pitchFamily="34" charset="0"/>
              </a:rPr>
              <a:t>!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r>
              <a:rPr lang="en-US" sz="3300" dirty="0" smtClean="0">
                <a:latin typeface="Century Gothic" panose="020B0502020202020204" pitchFamily="34" charset="0"/>
              </a:rPr>
              <a:t>					</a:t>
            </a:r>
            <a:r>
              <a:rPr lang="en-US" sz="3300" dirty="0">
                <a:latin typeface="Century Gothic" panose="020B0502020202020204" pitchFamily="34" charset="0"/>
              </a:rPr>
              <a:t>	</a:t>
            </a:r>
            <a:r>
              <a:rPr lang="en-US" sz="3300" dirty="0" smtClean="0">
                <a:latin typeface="Century Gothic" panose="020B0502020202020204" pitchFamily="34" charset="0"/>
              </a:rPr>
              <a:t>		</a:t>
            </a:r>
            <a:r>
              <a:rPr lang="fr-CA" sz="6000" dirty="0" smtClean="0">
                <a:latin typeface="Century Gothic" panose="020B0502020202020204" pitchFamily="34" charset="0"/>
              </a:rPr>
              <a:t>7 – 4 = ___</a:t>
            </a:r>
          </a:p>
          <a:p>
            <a:r>
              <a:rPr lang="fr-CA" sz="6000" dirty="0">
                <a:latin typeface="Century Gothic" panose="020B0502020202020204" pitchFamily="34" charset="0"/>
              </a:rPr>
              <a:t>	</a:t>
            </a:r>
            <a:r>
              <a:rPr lang="fr-CA" sz="6000" dirty="0" smtClean="0">
                <a:latin typeface="Century Gothic" panose="020B0502020202020204" pitchFamily="34" charset="0"/>
              </a:rPr>
              <a:t>		</a:t>
            </a:r>
          </a:p>
          <a:p>
            <a:r>
              <a:rPr lang="fr-CA" sz="6000" dirty="0">
                <a:latin typeface="Century Gothic" panose="020B0502020202020204" pitchFamily="34" charset="0"/>
              </a:rPr>
              <a:t>	</a:t>
            </a:r>
            <a:r>
              <a:rPr lang="fr-CA" sz="6000" dirty="0" smtClean="0">
                <a:latin typeface="Century Gothic" panose="020B0502020202020204" pitchFamily="34" charset="0"/>
              </a:rPr>
              <a:t>			Pense:  4 + __ = 7</a:t>
            </a:r>
            <a:endParaRPr lang="fr-CA" sz="6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4520" y="752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3483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000" u="sng" dirty="0" smtClean="0">
                <a:latin typeface="Century Gothic" panose="020B0502020202020204" pitchFamily="34" charset="0"/>
              </a:rPr>
              <a:t>La </a:t>
            </a:r>
            <a:r>
              <a:rPr lang="en-US" sz="5000" u="sng" dirty="0" err="1" smtClean="0">
                <a:latin typeface="Century Gothic" panose="020B0502020202020204" pitchFamily="34" charset="0"/>
              </a:rPr>
              <a:t>soustraction</a:t>
            </a:r>
            <a:r>
              <a:rPr lang="en-US" sz="5000" u="sng" dirty="0" smtClean="0">
                <a:latin typeface="Century Gothic" panose="020B0502020202020204" pitchFamily="34" charset="0"/>
              </a:rPr>
              <a:t>!</a:t>
            </a:r>
            <a:endParaRPr lang="en-US" sz="5000" u="sng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79270" y="1643743"/>
            <a:ext cx="108073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fr-CA" sz="6000" u="sng" dirty="0" smtClean="0">
                <a:latin typeface="Century Gothic" panose="020B0502020202020204" pitchFamily="34" charset="0"/>
              </a:rPr>
              <a:t>Je sais que:</a:t>
            </a:r>
            <a:r>
              <a:rPr lang="fr-CA" sz="6000" dirty="0" smtClean="0">
                <a:latin typeface="Century Gothic" panose="020B0502020202020204" pitchFamily="34" charset="0"/>
              </a:rPr>
              <a:t>  </a:t>
            </a:r>
            <a:r>
              <a:rPr lang="fr-CA" sz="6000" dirty="0" smtClean="0">
                <a:latin typeface="Century Gothic" panose="020B0502020202020204" pitchFamily="34" charset="0"/>
              </a:rPr>
              <a:t>4 + </a:t>
            </a:r>
            <a:r>
              <a:rPr lang="fr-CA" sz="6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  <a:r>
              <a:rPr lang="fr-CA" sz="6000" dirty="0" smtClean="0">
                <a:latin typeface="Century Gothic" panose="020B0502020202020204" pitchFamily="34" charset="0"/>
              </a:rPr>
              <a:t> = </a:t>
            </a:r>
            <a:r>
              <a:rPr lang="fr-CA" sz="6000" dirty="0" smtClean="0">
                <a:latin typeface="Century Gothic" panose="020B0502020202020204" pitchFamily="34" charset="0"/>
              </a:rPr>
              <a:t>7</a:t>
            </a:r>
          </a:p>
          <a:p>
            <a:endParaRPr lang="fr-CA" sz="6000" dirty="0">
              <a:latin typeface="Century Gothic" panose="020B0502020202020204" pitchFamily="34" charset="0"/>
            </a:endParaRPr>
          </a:p>
          <a:p>
            <a:pPr algn="ctr"/>
            <a:r>
              <a:rPr lang="fr-CA" sz="6000" dirty="0" smtClean="0">
                <a:latin typeface="Century Gothic" panose="020B0502020202020204" pitchFamily="34" charset="0"/>
              </a:rPr>
              <a:t>Alors maintenant je sais que: </a:t>
            </a:r>
          </a:p>
          <a:p>
            <a:r>
              <a:rPr lang="fr-CA" sz="6000" dirty="0" smtClean="0">
                <a:latin typeface="Century Gothic" panose="020B0502020202020204" pitchFamily="34" charset="0"/>
              </a:rPr>
              <a:t>								7 – 4 = </a:t>
            </a:r>
            <a:r>
              <a:rPr lang="fr-CA" sz="6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  <a:endParaRPr lang="fr-CA" sz="6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4851" y="752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609600"/>
            <a:ext cx="9875520" cy="1245326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Century Gothic" panose="020B0502020202020204" pitchFamily="34" charset="0"/>
              </a:rPr>
              <a:t>Centre </a:t>
            </a:r>
            <a:r>
              <a:rPr lang="en-US" u="sng" dirty="0" err="1" smtClean="0">
                <a:latin typeface="Century Gothic" panose="020B0502020202020204" pitchFamily="34" charset="0"/>
              </a:rPr>
              <a:t>boni</a:t>
            </a:r>
            <a:r>
              <a:rPr lang="en-US" u="sng" dirty="0" smtClean="0">
                <a:latin typeface="Century Gothic" panose="020B0502020202020204" pitchFamily="34" charset="0"/>
              </a:rPr>
              <a:t> – </a:t>
            </a:r>
            <a:r>
              <a:rPr lang="en-US" u="sng" dirty="0" err="1" smtClean="0">
                <a:latin typeface="Century Gothic" panose="020B0502020202020204" pitchFamily="34" charset="0"/>
              </a:rPr>
              <a:t>Calculs</a:t>
            </a:r>
            <a:r>
              <a:rPr lang="en-US" u="sng" dirty="0" smtClean="0">
                <a:latin typeface="Century Gothic" panose="020B0502020202020204" pitchFamily="34" charset="0"/>
              </a:rPr>
              <a:t> </a:t>
            </a:r>
            <a:r>
              <a:rPr lang="en-US" u="sng" dirty="0" err="1" smtClean="0">
                <a:latin typeface="Century Gothic" panose="020B0502020202020204" pitchFamily="34" charset="0"/>
              </a:rPr>
              <a:t>mentaux</a:t>
            </a:r>
            <a:r>
              <a:rPr lang="en-US" u="sng" dirty="0" smtClean="0">
                <a:latin typeface="Century Gothic" panose="020B0502020202020204" pitchFamily="34" charset="0"/>
              </a:rPr>
              <a:t>!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143000" y="1402081"/>
            <a:ext cx="977319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Madame a mis quatre vidéos en dessous de ce PowerPoint de </a:t>
            </a:r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mathématiques sur notre site web. </a:t>
            </a:r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Sur les vidéos, vous </a:t>
            </a:r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pouvez </a:t>
            </a:r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pratiquer des cartes de soustractions avec moi. Chaque jour, essaye de regarder un des vidéos et pratiquer vos calculs mentaux (essaye de trouver les réponses des soustractions dans ta tête</a:t>
            </a:r>
            <a:r>
              <a:rPr lang="fr-CA" sz="35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). Vous pouvez regarder le même vidéo plusieurs fois!</a:t>
            </a:r>
            <a:endParaRPr lang="en-US" sz="35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9022" y="60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1334</TotalTime>
  <Words>1884</Words>
  <Application>Microsoft Office PowerPoint</Application>
  <PresentationFormat>Widescreen</PresentationFormat>
  <Paragraphs>186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Century Gothic</vt:lpstr>
      <vt:lpstr>Corbel</vt:lpstr>
      <vt:lpstr>Wingdings</vt:lpstr>
      <vt:lpstr>Basis</vt:lpstr>
      <vt:lpstr>PowerPoint Presentation</vt:lpstr>
      <vt:lpstr>La soustraction!</vt:lpstr>
      <vt:lpstr>La soustraction!</vt:lpstr>
      <vt:lpstr>La soustraction!</vt:lpstr>
      <vt:lpstr>La soustraction!</vt:lpstr>
      <vt:lpstr>La soustraction!</vt:lpstr>
      <vt:lpstr>La soustraction!</vt:lpstr>
      <vt:lpstr>La soustraction!</vt:lpstr>
      <vt:lpstr>Centre boni – Calculs mentaux! </vt:lpstr>
      <vt:lpstr>Centre 1 – Un pictogramme  </vt:lpstr>
      <vt:lpstr>Centre 1 – Un pictogramme  </vt:lpstr>
      <vt:lpstr>Centre 1 – Un pictogramme  </vt:lpstr>
      <vt:lpstr>Centre 1 – Un pictogramme  </vt:lpstr>
      <vt:lpstr>Centre 1 – Un pictogramme  </vt:lpstr>
      <vt:lpstr>Centre 2 – Combien d’équations? </vt:lpstr>
      <vt:lpstr>Centre 2 – Combien d’équations? </vt:lpstr>
      <vt:lpstr>Centre 3 - La soustraction!</vt:lpstr>
      <vt:lpstr>Centre 3 - La soustraction!</vt:lpstr>
      <vt:lpstr>Centre 3 - La soustraction!</vt:lpstr>
      <vt:lpstr>Centre 3 - La soustraction!</vt:lpstr>
      <vt:lpstr>Centre 4 – Les problèms de mots  </vt:lpstr>
      <vt:lpstr>Centre 4 – Les problèms de mots  </vt:lpstr>
      <vt:lpstr>Centre 4 – Les problèms de mots  </vt:lpstr>
      <vt:lpstr>Centre 4 – Les problèms de mots  </vt:lpstr>
      <vt:lpstr>Centre 4 – Les problèms de mots  </vt:lpstr>
      <vt:lpstr>Centre 4 – Les problèms de mots  </vt:lpstr>
      <vt:lpstr>La fin des maths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Gamble, Rebecca (ASD-S)</dc:creator>
  <cp:lastModifiedBy>Gamble, Rebecca (ASD-S)</cp:lastModifiedBy>
  <cp:revision>86</cp:revision>
  <dcterms:created xsi:type="dcterms:W3CDTF">2020-05-07T16:37:20Z</dcterms:created>
  <dcterms:modified xsi:type="dcterms:W3CDTF">2020-05-09T16:41:43Z</dcterms:modified>
</cp:coreProperties>
</file>