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7" r:id="rId4"/>
    <p:sldId id="271" r:id="rId5"/>
    <p:sldId id="272" r:id="rId6"/>
    <p:sldId id="265" r:id="rId7"/>
    <p:sldId id="277" r:id="rId8"/>
    <p:sldId id="278" r:id="rId9"/>
    <p:sldId id="276" r:id="rId10"/>
    <p:sldId id="280" r:id="rId11"/>
    <p:sldId id="273" r:id="rId12"/>
    <p:sldId id="274" r:id="rId13"/>
    <p:sldId id="275" r:id="rId14"/>
    <p:sldId id="281" r:id="rId15"/>
    <p:sldId id="266" r:id="rId16"/>
    <p:sldId id="264" r:id="rId17"/>
    <p:sldId id="261" r:id="rId18"/>
    <p:sldId id="269" r:id="rId19"/>
    <p:sldId id="270" r:id="rId20"/>
    <p:sldId id="262" r:id="rId21"/>
    <p:sldId id="268" r:id="rId22"/>
    <p:sldId id="25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FF00"/>
    <a:srgbClr val="FF6600"/>
    <a:srgbClr val="FFCC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4.xml"/><Relationship Id="rId5" Type="http://schemas.openxmlformats.org/officeDocument/2006/relationships/audio" Target="../media/media1.m4a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0.xml"/><Relationship Id="rId5" Type="http://schemas.openxmlformats.org/officeDocument/2006/relationships/audio" Target="../media/media10.m4a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3" Type="http://schemas.openxmlformats.org/officeDocument/2006/relationships/tags" Target="../tags/tag53.xml"/><Relationship Id="rId7" Type="http://schemas.microsoft.com/office/2007/relationships/media" Target="../media/media11.m4a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4.png"/><Relationship Id="rId5" Type="http://schemas.openxmlformats.org/officeDocument/2006/relationships/tags" Target="../tags/tag5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4.xml"/><Relationship Id="rId9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1.xml"/><Relationship Id="rId5" Type="http://schemas.openxmlformats.org/officeDocument/2006/relationships/audio" Target="../media/media12.m4a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4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4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4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7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7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1.xml"/><Relationship Id="rId5" Type="http://schemas.openxmlformats.org/officeDocument/2006/relationships/audio" Target="../media/media15.m4a"/><Relationship Id="rId4" Type="http://schemas.microsoft.com/office/2007/relationships/media" Target="../media/media15.m4a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4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4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17.m4a"/><Relationship Id="rId13" Type="http://schemas.openxmlformats.org/officeDocument/2006/relationships/image" Target="../media/image9.png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image" Target="../media/image8.png"/><Relationship Id="rId2" Type="http://schemas.openxmlformats.org/officeDocument/2006/relationships/tags" Target="../tags/tag76.xml"/><Relationship Id="rId16" Type="http://schemas.openxmlformats.org/officeDocument/2006/relationships/image" Target="../media/image4.pn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7.png"/><Relationship Id="rId5" Type="http://schemas.openxmlformats.org/officeDocument/2006/relationships/tags" Target="../tags/tag7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78.xml"/><Relationship Id="rId9" Type="http://schemas.openxmlformats.org/officeDocument/2006/relationships/audio" Target="../media/media17.m4a"/><Relationship Id="rId1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microsoft.com/office/2007/relationships/media" Target="../media/media18.m4a"/><Relationship Id="rId18" Type="http://schemas.openxmlformats.org/officeDocument/2006/relationships/image" Target="../media/image4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tags" Target="../tags/tag93.xml"/><Relationship Id="rId17" Type="http://schemas.openxmlformats.org/officeDocument/2006/relationships/image" Target="../media/image12.png"/><Relationship Id="rId2" Type="http://schemas.openxmlformats.org/officeDocument/2006/relationships/tags" Target="../tags/tag83.xml"/><Relationship Id="rId16" Type="http://schemas.openxmlformats.org/officeDocument/2006/relationships/image" Target="../media/image10.png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tags" Target="../tags/tag92.xml"/><Relationship Id="rId5" Type="http://schemas.openxmlformats.org/officeDocument/2006/relationships/tags" Target="../tags/tag86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91.xml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96.xml"/><Relationship Id="rId7" Type="http://schemas.openxmlformats.org/officeDocument/2006/relationships/audio" Target="../media/media19.m4a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microsoft.com/office/2007/relationships/media" Target="../media/media19.m4a"/><Relationship Id="rId5" Type="http://schemas.openxmlformats.org/officeDocument/2006/relationships/tags" Target="../tags/tag98.xml"/><Relationship Id="rId10" Type="http://schemas.openxmlformats.org/officeDocument/2006/relationships/image" Target="../media/image4.png"/><Relationship Id="rId4" Type="http://schemas.openxmlformats.org/officeDocument/2006/relationships/tags" Target="../tags/tag97.xml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4a"/><Relationship Id="rId3" Type="http://schemas.openxmlformats.org/officeDocument/2006/relationships/tags" Target="../tags/tag7.xml"/><Relationship Id="rId7" Type="http://schemas.microsoft.com/office/2007/relationships/media" Target="../media/media2.m4a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4.png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9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audio" Target="../media/media20.m4a"/><Relationship Id="rId5" Type="http://schemas.microsoft.com/office/2007/relationships/media" Target="../media/media20.m4a"/><Relationship Id="rId4" Type="http://schemas.openxmlformats.org/officeDocument/2006/relationships/tags" Target="../tags/tag10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audio" Target="../media/media21.m4a"/><Relationship Id="rId5" Type="http://schemas.microsoft.com/office/2007/relationships/media" Target="../media/media21.m4a"/><Relationship Id="rId4" Type="http://schemas.openxmlformats.org/officeDocument/2006/relationships/tags" Target="../tags/tag10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2.m4a"/><Relationship Id="rId7" Type="http://schemas.openxmlformats.org/officeDocument/2006/relationships/hyperlink" Target="mailto:morgan.chopin@nbed.nb.ca" TargetMode="Externa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hyperlink" Target="mailto:rebecca.gamble@nbed.nb.ca" TargetMode="Externa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5.xml"/><Relationship Id="rId5" Type="http://schemas.openxmlformats.org/officeDocument/2006/relationships/audio" Target="../media/media3.m4a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19.xml"/><Relationship Id="rId5" Type="http://schemas.openxmlformats.org/officeDocument/2006/relationships/audio" Target="../media/media4.m4a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3.xml"/><Relationship Id="rId5" Type="http://schemas.openxmlformats.org/officeDocument/2006/relationships/audio" Target="../media/media5.m4a"/><Relationship Id="rId4" Type="http://schemas.microsoft.com/office/2007/relationships/media" Target="../media/media5.m4a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7.xml"/><Relationship Id="rId5" Type="http://schemas.openxmlformats.org/officeDocument/2006/relationships/audio" Target="../media/media6.m4a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0.xml"/><Relationship Id="rId7" Type="http://schemas.openxmlformats.org/officeDocument/2006/relationships/tags" Target="../tags/tag3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4" Type="http://schemas.openxmlformats.org/officeDocument/2006/relationships/tags" Target="../tags/tag31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5.xml"/><Relationship Id="rId7" Type="http://schemas.openxmlformats.org/officeDocument/2006/relationships/audio" Target="../media/media8.m4a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microsoft.com/office/2007/relationships/media" Target="../media/media8.m4a"/><Relationship Id="rId5" Type="http://schemas.openxmlformats.org/officeDocument/2006/relationships/tags" Target="../tags/tag37.xml"/><Relationship Id="rId10" Type="http://schemas.openxmlformats.org/officeDocument/2006/relationships/image" Target="../media/image4.png"/><Relationship Id="rId4" Type="http://schemas.openxmlformats.org/officeDocument/2006/relationships/tags" Target="../tags/tag36.xml"/><Relationship Id="rId9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4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3.xml"/><Relationship Id="rId10" Type="http://schemas.openxmlformats.org/officeDocument/2006/relationships/tags" Target="../tags/tag46.xml"/><Relationship Id="rId4" Type="http://schemas.openxmlformats.org/officeDocument/2006/relationships/tags" Target="../tags/tag42.xml"/><Relationship Id="rId9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751012" y="2080204"/>
            <a:ext cx="8689976" cy="2509213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Les </a:t>
            </a:r>
            <a:r>
              <a:rPr lang="en-US" sz="6000" dirty="0" err="1">
                <a:latin typeface="Century Gothic" panose="020B0502020202020204" pitchFamily="34" charset="0"/>
              </a:rPr>
              <a:t>Maths</a:t>
            </a:r>
            <a:r>
              <a:rPr lang="en-US" sz="6000" dirty="0">
                <a:latin typeface="Century Gothic" panose="020B0502020202020204" pitchFamily="34" charset="0"/>
              </a:rPr>
              <a:t> – </a:t>
            </a:r>
            <a:r>
              <a:rPr lang="en-US" sz="6000" dirty="0" err="1">
                <a:latin typeface="Century Gothic" panose="020B0502020202020204" pitchFamily="34" charset="0"/>
              </a:rPr>
              <a:t>Semaine</a:t>
            </a:r>
            <a:r>
              <a:rPr lang="en-US" sz="6000" dirty="0">
                <a:latin typeface="Century Gothic" panose="020B0502020202020204" pitchFamily="34" charset="0"/>
              </a:rPr>
              <a:t> </a:t>
            </a:r>
            <a:r>
              <a:rPr lang="en-US" sz="6000" dirty="0" smtClean="0">
                <a:latin typeface="Century Gothic" panose="020B0502020202020204" pitchFamily="34" charset="0"/>
              </a:rPr>
              <a:t>6</a:t>
            </a:r>
            <a:r>
              <a:rPr lang="en-US" sz="6000" dirty="0">
                <a:latin typeface="Century Gothic" panose="020B0502020202020204" pitchFamily="34" charset="0"/>
              </a:rPr>
              <a:t/>
            </a:r>
            <a:br>
              <a:rPr lang="en-US" sz="6000" dirty="0">
                <a:latin typeface="Century Gothic" panose="020B0502020202020204" pitchFamily="34" charset="0"/>
              </a:rPr>
            </a:b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751012" y="3886200"/>
            <a:ext cx="8689976" cy="581297"/>
          </a:xfrm>
        </p:spPr>
        <p:txBody>
          <a:bodyPr/>
          <a:lstStyle/>
          <a:p>
            <a:r>
              <a:rPr lang="en-US" dirty="0" smtClean="0"/>
              <a:t>Le Mardi 19 </a:t>
            </a:r>
            <a:r>
              <a:rPr lang="en-US" dirty="0" err="1" smtClean="0"/>
              <a:t>mai</a:t>
            </a:r>
            <a:r>
              <a:rPr lang="en-US" dirty="0" smtClean="0"/>
              <a:t>, 2020 – le </a:t>
            </a:r>
            <a:r>
              <a:rPr lang="en-US" dirty="0" err="1" smtClean="0"/>
              <a:t>vendredi</a:t>
            </a:r>
            <a:r>
              <a:rPr lang="en-US" dirty="0" smtClean="0"/>
              <a:t> 22 </a:t>
            </a:r>
            <a:r>
              <a:rPr lang="en-US" dirty="0" err="1" smtClean="0"/>
              <a:t>mai</a:t>
            </a:r>
            <a:r>
              <a:rPr lang="en-US" dirty="0" smtClean="0"/>
              <a:t>, 2020</a:t>
            </a:r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924594" y="4711337"/>
            <a:ext cx="85953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 dirty="0" smtClean="0"/>
              <a:t>R</a:t>
            </a:r>
            <a:r>
              <a:rPr lang="fr-CA" sz="2500" dirty="0" smtClean="0"/>
              <a:t>ÉVISION DES FAMILLES DE NOMBRES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CA" sz="2500" dirty="0" smtClean="0"/>
              <a:t>INTRODUCTION </a:t>
            </a:r>
            <a:r>
              <a:rPr lang="fr-CA" sz="2500" dirty="0" smtClean="0"/>
              <a:t>À LA </a:t>
            </a:r>
            <a:r>
              <a:rPr lang="fr-CA" sz="2500" dirty="0" smtClean="0"/>
              <a:t>SOUSTRACTION </a:t>
            </a:r>
            <a:r>
              <a:rPr lang="fr-CA" sz="2500" dirty="0" smtClean="0"/>
              <a:t>À </a:t>
            </a:r>
            <a:r>
              <a:rPr lang="fr-CA" sz="2500" dirty="0" smtClean="0"/>
              <a:t>DEUX CHIFFRES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CA" sz="2500" dirty="0" smtClean="0"/>
              <a:t>LES CENTRES</a:t>
            </a:r>
            <a:endParaRPr lang="en-US" sz="25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2907" y="515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59545" y="704334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831272" y="1634836"/>
            <a:ext cx="1105592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Bravo! Vous avez </a:t>
            </a:r>
            <a:r>
              <a:rPr lang="fr-CA" sz="3200" dirty="0" smtClean="0">
                <a:latin typeface="Century Gothic" panose="020B0502020202020204" pitchFamily="34" charset="0"/>
              </a:rPr>
              <a:t>complété une soustraction à </a:t>
            </a:r>
            <a:r>
              <a:rPr lang="fr-CA" sz="3200" dirty="0" smtClean="0">
                <a:latin typeface="Century Gothic" panose="020B0502020202020204" pitchFamily="34" charset="0"/>
              </a:rPr>
              <a:t>deux </a:t>
            </a:r>
            <a:r>
              <a:rPr lang="fr-CA" sz="3200" dirty="0" smtClean="0">
                <a:latin typeface="Century Gothic" panose="020B0502020202020204" pitchFamily="34" charset="0"/>
              </a:rPr>
              <a:t>chiffres avec moi! À la fin, mets votre </a:t>
            </a:r>
            <a:r>
              <a:rPr lang="fr-CA" sz="3200" dirty="0" smtClean="0">
                <a:latin typeface="Century Gothic" panose="020B0502020202020204" pitchFamily="34" charset="0"/>
              </a:rPr>
              <a:t>réponse en </a:t>
            </a:r>
            <a:r>
              <a:rPr lang="fr-CA" sz="3200" dirty="0" smtClean="0">
                <a:latin typeface="Century Gothic" panose="020B0502020202020204" pitchFamily="34" charset="0"/>
              </a:rPr>
              <a:t>haut.</a:t>
            </a:r>
            <a:endParaRPr lang="fr-CA" sz="3500" dirty="0" smtClean="0">
              <a:latin typeface="Century Gothic" panose="020B0502020202020204" pitchFamily="34" charset="0"/>
            </a:endParaRP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64 – 23 = 41            </a:t>
            </a: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64 – 10 = 54</a:t>
            </a: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54 – 10 = 44</a:t>
            </a: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44 –  3 = 41</a:t>
            </a:r>
            <a:endParaRPr lang="en-US" sz="50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rved Up Arrow 8"/>
          <p:cNvSpPr/>
          <p:nvPr>
            <p:custDataLst>
              <p:tags r:id="rId3"/>
            </p:custDataLst>
          </p:nvPr>
        </p:nvSpPr>
        <p:spPr>
          <a:xfrm rot="16200000">
            <a:off x="3503898" y="4297365"/>
            <a:ext cx="2777865" cy="89329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41998" y="8145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59545" y="704334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831272" y="1634836"/>
            <a:ext cx="11055928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u="sng" dirty="0" smtClean="0">
                <a:latin typeface="Century Gothic" panose="020B0502020202020204" pitchFamily="34" charset="0"/>
              </a:rPr>
              <a:t>Un autre exemple:</a:t>
            </a: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59 – 36 = ___             </a:t>
            </a:r>
          </a:p>
          <a:p>
            <a:r>
              <a:rPr lang="fr-CA" sz="50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59 – 10 = 49</a:t>
            </a:r>
          </a:p>
          <a:p>
            <a:r>
              <a:rPr lang="fr-CA" sz="50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49 – 10 = 39</a:t>
            </a:r>
          </a:p>
          <a:p>
            <a:r>
              <a:rPr lang="fr-CA" sz="50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39 – 10 = 29</a:t>
            </a:r>
          </a:p>
          <a:p>
            <a:r>
              <a:rPr lang="fr-CA" sz="50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29 – 6 = 23</a:t>
            </a:r>
            <a:endParaRPr lang="en-US" sz="5000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059060" y="3343564"/>
            <a:ext cx="5467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>
                <a:latin typeface="Century Gothic" panose="020B0502020202020204" pitchFamily="34" charset="0"/>
              </a:rPr>
              <a:t>***N’oublie pas: la réponse d’une </a:t>
            </a:r>
            <a:r>
              <a:rPr lang="fr-CA" sz="3000" dirty="0" smtClean="0">
                <a:latin typeface="Century Gothic" panose="020B0502020202020204" pitchFamily="34" charset="0"/>
              </a:rPr>
              <a:t>ligne </a:t>
            </a:r>
            <a:r>
              <a:rPr lang="fr-CA" sz="3000" dirty="0" smtClean="0">
                <a:latin typeface="Century Gothic" panose="020B0502020202020204" pitchFamily="34" charset="0"/>
              </a:rPr>
              <a:t>commence la prochaine ligne. </a:t>
            </a:r>
            <a:r>
              <a:rPr lang="fr-CA" dirty="0" smtClean="0">
                <a:latin typeface="Century Gothic" panose="020B0502020202020204" pitchFamily="34" charset="0"/>
              </a:rPr>
              <a:t>(the </a:t>
            </a:r>
            <a:r>
              <a:rPr lang="fr-CA" dirty="0" err="1" smtClean="0">
                <a:latin typeface="Century Gothic" panose="020B0502020202020204" pitchFamily="34" charset="0"/>
              </a:rPr>
              <a:t>answer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from</a:t>
            </a:r>
            <a:r>
              <a:rPr lang="fr-CA" dirty="0" smtClean="0">
                <a:latin typeface="Century Gothic" panose="020B0502020202020204" pitchFamily="34" charset="0"/>
              </a:rPr>
              <a:t> one line, </a:t>
            </a:r>
            <a:r>
              <a:rPr lang="fr-CA" dirty="0" err="1" smtClean="0">
                <a:latin typeface="Century Gothic" panose="020B0502020202020204" pitchFamily="34" charset="0"/>
              </a:rPr>
              <a:t>begins</a:t>
            </a:r>
            <a:r>
              <a:rPr lang="fr-CA" dirty="0" smtClean="0">
                <a:latin typeface="Century Gothic" panose="020B0502020202020204" pitchFamily="34" charset="0"/>
              </a:rPr>
              <a:t> the </a:t>
            </a:r>
            <a:r>
              <a:rPr lang="fr-CA" dirty="0" err="1" smtClean="0">
                <a:latin typeface="Century Gothic" panose="020B0502020202020204" pitchFamily="34" charset="0"/>
              </a:rPr>
              <a:t>following</a:t>
            </a:r>
            <a:r>
              <a:rPr lang="fr-CA" dirty="0" smtClean="0">
                <a:latin typeface="Century Gothic" panose="020B0502020202020204" pitchFamily="34" charset="0"/>
              </a:rPr>
              <a:t> line.)</a:t>
            </a:r>
            <a:endParaRPr lang="en-US" dirty="0"/>
          </a:p>
        </p:txBody>
      </p:sp>
      <p:cxnSp>
        <p:nvCxnSpPr>
          <p:cNvPr id="6" name="Straight Arrow Connector 5"/>
          <p:cNvCxnSpPr/>
          <p:nvPr>
            <p:custDataLst>
              <p:tags r:id="rId4"/>
            </p:custDataLst>
          </p:nvPr>
        </p:nvCxnSpPr>
        <p:spPr>
          <a:xfrm flipH="1">
            <a:off x="1570184" y="4061644"/>
            <a:ext cx="2318327" cy="318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>
            <p:custDataLst>
              <p:tags r:id="rId5"/>
            </p:custDataLst>
          </p:nvPr>
        </p:nvCxnSpPr>
        <p:spPr>
          <a:xfrm flipH="1">
            <a:off x="1644074" y="4938807"/>
            <a:ext cx="2318327" cy="318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>
            <p:custDataLst>
              <p:tags r:id="rId6"/>
            </p:custDataLst>
          </p:nvPr>
        </p:nvCxnSpPr>
        <p:spPr>
          <a:xfrm flipH="1">
            <a:off x="1644074" y="5656887"/>
            <a:ext cx="2318327" cy="318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12688" y="11105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3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59545" y="704334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831272" y="1634836"/>
            <a:ext cx="11055928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u="sng" dirty="0" smtClean="0">
                <a:latin typeface="Century Gothic" panose="020B0502020202020204" pitchFamily="34" charset="0"/>
              </a:rPr>
              <a:t>Un autre exemple: (cette </a:t>
            </a:r>
            <a:r>
              <a:rPr lang="fr-CA" sz="3200" u="sng" dirty="0" smtClean="0">
                <a:latin typeface="Century Gothic" panose="020B0502020202020204" pitchFamily="34" charset="0"/>
              </a:rPr>
              <a:t>fois, je </a:t>
            </a:r>
            <a:r>
              <a:rPr lang="fr-CA" sz="3200" u="sng" dirty="0" smtClean="0">
                <a:latin typeface="Century Gothic" panose="020B0502020202020204" pitchFamily="34" charset="0"/>
              </a:rPr>
              <a:t>vais enlever un 20!)</a:t>
            </a: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86 – 4</a:t>
            </a:r>
            <a:r>
              <a:rPr lang="fr-CA" sz="5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fr-CA" sz="5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= ___</a:t>
            </a:r>
          </a:p>
          <a:p>
            <a:r>
              <a:rPr lang="fr-CA" sz="5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86 – 20 = 66</a:t>
            </a:r>
          </a:p>
          <a:p>
            <a:r>
              <a:rPr lang="fr-CA" sz="5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66 – 10 = 56</a:t>
            </a:r>
          </a:p>
          <a:p>
            <a:r>
              <a:rPr lang="fr-CA" sz="5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56 – 10 = 46</a:t>
            </a:r>
          </a:p>
          <a:p>
            <a:r>
              <a:rPr lang="fr-CA" sz="5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46 –  2 = 44            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059060" y="3343564"/>
            <a:ext cx="5467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>
                <a:latin typeface="Century Gothic" panose="020B0502020202020204" pitchFamily="34" charset="0"/>
              </a:rPr>
              <a:t>***N’oublie pas: la réponse d’une </a:t>
            </a:r>
            <a:r>
              <a:rPr lang="fr-CA" sz="3000" dirty="0" smtClean="0">
                <a:latin typeface="Century Gothic" panose="020B0502020202020204" pitchFamily="34" charset="0"/>
              </a:rPr>
              <a:t>ligne </a:t>
            </a:r>
            <a:r>
              <a:rPr lang="fr-CA" sz="3000" dirty="0" smtClean="0">
                <a:latin typeface="Century Gothic" panose="020B0502020202020204" pitchFamily="34" charset="0"/>
              </a:rPr>
              <a:t>commence la prochaine ligne. </a:t>
            </a:r>
            <a:r>
              <a:rPr lang="fr-CA" dirty="0" smtClean="0">
                <a:latin typeface="Century Gothic" panose="020B0502020202020204" pitchFamily="34" charset="0"/>
              </a:rPr>
              <a:t>(the </a:t>
            </a:r>
            <a:r>
              <a:rPr lang="fr-CA" dirty="0" err="1" smtClean="0">
                <a:latin typeface="Century Gothic" panose="020B0502020202020204" pitchFamily="34" charset="0"/>
              </a:rPr>
              <a:t>answer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from</a:t>
            </a:r>
            <a:r>
              <a:rPr lang="fr-CA" dirty="0" smtClean="0">
                <a:latin typeface="Century Gothic" panose="020B0502020202020204" pitchFamily="34" charset="0"/>
              </a:rPr>
              <a:t> one line, </a:t>
            </a:r>
            <a:r>
              <a:rPr lang="fr-CA" dirty="0" err="1" smtClean="0">
                <a:latin typeface="Century Gothic" panose="020B0502020202020204" pitchFamily="34" charset="0"/>
              </a:rPr>
              <a:t>begins</a:t>
            </a:r>
            <a:r>
              <a:rPr lang="fr-CA" dirty="0" smtClean="0">
                <a:latin typeface="Century Gothic" panose="020B0502020202020204" pitchFamily="34" charset="0"/>
              </a:rPr>
              <a:t> the </a:t>
            </a:r>
            <a:r>
              <a:rPr lang="fr-CA" dirty="0" err="1" smtClean="0">
                <a:latin typeface="Century Gothic" panose="020B0502020202020204" pitchFamily="34" charset="0"/>
              </a:rPr>
              <a:t>following</a:t>
            </a:r>
            <a:r>
              <a:rPr lang="fr-CA" dirty="0" smtClean="0">
                <a:latin typeface="Century Gothic" panose="020B0502020202020204" pitchFamily="34" charset="0"/>
              </a:rPr>
              <a:t> line)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57164" y="792484"/>
            <a:ext cx="43685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59545" y="704334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831272" y="1634836"/>
            <a:ext cx="11055928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Maintenant, j’aimerais que tu </a:t>
            </a:r>
            <a:r>
              <a:rPr lang="fr-CA" sz="3200" dirty="0" smtClean="0">
                <a:latin typeface="Century Gothic" panose="020B0502020202020204" pitchFamily="34" charset="0"/>
              </a:rPr>
              <a:t>essayes un exemple toi-même. </a:t>
            </a:r>
            <a:r>
              <a:rPr lang="fr-CA" sz="3200" dirty="0" smtClean="0">
                <a:latin typeface="Century Gothic" panose="020B0502020202020204" pitchFamily="34" charset="0"/>
              </a:rPr>
              <a:t>La réponse est sur la page </a:t>
            </a:r>
            <a:r>
              <a:rPr lang="fr-CA" sz="3200" dirty="0" smtClean="0">
                <a:latin typeface="Century Gothic" panose="020B0502020202020204" pitchFamily="34" charset="0"/>
              </a:rPr>
              <a:t>suivante.</a:t>
            </a:r>
            <a:endParaRPr lang="fr-CA" sz="3200" dirty="0" smtClean="0">
              <a:latin typeface="Century Gothic" panose="020B0502020202020204" pitchFamily="34" charset="0"/>
            </a:endParaRPr>
          </a:p>
          <a:p>
            <a:endParaRPr lang="fr-CA" sz="3200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								75 – 32 = </a:t>
            </a:r>
          </a:p>
          <a:p>
            <a:endParaRPr lang="fr-CA" sz="35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4361" y="8145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59545" y="704334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17236" y="1634836"/>
            <a:ext cx="11369964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Comparer votre réponse a celle de Madame. N’oublie pas que vos équations peut être différents que les miens.</a:t>
            </a:r>
          </a:p>
          <a:p>
            <a:endParaRPr lang="fr-CA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								75 – 32 = 43</a:t>
            </a:r>
          </a:p>
          <a:p>
            <a:r>
              <a:rPr lang="fr-CA" sz="5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fr-CA" sz="50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							75 – 10 = 65</a:t>
            </a:r>
          </a:p>
          <a:p>
            <a:r>
              <a:rPr lang="fr-CA" sz="5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fr-CA" sz="50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							65 – 10 = 55</a:t>
            </a:r>
          </a:p>
          <a:p>
            <a:r>
              <a:rPr lang="fr-CA" sz="5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fr-CA" sz="50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							55 – 10 = 45</a:t>
            </a:r>
          </a:p>
          <a:p>
            <a:r>
              <a:rPr lang="fr-CA" sz="5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fr-CA" sz="50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							45 – 2 = 43</a:t>
            </a:r>
          </a:p>
          <a:p>
            <a:endParaRPr lang="fr-CA" sz="35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1997" y="8145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219201" y="701963"/>
            <a:ext cx="1034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smtClean="0">
                <a:latin typeface="Century Gothic" panose="020B0502020202020204" pitchFamily="34" charset="0"/>
              </a:rPr>
              <a:t>Centre –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Calculs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mentaux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51347" y="1570182"/>
            <a:ext cx="100399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Madame a mis trois autres vidéo de calculs mentaux avec des cartes de soustraction sous le PowerPoint de mathématiques pour semaine 6. J’ai décidé d’aller un peu plus vite avec </a:t>
            </a:r>
          </a:p>
          <a:p>
            <a:r>
              <a:rPr lang="fr-CA" sz="3200" dirty="0" smtClean="0">
                <a:latin typeface="Century Gothic" panose="020B0502020202020204" pitchFamily="34" charset="0"/>
              </a:rPr>
              <a:t>mes cartes cette semaine. Si tu trouves </a:t>
            </a:r>
          </a:p>
          <a:p>
            <a:r>
              <a:rPr lang="fr-CA" sz="3200" dirty="0" smtClean="0">
                <a:latin typeface="Century Gothic" panose="020B0502020202020204" pitchFamily="34" charset="0"/>
              </a:rPr>
              <a:t>que c’est un peu trop vite pour toi, tu peux toujours pousser le bouton pause, ou </a:t>
            </a:r>
          </a:p>
          <a:p>
            <a:r>
              <a:rPr lang="fr-CA" sz="3200" dirty="0" smtClean="0">
                <a:latin typeface="Century Gothic" panose="020B0502020202020204" pitchFamily="34" charset="0"/>
              </a:rPr>
              <a:t>retourner aux vidéos de la semaine passer </a:t>
            </a:r>
          </a:p>
          <a:p>
            <a:r>
              <a:rPr lang="fr-CA" sz="3200" dirty="0" smtClean="0">
                <a:latin typeface="Century Gothic" panose="020B0502020202020204" pitchFamily="34" charset="0"/>
              </a:rPr>
              <a:t>qui sont un peu plus lent. Allez-y!!! 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Subtraction Flash Cards | STEM Sheet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419" y="3237101"/>
            <a:ext cx="1999021" cy="259104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80180" y="6352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025236" y="775854"/>
            <a:ext cx="10547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Century Gothic" panose="020B0502020202020204" pitchFamily="34" charset="0"/>
              </a:rPr>
              <a:t>Centre </a:t>
            </a:r>
            <a:r>
              <a:rPr lang="en-US" sz="4000" u="sng" dirty="0" smtClean="0">
                <a:latin typeface="Century Gothic" panose="020B0502020202020204" pitchFamily="34" charset="0"/>
              </a:rPr>
              <a:t>1 – La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4000" u="sng" dirty="0" smtClean="0">
                <a:latin typeface="Century Gothic" panose="020B0502020202020204" pitchFamily="34" charset="0"/>
              </a:rPr>
              <a:t> a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deux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chiffres</a:t>
            </a:r>
            <a:endParaRPr lang="en-US" sz="4000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025236" y="1622309"/>
            <a:ext cx="1063105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latin typeface="Century Gothic" panose="020B0502020202020204" pitchFamily="34" charset="0"/>
              </a:rPr>
              <a:t>Compl</a:t>
            </a:r>
            <a:r>
              <a:rPr lang="fr-CA" sz="3000" dirty="0" err="1" smtClean="0">
                <a:latin typeface="Century Gothic" panose="020B0502020202020204" pitchFamily="34" charset="0"/>
              </a:rPr>
              <a:t>ète</a:t>
            </a:r>
            <a:r>
              <a:rPr lang="fr-CA" sz="3000" dirty="0" smtClean="0">
                <a:latin typeface="Century Gothic" panose="020B0502020202020204" pitchFamily="34" charset="0"/>
              </a:rPr>
              <a:t> les soustractions </a:t>
            </a:r>
            <a:r>
              <a:rPr lang="fr-CA" sz="3000" dirty="0" smtClean="0">
                <a:latin typeface="Century Gothic" panose="020B0502020202020204" pitchFamily="34" charset="0"/>
              </a:rPr>
              <a:t>à </a:t>
            </a:r>
            <a:r>
              <a:rPr lang="fr-CA" sz="3000" dirty="0" smtClean="0">
                <a:latin typeface="Century Gothic" panose="020B0502020202020204" pitchFamily="34" charset="0"/>
              </a:rPr>
              <a:t>deux chiffres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  <a:r>
              <a:rPr lang="en-US" sz="3000" dirty="0" err="1" smtClean="0">
                <a:latin typeface="Century Gothic" panose="020B0502020202020204" pitchFamily="34" charset="0"/>
              </a:rPr>
              <a:t>suivantes</a:t>
            </a:r>
            <a:r>
              <a:rPr lang="en-US" sz="3000" dirty="0" smtClean="0">
                <a:latin typeface="Century Gothic" panose="020B0502020202020204" pitchFamily="34" charset="0"/>
              </a:rPr>
              <a:t>. </a:t>
            </a:r>
            <a:r>
              <a:rPr lang="en-US" sz="3000" dirty="0" err="1" smtClean="0">
                <a:latin typeface="Century Gothic" panose="020B0502020202020204" pitchFamily="34" charset="0"/>
              </a:rPr>
              <a:t>Pratique</a:t>
            </a:r>
            <a:r>
              <a:rPr lang="en-US" sz="3000" dirty="0" smtClean="0">
                <a:latin typeface="Century Gothic" panose="020B0502020202020204" pitchFamily="34" charset="0"/>
              </a:rPr>
              <a:t> </a:t>
            </a:r>
            <a:r>
              <a:rPr lang="en-US" sz="3000" dirty="0" err="1" smtClean="0">
                <a:latin typeface="Century Gothic" panose="020B0502020202020204" pitchFamily="34" charset="0"/>
              </a:rPr>
              <a:t>votre</a:t>
            </a:r>
            <a:r>
              <a:rPr lang="en-US" sz="3000" dirty="0" smtClean="0">
                <a:latin typeface="Century Gothic" panose="020B0502020202020204" pitchFamily="34" charset="0"/>
              </a:rPr>
              <a:t> </a:t>
            </a:r>
            <a:r>
              <a:rPr lang="en-US" sz="3000" dirty="0" smtClean="0">
                <a:latin typeface="Century Gothic" panose="020B0502020202020204" pitchFamily="34" charset="0"/>
              </a:rPr>
              <a:t>nouvelle </a:t>
            </a:r>
            <a:r>
              <a:rPr lang="en-US" sz="3000" dirty="0" err="1" smtClean="0">
                <a:latin typeface="Century Gothic" panose="020B0502020202020204" pitchFamily="34" charset="0"/>
              </a:rPr>
              <a:t>stratégie</a:t>
            </a:r>
            <a:r>
              <a:rPr lang="en-US" sz="3000" dirty="0" smtClean="0">
                <a:latin typeface="Century Gothic" panose="020B0502020202020204" pitchFamily="34" charset="0"/>
              </a:rPr>
              <a:t>!</a:t>
            </a:r>
            <a:endParaRPr lang="fr-CA" sz="4500" dirty="0">
              <a:latin typeface="Century Gothic" panose="020B0502020202020204" pitchFamily="34" charset="0"/>
            </a:endParaRPr>
          </a:p>
          <a:p>
            <a:endParaRPr lang="fr-CA" sz="4500" dirty="0">
              <a:latin typeface="Century Gothic" panose="020B0502020202020204" pitchFamily="34" charset="0"/>
            </a:endParaRPr>
          </a:p>
          <a:p>
            <a:pPr marL="742950" indent="-742950">
              <a:buAutoNum type="arabicPeriod"/>
            </a:pPr>
            <a:r>
              <a:rPr lang="fr-CA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56 – 24 =</a:t>
            </a:r>
            <a:r>
              <a:rPr lang="fr-CA" sz="4500" dirty="0">
                <a:solidFill>
                  <a:srgbClr val="D60093"/>
                </a:solidFill>
                <a:latin typeface="Century Gothic" panose="020B0502020202020204" pitchFamily="34" charset="0"/>
              </a:rPr>
              <a:t>	</a:t>
            </a:r>
            <a:r>
              <a:rPr lang="fr-CA" sz="4500" dirty="0">
                <a:latin typeface="Century Gothic" panose="020B0502020202020204" pitchFamily="34" charset="0"/>
              </a:rPr>
              <a:t>					</a:t>
            </a:r>
            <a:r>
              <a:rPr lang="fr-CA" sz="45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4.  78 – 37 =</a:t>
            </a:r>
            <a:endParaRPr lang="fr-CA" sz="45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fr-CA" sz="4500" dirty="0">
              <a:latin typeface="Century Gothic" panose="020B0502020202020204" pitchFamily="34" charset="0"/>
            </a:endParaRPr>
          </a:p>
          <a:p>
            <a:pPr marL="742950" indent="-742950">
              <a:buAutoNum type="arabicPeriod" startAt="2"/>
            </a:pPr>
            <a:r>
              <a:rPr lang="fr-CA" sz="4500" dirty="0" smtClean="0">
                <a:solidFill>
                  <a:srgbClr val="33CC33"/>
                </a:solidFill>
                <a:latin typeface="Century Gothic" panose="020B0502020202020204" pitchFamily="34" charset="0"/>
              </a:rPr>
              <a:t>44 </a:t>
            </a:r>
            <a:r>
              <a:rPr lang="fr-CA" sz="4500" dirty="0">
                <a:solidFill>
                  <a:srgbClr val="33CC33"/>
                </a:solidFill>
                <a:latin typeface="Century Gothic" panose="020B0502020202020204" pitchFamily="34" charset="0"/>
              </a:rPr>
              <a:t>- </a:t>
            </a:r>
            <a:r>
              <a:rPr lang="fr-CA" sz="4500" dirty="0" smtClean="0">
                <a:solidFill>
                  <a:srgbClr val="33CC33"/>
                </a:solidFill>
                <a:latin typeface="Century Gothic" panose="020B0502020202020204" pitchFamily="34" charset="0"/>
              </a:rPr>
              <a:t>31 </a:t>
            </a:r>
            <a:r>
              <a:rPr lang="fr-CA" sz="4500" dirty="0">
                <a:solidFill>
                  <a:srgbClr val="33CC33"/>
                </a:solidFill>
                <a:latin typeface="Century Gothic" panose="020B0502020202020204" pitchFamily="34" charset="0"/>
              </a:rPr>
              <a:t>=</a:t>
            </a:r>
            <a:r>
              <a:rPr lang="fr-CA" sz="4500" dirty="0">
                <a:solidFill>
                  <a:srgbClr val="0070C0"/>
                </a:solidFill>
                <a:latin typeface="Century Gothic" panose="020B0502020202020204" pitchFamily="34" charset="0"/>
              </a:rPr>
              <a:t>	</a:t>
            </a:r>
            <a:r>
              <a:rPr lang="fr-CA" sz="4500" dirty="0">
                <a:latin typeface="Century Gothic" panose="020B0502020202020204" pitchFamily="34" charset="0"/>
              </a:rPr>
              <a:t>	</a:t>
            </a:r>
            <a:r>
              <a:rPr lang="fr-CA" sz="4500" dirty="0" smtClean="0">
                <a:latin typeface="Century Gothic" panose="020B0502020202020204" pitchFamily="34" charset="0"/>
              </a:rPr>
              <a:t>				</a:t>
            </a:r>
            <a:r>
              <a:rPr lang="fr-CA" sz="45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5.  46 – 23 =</a:t>
            </a:r>
          </a:p>
          <a:p>
            <a:pPr marL="742950" indent="-742950">
              <a:buAutoNum type="arabicPeriod" startAt="2"/>
            </a:pPr>
            <a:endParaRPr lang="fr-CA" sz="4500" dirty="0">
              <a:latin typeface="Century Gothic" panose="020B0502020202020204" pitchFamily="34" charset="0"/>
            </a:endParaRPr>
          </a:p>
          <a:p>
            <a:pPr marL="742950" indent="-742950">
              <a:buAutoNum type="arabicPeriod" startAt="2"/>
            </a:pPr>
            <a:r>
              <a:rPr lang="fr-CA" sz="45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65 – 44 = </a:t>
            </a:r>
            <a:r>
              <a:rPr lang="fr-CA" sz="4500" dirty="0">
                <a:latin typeface="Century Gothic" panose="020B0502020202020204" pitchFamily="34" charset="0"/>
              </a:rPr>
              <a:t>					</a:t>
            </a:r>
            <a:r>
              <a:rPr lang="fr-CA" sz="45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6.  99 </a:t>
            </a:r>
            <a:r>
              <a:rPr lang="fr-CA" sz="4500" dirty="0">
                <a:solidFill>
                  <a:srgbClr val="FF0000"/>
                </a:solidFill>
                <a:latin typeface="Century Gothic" panose="020B0502020202020204" pitchFamily="34" charset="0"/>
              </a:rPr>
              <a:t>– </a:t>
            </a:r>
            <a:r>
              <a:rPr lang="fr-CA" sz="45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56 </a:t>
            </a:r>
            <a:r>
              <a:rPr lang="fr-CA" sz="4500" dirty="0">
                <a:solidFill>
                  <a:srgbClr val="FF0000"/>
                </a:solidFill>
                <a:latin typeface="Century Gothic" panose="020B0502020202020204" pitchFamily="34" charset="0"/>
              </a:rPr>
              <a:t>=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5270" y="2270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1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182255" y="766618"/>
            <a:ext cx="1034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Century Gothic" panose="020B0502020202020204" pitchFamily="34" charset="0"/>
              </a:rPr>
              <a:t>Centre 2</a:t>
            </a:r>
            <a:r>
              <a:rPr lang="en-US" sz="4000" u="sng" dirty="0" smtClean="0">
                <a:latin typeface="Century Gothic" panose="020B0502020202020204" pitchFamily="34" charset="0"/>
              </a:rPr>
              <a:t> –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Jeu</a:t>
            </a:r>
            <a:r>
              <a:rPr lang="en-US" sz="4000" u="sng" dirty="0" smtClean="0">
                <a:latin typeface="Century Gothic" panose="020B0502020202020204" pitchFamily="34" charset="0"/>
              </a:rPr>
              <a:t>: La course a zero!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274618" y="1699491"/>
            <a:ext cx="9781309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900" dirty="0" smtClean="0">
                <a:latin typeface="Century Gothic" panose="020B0502020202020204" pitchFamily="34" charset="0"/>
              </a:rPr>
              <a:t>Vous pouvez jouer ce jeu seule, ou avec un partenaire. Vous avez besoin:</a:t>
            </a:r>
          </a:p>
          <a:p>
            <a:endParaRPr lang="fr-CA" sz="3500" dirty="0" smtClean="0">
              <a:latin typeface="Century Gothic" panose="020B0502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fr-CA" sz="3500" dirty="0" smtClean="0">
                <a:latin typeface="Century Gothic" panose="020B0502020202020204" pitchFamily="34" charset="0"/>
              </a:rPr>
              <a:t>Des cartes (A – 10)</a:t>
            </a:r>
          </a:p>
          <a:p>
            <a:pPr marL="457200" indent="-457200">
              <a:buFontTx/>
              <a:buChar char="-"/>
            </a:pPr>
            <a:endParaRPr lang="fr-CA" sz="3500" dirty="0" smtClean="0">
              <a:latin typeface="Century Gothic" panose="020B0502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fr-CA" sz="3500" dirty="0" smtClean="0">
                <a:latin typeface="Century Gothic" panose="020B0502020202020204" pitchFamily="34" charset="0"/>
              </a:rPr>
              <a:t>Une grille de 100 (tu peux l’imprimer, </a:t>
            </a:r>
          </a:p>
          <a:p>
            <a:r>
              <a:rPr lang="fr-CA" sz="3500" dirty="0" smtClean="0">
                <a:latin typeface="Century Gothic" panose="020B0502020202020204" pitchFamily="34" charset="0"/>
              </a:rPr>
              <a:t>	ou le dessiner)</a:t>
            </a:r>
          </a:p>
          <a:p>
            <a:pPr marL="457200" indent="-457200">
              <a:buFontTx/>
              <a:buChar char="-"/>
            </a:pPr>
            <a:endParaRPr lang="fr-CA" sz="3500" dirty="0" smtClean="0">
              <a:latin typeface="Century Gothic" panose="020B0502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fr-CA" sz="3500" dirty="0" smtClean="0">
                <a:latin typeface="Century Gothic" panose="020B0502020202020204" pitchFamily="34" charset="0"/>
              </a:rPr>
              <a:t>Un objet pour utiliser comme votre joueur </a:t>
            </a:r>
          </a:p>
          <a:p>
            <a:endParaRPr lang="fr-CA" sz="2900" dirty="0">
              <a:latin typeface="Century Gothic" panose="020B0502020202020204" pitchFamily="34" charset="0"/>
            </a:endParaRPr>
          </a:p>
          <a:p>
            <a:endParaRPr lang="en-US" sz="2900" dirty="0"/>
          </a:p>
        </p:txBody>
      </p:sp>
      <p:pic>
        <p:nvPicPr>
          <p:cNvPr id="4" name="Picture 3" descr="Original file ‎ (SVG file, nominally 200 × 250 pixels ...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61" y="3103418"/>
            <a:ext cx="746116" cy="932873"/>
          </a:xfrm>
          <a:prstGeom prst="rect">
            <a:avLst/>
          </a:prstGeom>
        </p:spPr>
      </p:pic>
      <p:pic>
        <p:nvPicPr>
          <p:cNvPr id="5" name="Picture 4" descr="Original file ‎ (SVG file, nominally 200 × 250 pixels ...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968" y="3103418"/>
            <a:ext cx="746116" cy="932873"/>
          </a:xfrm>
          <a:prstGeom prst="rect">
            <a:avLst/>
          </a:prstGeom>
        </p:spPr>
      </p:pic>
      <p:pic>
        <p:nvPicPr>
          <p:cNvPr id="6" name="Picture 5" descr="Original file ‎ (SVG file, nominally 200 × 250 pixels ...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86" y="3103418"/>
            <a:ext cx="748296" cy="935598"/>
          </a:xfrm>
          <a:prstGeom prst="rect">
            <a:avLst/>
          </a:prstGeom>
        </p:spPr>
      </p:pic>
      <p:pic>
        <p:nvPicPr>
          <p:cNvPr id="7" name="Picture 6" descr="primary education - How to teach &quot;after-before&quot; of numbers ...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18" y="3943928"/>
            <a:ext cx="1884218" cy="1884218"/>
          </a:xfrm>
          <a:prstGeom prst="rect">
            <a:avLst/>
          </a:prstGeom>
        </p:spPr>
      </p:pic>
      <p:pic>
        <p:nvPicPr>
          <p:cNvPr id="8" name="Picture 7" descr="File:Playing card spade 9.svg - Wikimedia Commons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870" y="3103418"/>
            <a:ext cx="746116" cy="93287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14289" y="9154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535709" y="824105"/>
            <a:ext cx="1085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Century Gothic" panose="020B0502020202020204" pitchFamily="34" charset="0"/>
              </a:rPr>
              <a:t>Centre 2</a:t>
            </a:r>
            <a:r>
              <a:rPr lang="en-US" sz="4000" u="sng" dirty="0" smtClean="0">
                <a:latin typeface="Century Gothic" panose="020B0502020202020204" pitchFamily="34" charset="0"/>
              </a:rPr>
              <a:t> –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Jeu</a:t>
            </a:r>
            <a:r>
              <a:rPr lang="en-US" sz="4000" u="sng" dirty="0" smtClean="0">
                <a:latin typeface="Century Gothic" panose="020B0502020202020204" pitchFamily="34" charset="0"/>
              </a:rPr>
              <a:t>: La course a zero!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56492" y="1690255"/>
            <a:ext cx="103816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900" dirty="0" smtClean="0">
                <a:latin typeface="Century Gothic" panose="020B0502020202020204" pitchFamily="34" charset="0"/>
              </a:rPr>
              <a:t>1.  Place votre joueur sur le 100. </a:t>
            </a:r>
            <a:r>
              <a:rPr lang="fr-CA" dirty="0" smtClean="0">
                <a:latin typeface="Century Gothic" panose="020B0502020202020204" pitchFamily="34" charset="0"/>
              </a:rPr>
              <a:t>(put</a:t>
            </a:r>
          </a:p>
          <a:p>
            <a:r>
              <a:rPr lang="fr-CA" dirty="0" smtClean="0">
                <a:latin typeface="Century Gothic" panose="020B0502020202020204" pitchFamily="34" charset="0"/>
              </a:rPr>
              <a:t> 	</a:t>
            </a:r>
            <a:r>
              <a:rPr lang="fr-CA" dirty="0" err="1" smtClean="0">
                <a:latin typeface="Century Gothic" panose="020B0502020202020204" pitchFamily="34" charset="0"/>
              </a:rPr>
              <a:t>your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playing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piece</a:t>
            </a:r>
            <a:r>
              <a:rPr lang="fr-CA" dirty="0" smtClean="0">
                <a:latin typeface="Century Gothic" panose="020B0502020202020204" pitchFamily="34" charset="0"/>
              </a:rPr>
              <a:t> on the 100.)</a:t>
            </a:r>
          </a:p>
          <a:p>
            <a:endParaRPr lang="fr-CA" sz="2900" dirty="0">
              <a:latin typeface="Century Gothic" panose="020B0502020202020204" pitchFamily="34" charset="0"/>
            </a:endParaRPr>
          </a:p>
          <a:p>
            <a:pPr marL="514350" indent="-514350">
              <a:buAutoNum type="arabicPeriod" startAt="2"/>
            </a:pPr>
            <a:r>
              <a:rPr lang="fr-CA" sz="2900" dirty="0" smtClean="0">
                <a:latin typeface="Century Gothic" panose="020B0502020202020204" pitchFamily="34" charset="0"/>
              </a:rPr>
              <a:t>Tourne une carte. (</a:t>
            </a:r>
            <a:r>
              <a:rPr lang="fr-CA" dirty="0" err="1" smtClean="0">
                <a:latin typeface="Century Gothic" panose="020B0502020202020204" pitchFamily="34" charset="0"/>
              </a:rPr>
              <a:t>turn</a:t>
            </a:r>
            <a:r>
              <a:rPr lang="fr-CA" dirty="0" smtClean="0">
                <a:latin typeface="Century Gothic" panose="020B0502020202020204" pitchFamily="34" charset="0"/>
              </a:rPr>
              <a:t> over a</a:t>
            </a:r>
          </a:p>
          <a:p>
            <a:r>
              <a:rPr lang="fr-CA" dirty="0">
                <a:latin typeface="Century Gothic" panose="020B0502020202020204" pitchFamily="34" charset="0"/>
              </a:rPr>
              <a:t>	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card</a:t>
            </a:r>
            <a:r>
              <a:rPr lang="fr-CA" dirty="0" smtClean="0">
                <a:latin typeface="Century Gothic" panose="020B0502020202020204" pitchFamily="34" charset="0"/>
              </a:rPr>
              <a:t>.)</a:t>
            </a:r>
          </a:p>
          <a:p>
            <a:pPr marL="514350" indent="-514350">
              <a:buAutoNum type="arabicPeriod"/>
            </a:pPr>
            <a:endParaRPr lang="fr-CA" sz="2900" dirty="0">
              <a:latin typeface="Century Gothic" panose="020B0502020202020204" pitchFamily="34" charset="0"/>
            </a:endParaRPr>
          </a:p>
          <a:p>
            <a:r>
              <a:rPr lang="fr-CA" sz="2900" dirty="0" smtClean="0">
                <a:latin typeface="Century Gothic" panose="020B0502020202020204" pitchFamily="34" charset="0"/>
              </a:rPr>
              <a:t>3.  Soustraire ce nombre de 100 et </a:t>
            </a:r>
          </a:p>
          <a:p>
            <a:r>
              <a:rPr lang="fr-CA" sz="2900" dirty="0" smtClean="0">
                <a:latin typeface="Century Gothic" panose="020B0502020202020204" pitchFamily="34" charset="0"/>
              </a:rPr>
              <a:t>	calculer mentalement (dans ta </a:t>
            </a:r>
          </a:p>
          <a:p>
            <a:r>
              <a:rPr lang="fr-CA" sz="2900" dirty="0" smtClean="0">
                <a:latin typeface="Century Gothic" panose="020B0502020202020204" pitchFamily="34" charset="0"/>
              </a:rPr>
              <a:t>	tête) </a:t>
            </a:r>
            <a:r>
              <a:rPr lang="fr-CA" sz="2900" dirty="0" smtClean="0">
                <a:latin typeface="Century Gothic" panose="020B0502020202020204" pitchFamily="34" charset="0"/>
              </a:rPr>
              <a:t>où </a:t>
            </a:r>
            <a:r>
              <a:rPr lang="fr-CA" sz="2900" dirty="0" smtClean="0">
                <a:latin typeface="Century Gothic" panose="020B0502020202020204" pitchFamily="34" charset="0"/>
              </a:rPr>
              <a:t>vous allez atterrir sur la </a:t>
            </a:r>
          </a:p>
          <a:p>
            <a:r>
              <a:rPr lang="fr-CA" sz="2900" dirty="0" smtClean="0">
                <a:latin typeface="Century Gothic" panose="020B0502020202020204" pitchFamily="34" charset="0"/>
              </a:rPr>
              <a:t>	grille. </a:t>
            </a:r>
            <a:r>
              <a:rPr lang="fr-CA" dirty="0" smtClean="0">
                <a:latin typeface="Century Gothic" panose="020B0502020202020204" pitchFamily="34" charset="0"/>
              </a:rPr>
              <a:t>(</a:t>
            </a:r>
            <a:r>
              <a:rPr lang="fr-CA" dirty="0" err="1" smtClean="0">
                <a:latin typeface="Century Gothic" panose="020B0502020202020204" pitchFamily="34" charset="0"/>
              </a:rPr>
              <a:t>subtract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that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number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from</a:t>
            </a:r>
            <a:r>
              <a:rPr lang="fr-CA" dirty="0" smtClean="0">
                <a:latin typeface="Century Gothic" panose="020B0502020202020204" pitchFamily="34" charset="0"/>
              </a:rPr>
              <a:t> 100 and </a:t>
            </a:r>
          </a:p>
          <a:p>
            <a:r>
              <a:rPr lang="fr-CA" dirty="0" smtClean="0">
                <a:latin typeface="Century Gothic" panose="020B0502020202020204" pitchFamily="34" charset="0"/>
              </a:rPr>
              <a:t>	</a:t>
            </a:r>
            <a:r>
              <a:rPr lang="fr-CA" dirty="0" err="1" smtClean="0">
                <a:latin typeface="Century Gothic" panose="020B0502020202020204" pitchFamily="34" charset="0"/>
              </a:rPr>
              <a:t>calculate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mentally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where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you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should</a:t>
            </a:r>
            <a:r>
              <a:rPr lang="fr-CA" dirty="0" smtClean="0">
                <a:latin typeface="Century Gothic" panose="020B0502020202020204" pitchFamily="34" charset="0"/>
              </a:rPr>
              <a:t> land on the </a:t>
            </a:r>
          </a:p>
          <a:p>
            <a:r>
              <a:rPr lang="fr-CA" dirty="0">
                <a:latin typeface="Century Gothic" panose="020B0502020202020204" pitchFamily="34" charset="0"/>
              </a:rPr>
              <a:t>	</a:t>
            </a:r>
            <a:r>
              <a:rPr lang="fr-CA" dirty="0" err="1" smtClean="0">
                <a:latin typeface="Century Gothic" panose="020B0502020202020204" pitchFamily="34" charset="0"/>
              </a:rPr>
              <a:t>board</a:t>
            </a:r>
            <a:r>
              <a:rPr lang="fr-CA" dirty="0" smtClean="0">
                <a:latin typeface="Century Gothic" panose="020B0502020202020204" pitchFamily="34" charset="0"/>
              </a:rPr>
              <a:t>.)</a:t>
            </a:r>
          </a:p>
          <a:p>
            <a:endParaRPr lang="fr-CA" sz="1700" dirty="0">
              <a:latin typeface="Century Gothic" panose="020B0502020202020204" pitchFamily="34" charset="0"/>
            </a:endParaRPr>
          </a:p>
          <a:p>
            <a:endParaRPr lang="en-US" sz="1700" dirty="0"/>
          </a:p>
        </p:txBody>
      </p:sp>
      <p:pic>
        <p:nvPicPr>
          <p:cNvPr id="7" name="Picture 6" descr="primary education - How to teach &quot;after-before&quot; of numbers ...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72" y="1690255"/>
            <a:ext cx="4719782" cy="4719782"/>
          </a:xfrm>
          <a:prstGeom prst="rect">
            <a:avLst/>
          </a:prstGeom>
        </p:spPr>
      </p:pic>
      <p:sp>
        <p:nvSpPr>
          <p:cNvPr id="9" name="Oval 8"/>
          <p:cNvSpPr/>
          <p:nvPr>
            <p:custDataLst>
              <p:tags r:id="rId4"/>
            </p:custDataLst>
          </p:nvPr>
        </p:nvSpPr>
        <p:spPr>
          <a:xfrm>
            <a:off x="11139054" y="6085947"/>
            <a:ext cx="138546" cy="14778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ile:Playing card heart 5.svg - Wikipedi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73" y="2685474"/>
            <a:ext cx="891309" cy="1114136"/>
          </a:xfrm>
          <a:prstGeom prst="rect">
            <a:avLst/>
          </a:prstGeom>
        </p:spPr>
      </p:pic>
      <p:sp>
        <p:nvSpPr>
          <p:cNvPr id="12" name="Block Arc 11"/>
          <p:cNvSpPr/>
          <p:nvPr>
            <p:custDataLst>
              <p:tags r:id="rId6"/>
            </p:custDataLst>
          </p:nvPr>
        </p:nvSpPr>
        <p:spPr>
          <a:xfrm>
            <a:off x="11015517" y="5754343"/>
            <a:ext cx="374073" cy="281679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>
            <p:custDataLst>
              <p:tags r:id="rId7"/>
            </p:custDataLst>
          </p:nvPr>
        </p:nvSpPr>
        <p:spPr>
          <a:xfrm>
            <a:off x="10564091" y="5754344"/>
            <a:ext cx="374073" cy="281679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>
            <p:custDataLst>
              <p:tags r:id="rId8"/>
            </p:custDataLst>
          </p:nvPr>
        </p:nvSpPr>
        <p:spPr>
          <a:xfrm>
            <a:off x="10102274" y="5754344"/>
            <a:ext cx="374073" cy="281679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lock Arc 14"/>
          <p:cNvSpPr/>
          <p:nvPr>
            <p:custDataLst>
              <p:tags r:id="rId9"/>
            </p:custDataLst>
          </p:nvPr>
        </p:nvSpPr>
        <p:spPr>
          <a:xfrm>
            <a:off x="9160167" y="5740459"/>
            <a:ext cx="374073" cy="281679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lock Arc 15"/>
          <p:cNvSpPr/>
          <p:nvPr>
            <p:custDataLst>
              <p:tags r:id="rId10"/>
            </p:custDataLst>
          </p:nvPr>
        </p:nvSpPr>
        <p:spPr>
          <a:xfrm>
            <a:off x="9640457" y="5740459"/>
            <a:ext cx="374073" cy="281679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>
            <p:custDataLst>
              <p:tags r:id="rId11"/>
            </p:custDataLst>
          </p:nvPr>
        </p:nvCxnSpPr>
        <p:spPr>
          <a:xfrm flipV="1">
            <a:off x="3592945" y="3703783"/>
            <a:ext cx="2161310" cy="415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/>
          <p:cNvSpPr/>
          <p:nvPr>
            <p:custDataLst>
              <p:tags r:id="rId12"/>
            </p:custDataLst>
          </p:nvPr>
        </p:nvSpPr>
        <p:spPr>
          <a:xfrm>
            <a:off x="11409217" y="6085947"/>
            <a:ext cx="138546" cy="14778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51691" y="5804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0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674255" y="766618"/>
            <a:ext cx="1085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Century Gothic" panose="020B0502020202020204" pitchFamily="34" charset="0"/>
              </a:rPr>
              <a:t>Centre 2</a:t>
            </a:r>
            <a:r>
              <a:rPr lang="en-US" sz="4000" u="sng" dirty="0" smtClean="0">
                <a:latin typeface="Century Gothic" panose="020B0502020202020204" pitchFamily="34" charset="0"/>
              </a:rPr>
              <a:t> –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Jeu</a:t>
            </a:r>
            <a:r>
              <a:rPr lang="en-US" sz="4000" u="sng" dirty="0" smtClean="0">
                <a:latin typeface="Century Gothic" panose="020B0502020202020204" pitchFamily="34" charset="0"/>
              </a:rPr>
              <a:t>: La course a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zéro</a:t>
            </a:r>
            <a:r>
              <a:rPr lang="en-US" sz="4000" u="sng" dirty="0" smtClean="0">
                <a:latin typeface="Century Gothic" panose="020B0502020202020204" pitchFamily="34" charset="0"/>
              </a:rPr>
              <a:t>!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74256" y="1699491"/>
            <a:ext cx="10381672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900" dirty="0" smtClean="0">
                <a:latin typeface="Century Gothic" panose="020B0502020202020204" pitchFamily="34" charset="0"/>
              </a:rPr>
              <a:t>4.  Compter pour voir si vous avez </a:t>
            </a:r>
          </a:p>
          <a:p>
            <a:r>
              <a:rPr lang="fr-CA" sz="2900" dirty="0">
                <a:latin typeface="Century Gothic" panose="020B0502020202020204" pitchFamily="34" charset="0"/>
              </a:rPr>
              <a:t>	</a:t>
            </a:r>
            <a:r>
              <a:rPr lang="fr-CA" sz="2900" dirty="0" smtClean="0">
                <a:latin typeface="Century Gothic" panose="020B0502020202020204" pitchFamily="34" charset="0"/>
              </a:rPr>
              <a:t>la bonne réponse. </a:t>
            </a:r>
            <a:r>
              <a:rPr lang="fr-CA" dirty="0" smtClean="0">
                <a:latin typeface="Century Gothic" panose="020B0502020202020204" pitchFamily="34" charset="0"/>
              </a:rPr>
              <a:t>(count to </a:t>
            </a:r>
            <a:r>
              <a:rPr lang="fr-CA" dirty="0" err="1" smtClean="0">
                <a:latin typeface="Century Gothic" panose="020B0502020202020204" pitchFamily="34" charset="0"/>
              </a:rPr>
              <a:t>be</a:t>
            </a:r>
            <a:r>
              <a:rPr lang="fr-CA" dirty="0" smtClean="0">
                <a:latin typeface="Century Gothic" panose="020B0502020202020204" pitchFamily="34" charset="0"/>
              </a:rPr>
              <a:t> sure </a:t>
            </a:r>
            <a:r>
              <a:rPr lang="fr-CA" dirty="0" err="1" smtClean="0">
                <a:latin typeface="Century Gothic" panose="020B0502020202020204" pitchFamily="34" charset="0"/>
              </a:rPr>
              <a:t>you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</a:p>
          <a:p>
            <a:r>
              <a:rPr lang="fr-CA" dirty="0">
                <a:latin typeface="Century Gothic" panose="020B0502020202020204" pitchFamily="34" charset="0"/>
              </a:rPr>
              <a:t>	</a:t>
            </a:r>
            <a:r>
              <a:rPr lang="fr-CA" dirty="0" smtClean="0">
                <a:latin typeface="Century Gothic" panose="020B0502020202020204" pitchFamily="34" charset="0"/>
              </a:rPr>
              <a:t>have the right </a:t>
            </a:r>
            <a:r>
              <a:rPr lang="fr-CA" dirty="0" err="1" smtClean="0">
                <a:latin typeface="Century Gothic" panose="020B0502020202020204" pitchFamily="34" charset="0"/>
              </a:rPr>
              <a:t>answer</a:t>
            </a:r>
            <a:r>
              <a:rPr lang="fr-CA" dirty="0" smtClean="0">
                <a:latin typeface="Century Gothic" panose="020B0502020202020204" pitchFamily="34" charset="0"/>
              </a:rPr>
              <a:t>).)</a:t>
            </a:r>
          </a:p>
          <a:p>
            <a:endParaRPr lang="fr-CA" sz="2900" dirty="0">
              <a:latin typeface="Century Gothic" panose="020B0502020202020204" pitchFamily="34" charset="0"/>
            </a:endParaRPr>
          </a:p>
          <a:p>
            <a:pPr marL="514350" indent="-514350">
              <a:buAutoNum type="arabicPeriod" startAt="5"/>
            </a:pPr>
            <a:r>
              <a:rPr lang="fr-CA" sz="2900" dirty="0" smtClean="0">
                <a:latin typeface="Century Gothic" panose="020B0502020202020204" pitchFamily="34" charset="0"/>
              </a:rPr>
              <a:t>Bouger votre joueur a votre </a:t>
            </a:r>
          </a:p>
          <a:p>
            <a:r>
              <a:rPr lang="fr-CA" sz="2900" dirty="0" smtClean="0">
                <a:latin typeface="Century Gothic" panose="020B0502020202020204" pitchFamily="34" charset="0"/>
              </a:rPr>
              <a:t>	nouvelle place. </a:t>
            </a:r>
          </a:p>
          <a:p>
            <a:endParaRPr lang="fr-CA" sz="2900" dirty="0">
              <a:latin typeface="Century Gothic" panose="020B0502020202020204" pitchFamily="34" charset="0"/>
            </a:endParaRPr>
          </a:p>
          <a:p>
            <a:pPr marL="514350" indent="-514350">
              <a:buAutoNum type="arabicPeriod" startAt="6"/>
            </a:pPr>
            <a:r>
              <a:rPr lang="fr-CA" sz="2900" dirty="0" smtClean="0">
                <a:latin typeface="Century Gothic" panose="020B0502020202020204" pitchFamily="34" charset="0"/>
              </a:rPr>
              <a:t>C’est le tour de votre partenaire.</a:t>
            </a:r>
          </a:p>
          <a:p>
            <a:pPr marL="514350" indent="-514350">
              <a:buAutoNum type="arabicPeriod" startAt="6"/>
            </a:pPr>
            <a:endParaRPr lang="fr-CA" sz="2900" dirty="0">
              <a:latin typeface="Century Gothic" panose="020B0502020202020204" pitchFamily="34" charset="0"/>
            </a:endParaRPr>
          </a:p>
          <a:p>
            <a:pPr marL="514350" indent="-514350">
              <a:buAutoNum type="arabicPeriod" startAt="6"/>
            </a:pPr>
            <a:r>
              <a:rPr lang="fr-CA" sz="2900" dirty="0" smtClean="0">
                <a:latin typeface="Century Gothic" panose="020B0502020202020204" pitchFamily="34" charset="0"/>
              </a:rPr>
              <a:t>Continue jusqu’à ce qu’un </a:t>
            </a:r>
          </a:p>
          <a:p>
            <a:r>
              <a:rPr lang="fr-CA" sz="2900" dirty="0">
                <a:latin typeface="Century Gothic" panose="020B0502020202020204" pitchFamily="34" charset="0"/>
              </a:rPr>
              <a:t>	</a:t>
            </a:r>
            <a:r>
              <a:rPr lang="fr-CA" sz="2900" dirty="0" smtClean="0">
                <a:latin typeface="Century Gothic" panose="020B0502020202020204" pitchFamily="34" charset="0"/>
              </a:rPr>
              <a:t>joueur arrive </a:t>
            </a:r>
            <a:r>
              <a:rPr lang="fr-CA" sz="2900" dirty="0" smtClean="0">
                <a:latin typeface="Century Gothic" panose="020B0502020202020204" pitchFamily="34" charset="0"/>
              </a:rPr>
              <a:t>à </a:t>
            </a:r>
            <a:r>
              <a:rPr lang="fr-CA" sz="2900" dirty="0" smtClean="0">
                <a:latin typeface="Century Gothic" panose="020B0502020202020204" pitchFamily="34" charset="0"/>
              </a:rPr>
              <a:t>zéro.</a:t>
            </a:r>
          </a:p>
          <a:p>
            <a:pPr marL="342900" indent="-342900">
              <a:buAutoNum type="arabicPeriod" startAt="6"/>
            </a:pPr>
            <a:endParaRPr lang="fr-CA" sz="29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 startAt="6"/>
            </a:pPr>
            <a:endParaRPr lang="fr-CA" sz="1700" dirty="0">
              <a:latin typeface="Century Gothic" panose="020B0502020202020204" pitchFamily="34" charset="0"/>
            </a:endParaRPr>
          </a:p>
          <a:p>
            <a:endParaRPr lang="en-US" sz="1700" dirty="0"/>
          </a:p>
        </p:txBody>
      </p:sp>
      <p:pic>
        <p:nvPicPr>
          <p:cNvPr id="7" name="Picture 6" descr="primary education - How to teach &quot;after-before&quot; of numbers ...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6" y="1701947"/>
            <a:ext cx="4719782" cy="4719782"/>
          </a:xfrm>
          <a:prstGeom prst="rect">
            <a:avLst/>
          </a:prstGeom>
        </p:spPr>
      </p:pic>
      <p:sp>
        <p:nvSpPr>
          <p:cNvPr id="9" name="Oval 8"/>
          <p:cNvSpPr/>
          <p:nvPr>
            <p:custDataLst>
              <p:tags r:id="rId4"/>
            </p:custDataLst>
          </p:nvPr>
        </p:nvSpPr>
        <p:spPr>
          <a:xfrm>
            <a:off x="9088582" y="6086764"/>
            <a:ext cx="138546" cy="14778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>
            <p:custDataLst>
              <p:tags r:id="rId5"/>
            </p:custDataLst>
          </p:nvPr>
        </p:nvSpPr>
        <p:spPr>
          <a:xfrm>
            <a:off x="11526982" y="6151419"/>
            <a:ext cx="138546" cy="14778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9707" y="854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0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043710" y="481680"/>
            <a:ext cx="1034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Les familles de nombres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83491" y="1432464"/>
            <a:ext cx="1091738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>
                <a:latin typeface="Century Gothic" panose="020B0502020202020204" pitchFamily="34" charset="0"/>
              </a:rPr>
              <a:t>Les familles de nombres peuvent t’aider avec vos additions et vos soustractions! Si tu sais un, tu sais toute la famille!</a:t>
            </a:r>
            <a:endParaRPr lang="fr-CA" sz="3000" dirty="0">
              <a:latin typeface="Century Gothic" panose="020B0502020202020204" pitchFamily="34" charset="0"/>
            </a:endParaRPr>
          </a:p>
          <a:p>
            <a:pPr algn="ctr"/>
            <a:r>
              <a:rPr lang="fr-CA" sz="6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5</a:t>
            </a:r>
            <a:r>
              <a:rPr lang="fr-CA" sz="6000" dirty="0" smtClean="0">
                <a:latin typeface="Century Gothic" panose="020B0502020202020204" pitchFamily="34" charset="0"/>
              </a:rPr>
              <a:t> + </a:t>
            </a:r>
            <a:r>
              <a:rPr lang="fr-CA" sz="6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4</a:t>
            </a:r>
            <a:r>
              <a:rPr lang="fr-CA" sz="6000" dirty="0" smtClean="0">
                <a:latin typeface="Century Gothic" panose="020B0502020202020204" pitchFamily="34" charset="0"/>
              </a:rPr>
              <a:t> = </a:t>
            </a:r>
            <a:r>
              <a:rPr lang="fr-CA" sz="6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9</a:t>
            </a:r>
          </a:p>
          <a:p>
            <a:pPr algn="ctr"/>
            <a:r>
              <a:rPr lang="fr-CA" sz="6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4</a:t>
            </a:r>
            <a:r>
              <a:rPr lang="fr-CA" sz="6000" dirty="0" smtClean="0">
                <a:latin typeface="Century Gothic" panose="020B0502020202020204" pitchFamily="34" charset="0"/>
              </a:rPr>
              <a:t> + </a:t>
            </a:r>
            <a:r>
              <a:rPr lang="fr-CA" sz="6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5</a:t>
            </a:r>
            <a:r>
              <a:rPr lang="fr-CA" sz="6000" dirty="0" smtClean="0">
                <a:latin typeface="Century Gothic" panose="020B0502020202020204" pitchFamily="34" charset="0"/>
              </a:rPr>
              <a:t> = </a:t>
            </a:r>
            <a:r>
              <a:rPr lang="fr-CA" sz="6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9</a:t>
            </a:r>
          </a:p>
          <a:p>
            <a:pPr algn="ctr"/>
            <a:r>
              <a:rPr lang="fr-CA" sz="6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9</a:t>
            </a:r>
            <a:r>
              <a:rPr lang="fr-CA" sz="6000" dirty="0" smtClean="0">
                <a:latin typeface="Century Gothic" panose="020B0502020202020204" pitchFamily="34" charset="0"/>
              </a:rPr>
              <a:t> – </a:t>
            </a:r>
            <a:r>
              <a:rPr lang="fr-CA" sz="6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4</a:t>
            </a:r>
            <a:r>
              <a:rPr lang="fr-CA" sz="6000" dirty="0" smtClean="0">
                <a:latin typeface="Century Gothic" panose="020B0502020202020204" pitchFamily="34" charset="0"/>
              </a:rPr>
              <a:t> = </a:t>
            </a:r>
            <a:r>
              <a:rPr lang="fr-CA" sz="6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5</a:t>
            </a:r>
          </a:p>
          <a:p>
            <a:pPr algn="ctr"/>
            <a:r>
              <a:rPr lang="fr-CA" sz="6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9</a:t>
            </a:r>
            <a:r>
              <a:rPr lang="fr-CA" sz="6000" dirty="0" smtClean="0">
                <a:latin typeface="Century Gothic" panose="020B0502020202020204" pitchFamily="34" charset="0"/>
              </a:rPr>
              <a:t> – </a:t>
            </a:r>
            <a:r>
              <a:rPr lang="fr-CA" sz="6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5</a:t>
            </a:r>
            <a:r>
              <a:rPr lang="fr-CA" sz="6000" dirty="0" smtClean="0">
                <a:latin typeface="Century Gothic" panose="020B0502020202020204" pitchFamily="34" charset="0"/>
              </a:rPr>
              <a:t> = </a:t>
            </a:r>
            <a:r>
              <a:rPr lang="fr-CA" sz="6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4</a:t>
            </a:r>
            <a:endParaRPr lang="en-US" sz="60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Left Brace 3"/>
          <p:cNvSpPr/>
          <p:nvPr>
            <p:custDataLst>
              <p:tags r:id="rId3"/>
            </p:custDataLst>
          </p:nvPr>
        </p:nvSpPr>
        <p:spPr>
          <a:xfrm>
            <a:off x="3805382" y="3020259"/>
            <a:ext cx="387927" cy="158865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>
            <p:custDataLst>
              <p:tags r:id="rId4"/>
            </p:custDataLst>
          </p:nvPr>
        </p:nvSpPr>
        <p:spPr>
          <a:xfrm>
            <a:off x="3805382" y="4852849"/>
            <a:ext cx="387927" cy="158865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517238" y="3537588"/>
            <a:ext cx="2955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u="sng" dirty="0" smtClean="0">
                <a:latin typeface="Century Gothic" panose="020B0502020202020204" pitchFamily="34" charset="0"/>
              </a:rPr>
              <a:t>2 additions</a:t>
            </a:r>
            <a:endParaRPr lang="en-US" sz="3000" u="sng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494147" y="5370178"/>
            <a:ext cx="3001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u="sng" dirty="0">
                <a:latin typeface="Century Gothic" panose="020B0502020202020204" pitchFamily="34" charset="0"/>
              </a:rPr>
              <a:t>2 </a:t>
            </a:r>
            <a:r>
              <a:rPr lang="fr-CA" sz="3000" u="sng" dirty="0" smtClean="0">
                <a:latin typeface="Century Gothic" panose="020B0502020202020204" pitchFamily="34" charset="0"/>
              </a:rPr>
              <a:t>soustractions</a:t>
            </a:r>
            <a:endParaRPr lang="en-US" sz="3000" u="sng" dirty="0">
              <a:latin typeface="Century Gothic" panose="020B0502020202020204" pitchFamily="34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41998" y="5799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5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>
            <p:custDataLst>
              <p:tags r:id="rId1"/>
            </p:custDataLst>
          </p:nvPr>
        </p:nvSpPr>
        <p:spPr>
          <a:xfrm>
            <a:off x="7764565" y="2494317"/>
            <a:ext cx="2459298" cy="10772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1182255" y="628073"/>
            <a:ext cx="1034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Century Gothic" panose="020B0502020202020204" pitchFamily="34" charset="0"/>
              </a:rPr>
              <a:t>Centre </a:t>
            </a:r>
            <a:r>
              <a:rPr lang="en-US" sz="4000" u="sng" dirty="0" smtClean="0">
                <a:latin typeface="Century Gothic" panose="020B0502020202020204" pitchFamily="34" charset="0"/>
              </a:rPr>
              <a:t>3 – Les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familles</a:t>
            </a:r>
            <a:r>
              <a:rPr lang="en-US" sz="4000" u="sng" dirty="0" smtClean="0">
                <a:latin typeface="Century Gothic" panose="020B0502020202020204" pitchFamily="34" charset="0"/>
              </a:rPr>
              <a:t> de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nombres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endParaRPr lang="en-US" sz="4000" dirty="0"/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1182255" y="1668443"/>
            <a:ext cx="1062181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Century Gothic" panose="020B0502020202020204" pitchFamily="34" charset="0"/>
              </a:rPr>
              <a:t>Qui </a:t>
            </a:r>
            <a:r>
              <a:rPr lang="en-US" sz="3500" dirty="0" err="1">
                <a:latin typeface="Century Gothic" panose="020B0502020202020204" pitchFamily="34" charset="0"/>
              </a:rPr>
              <a:t>d’autre</a:t>
            </a:r>
            <a:r>
              <a:rPr lang="en-US" sz="3500" dirty="0">
                <a:latin typeface="Century Gothic" panose="020B0502020202020204" pitchFamily="34" charset="0"/>
              </a:rPr>
              <a:t> </a:t>
            </a:r>
            <a:r>
              <a:rPr lang="en-US" sz="3500" dirty="0" err="1">
                <a:latin typeface="Century Gothic" panose="020B0502020202020204" pitchFamily="34" charset="0"/>
              </a:rPr>
              <a:t>est</a:t>
            </a:r>
            <a:r>
              <a:rPr lang="en-US" sz="3500" dirty="0">
                <a:latin typeface="Century Gothic" panose="020B0502020202020204" pitchFamily="34" charset="0"/>
              </a:rPr>
              <a:t> </a:t>
            </a:r>
            <a:r>
              <a:rPr lang="en-US" sz="3500" dirty="0" err="1">
                <a:latin typeface="Century Gothic" panose="020B0502020202020204" pitchFamily="34" charset="0"/>
              </a:rPr>
              <a:t>dans</a:t>
            </a:r>
            <a:r>
              <a:rPr lang="en-US" sz="3500" dirty="0">
                <a:latin typeface="Century Gothic" panose="020B0502020202020204" pitchFamily="34" charset="0"/>
              </a:rPr>
              <a:t> la </a:t>
            </a:r>
            <a:r>
              <a:rPr lang="en-US" sz="3500" dirty="0" err="1">
                <a:latin typeface="Century Gothic" panose="020B0502020202020204" pitchFamily="34" charset="0"/>
              </a:rPr>
              <a:t>famille</a:t>
            </a:r>
            <a:r>
              <a:rPr lang="en-US" sz="3500" dirty="0">
                <a:latin typeface="Century Gothic" panose="020B0502020202020204" pitchFamily="34" charset="0"/>
              </a:rPr>
              <a:t>? </a:t>
            </a:r>
            <a:r>
              <a:rPr lang="en-US" sz="3500" dirty="0" err="1">
                <a:latin typeface="Century Gothic" panose="020B0502020202020204" pitchFamily="34" charset="0"/>
              </a:rPr>
              <a:t>Complète</a:t>
            </a:r>
            <a:r>
              <a:rPr lang="en-US" sz="3500" dirty="0">
                <a:latin typeface="Century Gothic" panose="020B0502020202020204" pitchFamily="34" charset="0"/>
              </a:rPr>
              <a:t> les </a:t>
            </a:r>
            <a:r>
              <a:rPr lang="en-US" sz="3500" dirty="0" err="1">
                <a:latin typeface="Century Gothic" panose="020B0502020202020204" pitchFamily="34" charset="0"/>
              </a:rPr>
              <a:t>familles</a:t>
            </a:r>
            <a:r>
              <a:rPr lang="en-US" sz="3500" dirty="0">
                <a:latin typeface="Century Gothic" panose="020B0502020202020204" pitchFamily="34" charset="0"/>
              </a:rPr>
              <a:t> de </a:t>
            </a:r>
            <a:r>
              <a:rPr lang="en-US" sz="3500" dirty="0" err="1">
                <a:latin typeface="Century Gothic" panose="020B0502020202020204" pitchFamily="34" charset="0"/>
              </a:rPr>
              <a:t>nombres</a:t>
            </a:r>
            <a:r>
              <a:rPr lang="en-US" sz="3500" dirty="0">
                <a:latin typeface="Century Gothic" panose="020B0502020202020204" pitchFamily="34" charset="0"/>
              </a:rPr>
              <a:t> </a:t>
            </a:r>
            <a:r>
              <a:rPr lang="en-US" sz="3500" dirty="0" err="1">
                <a:latin typeface="Century Gothic" panose="020B0502020202020204" pitchFamily="34" charset="0"/>
              </a:rPr>
              <a:t>suivants</a:t>
            </a:r>
            <a:r>
              <a:rPr lang="en-US" sz="3500" dirty="0">
                <a:latin typeface="Century Gothic" panose="020B0502020202020204" pitchFamily="34" charset="0"/>
              </a:rPr>
              <a:t>. </a:t>
            </a:r>
            <a:endParaRPr lang="en-US" sz="3500" dirty="0" smtClean="0">
              <a:latin typeface="Century Gothic" panose="020B0502020202020204" pitchFamily="34" charset="0"/>
            </a:endParaRP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pPr marL="742950" indent="-742950">
              <a:buAutoNum type="arabicPeriod"/>
            </a:pPr>
            <a:r>
              <a:rPr lang="fr-CA" sz="4500" dirty="0">
                <a:solidFill>
                  <a:srgbClr val="D60093"/>
                </a:solidFill>
                <a:latin typeface="Century Gothic" panose="020B0502020202020204" pitchFamily="34" charset="0"/>
              </a:rPr>
              <a:t>3 + 11 =	</a:t>
            </a:r>
            <a:r>
              <a:rPr lang="fr-CA" sz="4500" dirty="0">
                <a:latin typeface="Century Gothic" panose="020B0502020202020204" pitchFamily="34" charset="0"/>
              </a:rPr>
              <a:t>							</a:t>
            </a:r>
            <a:r>
              <a:rPr lang="fr-CA" sz="45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3</a:t>
            </a:r>
            <a:r>
              <a:rPr lang="fr-CA" sz="4500" dirty="0">
                <a:solidFill>
                  <a:srgbClr val="00B050"/>
                </a:solidFill>
                <a:latin typeface="Century Gothic" panose="020B0502020202020204" pitchFamily="34" charset="0"/>
              </a:rPr>
              <a:t>.  20 + 5 =</a:t>
            </a:r>
          </a:p>
          <a:p>
            <a:endParaRPr lang="fr-CA" sz="4500" dirty="0">
              <a:latin typeface="Century Gothic" panose="020B0502020202020204" pitchFamily="34" charset="0"/>
            </a:endParaRPr>
          </a:p>
          <a:p>
            <a:pPr marL="742950" indent="-742950">
              <a:buAutoNum type="arabicPeriod" startAt="2"/>
            </a:pPr>
            <a:r>
              <a:rPr lang="fr-CA" sz="4500" dirty="0">
                <a:solidFill>
                  <a:srgbClr val="0070C0"/>
                </a:solidFill>
                <a:latin typeface="Century Gothic" panose="020B0502020202020204" pitchFamily="34" charset="0"/>
              </a:rPr>
              <a:t>9 - 2 =	</a:t>
            </a:r>
            <a:r>
              <a:rPr lang="fr-CA" sz="4500" dirty="0">
                <a:latin typeface="Century Gothic" panose="020B0502020202020204" pitchFamily="34" charset="0"/>
              </a:rPr>
              <a:t>								</a:t>
            </a:r>
            <a:r>
              <a:rPr lang="fr-CA" sz="4500" dirty="0">
                <a:solidFill>
                  <a:srgbClr val="FF9900"/>
                </a:solidFill>
                <a:latin typeface="Century Gothic" panose="020B0502020202020204" pitchFamily="34" charset="0"/>
              </a:rPr>
              <a:t>4.  19 – 4 =</a:t>
            </a:r>
          </a:p>
          <a:p>
            <a:endParaRPr lang="fr-CA" sz="4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7764565" y="2494317"/>
            <a:ext cx="25638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Exemple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:</a:t>
            </a:r>
            <a:r>
              <a:rPr lang="en-US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   12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+ 5 = </a:t>
            </a:r>
            <a:r>
              <a:rPr lang="en-US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17</a:t>
            </a:r>
          </a:p>
          <a:p>
            <a:r>
              <a:rPr lang="fr-CA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	</a:t>
            </a:r>
            <a:r>
              <a:rPr lang="fr-CA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	    5 + 12 = 17</a:t>
            </a:r>
          </a:p>
          <a:p>
            <a:r>
              <a:rPr lang="fr-CA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	</a:t>
            </a:r>
            <a:r>
              <a:rPr lang="fr-CA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	   17 – 5 = </a:t>
            </a:r>
            <a:r>
              <a:rPr lang="fr-CA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12</a:t>
            </a:r>
            <a:endParaRPr lang="fr-CA" sz="1600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fr-CA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	</a:t>
            </a:r>
            <a:r>
              <a:rPr lang="fr-CA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	   17 – 12 = </a:t>
            </a:r>
            <a:r>
              <a:rPr lang="fr-CA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5</a:t>
            </a:r>
            <a:endParaRPr lang="en-US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39161" y="7383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>
            <p:custDataLst>
              <p:tags r:id="rId1"/>
            </p:custDataLst>
          </p:nvPr>
        </p:nvSpPr>
        <p:spPr>
          <a:xfrm>
            <a:off x="9221799" y="2330596"/>
            <a:ext cx="2459298" cy="11054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794327" y="615628"/>
            <a:ext cx="1034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Century Gothic" panose="020B0502020202020204" pitchFamily="34" charset="0"/>
              </a:rPr>
              <a:t>Centre </a:t>
            </a:r>
            <a:r>
              <a:rPr lang="en-US" sz="4000" u="sng" dirty="0" smtClean="0">
                <a:latin typeface="Century Gothic" panose="020B0502020202020204" pitchFamily="34" charset="0"/>
              </a:rPr>
              <a:t>3 – Les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familles</a:t>
            </a:r>
            <a:r>
              <a:rPr lang="en-US" sz="4000" u="sng" dirty="0" smtClean="0">
                <a:latin typeface="Century Gothic" panose="020B0502020202020204" pitchFamily="34" charset="0"/>
              </a:rPr>
              <a:t> de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nombres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endParaRPr lang="en-US" sz="4000" dirty="0"/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794327" y="1659208"/>
            <a:ext cx="10621818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u="sng" dirty="0" smtClean="0">
                <a:latin typeface="Century Gothic" panose="020B0502020202020204" pitchFamily="34" charset="0"/>
              </a:rPr>
              <a:t>D</a:t>
            </a:r>
            <a:r>
              <a:rPr lang="fr-CA" sz="4500" b="1" u="sng" dirty="0" err="1" smtClean="0">
                <a:latin typeface="Century Gothic" panose="020B0502020202020204" pitchFamily="34" charset="0"/>
              </a:rPr>
              <a:t>éfi</a:t>
            </a:r>
            <a:r>
              <a:rPr lang="fr-CA" sz="4500" b="1" u="sng" dirty="0" smtClean="0">
                <a:latin typeface="Century Gothic" panose="020B0502020202020204" pitchFamily="34" charset="0"/>
              </a:rPr>
              <a:t>:</a:t>
            </a:r>
            <a:r>
              <a:rPr lang="fr-CA" sz="4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smtClean="0">
                <a:latin typeface="Century Gothic" panose="020B0502020202020204" pitchFamily="34" charset="0"/>
              </a:rPr>
              <a:t>Qui </a:t>
            </a:r>
            <a:r>
              <a:rPr lang="en-US" sz="3500" dirty="0" err="1">
                <a:latin typeface="Century Gothic" panose="020B0502020202020204" pitchFamily="34" charset="0"/>
              </a:rPr>
              <a:t>d’autre</a:t>
            </a:r>
            <a:r>
              <a:rPr lang="en-US" sz="3500" dirty="0">
                <a:latin typeface="Century Gothic" panose="020B0502020202020204" pitchFamily="34" charset="0"/>
              </a:rPr>
              <a:t> </a:t>
            </a:r>
            <a:r>
              <a:rPr lang="en-US" sz="3500" dirty="0" err="1">
                <a:latin typeface="Century Gothic" panose="020B0502020202020204" pitchFamily="34" charset="0"/>
              </a:rPr>
              <a:t>est</a:t>
            </a:r>
            <a:r>
              <a:rPr lang="en-US" sz="3500" dirty="0">
                <a:latin typeface="Century Gothic" panose="020B0502020202020204" pitchFamily="34" charset="0"/>
              </a:rPr>
              <a:t> </a:t>
            </a:r>
            <a:r>
              <a:rPr lang="en-US" sz="3500" dirty="0" err="1">
                <a:latin typeface="Century Gothic" panose="020B0502020202020204" pitchFamily="34" charset="0"/>
              </a:rPr>
              <a:t>dans</a:t>
            </a:r>
            <a:r>
              <a:rPr lang="en-US" sz="3500" dirty="0">
                <a:latin typeface="Century Gothic" panose="020B0502020202020204" pitchFamily="34" charset="0"/>
              </a:rPr>
              <a:t> la </a:t>
            </a:r>
            <a:r>
              <a:rPr lang="en-US" sz="3500" dirty="0" err="1">
                <a:latin typeface="Century Gothic" panose="020B0502020202020204" pitchFamily="34" charset="0"/>
              </a:rPr>
              <a:t>famille</a:t>
            </a:r>
            <a:r>
              <a:rPr lang="en-US" sz="3500" dirty="0">
                <a:latin typeface="Century Gothic" panose="020B0502020202020204" pitchFamily="34" charset="0"/>
              </a:rPr>
              <a:t>? </a:t>
            </a:r>
            <a:r>
              <a:rPr lang="fr-CA" sz="3500" dirty="0" smtClean="0">
                <a:latin typeface="Century Gothic" panose="020B0502020202020204" pitchFamily="34" charset="0"/>
              </a:rPr>
              <a:t>Peux-tu le faire avec des nombres plus grands?</a:t>
            </a: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pPr marL="742950" indent="-742950">
              <a:buAutoNum type="arabicPeriod"/>
            </a:pPr>
            <a:r>
              <a:rPr lang="fr-CA" sz="45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34 </a:t>
            </a:r>
            <a:r>
              <a:rPr lang="fr-CA" sz="4500" dirty="0">
                <a:solidFill>
                  <a:srgbClr val="FF6600"/>
                </a:solidFill>
                <a:latin typeface="Century Gothic" panose="020B0502020202020204" pitchFamily="34" charset="0"/>
              </a:rPr>
              <a:t>+ </a:t>
            </a:r>
            <a:r>
              <a:rPr lang="fr-CA" sz="45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12 </a:t>
            </a:r>
            <a:r>
              <a:rPr lang="fr-CA" sz="4500" dirty="0">
                <a:solidFill>
                  <a:srgbClr val="FF6600"/>
                </a:solidFill>
                <a:latin typeface="Century Gothic" panose="020B0502020202020204" pitchFamily="34" charset="0"/>
              </a:rPr>
              <a:t>=	</a:t>
            </a:r>
            <a:r>
              <a:rPr lang="fr-CA" sz="4500" dirty="0">
                <a:latin typeface="Century Gothic" panose="020B0502020202020204" pitchFamily="34" charset="0"/>
              </a:rPr>
              <a:t>						</a:t>
            </a:r>
            <a:r>
              <a:rPr lang="fr-CA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3</a:t>
            </a:r>
            <a:r>
              <a:rPr lang="fr-CA" sz="45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.  </a:t>
            </a:r>
            <a:r>
              <a:rPr lang="fr-CA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64 - 10 </a:t>
            </a:r>
            <a:r>
              <a:rPr lang="fr-CA" sz="45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=</a:t>
            </a:r>
          </a:p>
          <a:p>
            <a:endParaRPr lang="fr-CA" sz="4500" dirty="0">
              <a:latin typeface="Century Gothic" panose="020B0502020202020204" pitchFamily="34" charset="0"/>
            </a:endParaRPr>
          </a:p>
          <a:p>
            <a:pPr marL="742950" indent="-742950">
              <a:buAutoNum type="arabicPeriod" startAt="2"/>
            </a:pPr>
            <a:r>
              <a:rPr lang="fr-CA" sz="4500" dirty="0" smtClean="0">
                <a:solidFill>
                  <a:srgbClr val="FF33CC"/>
                </a:solidFill>
                <a:latin typeface="Century Gothic" panose="020B0502020202020204" pitchFamily="34" charset="0"/>
              </a:rPr>
              <a:t>79 - </a:t>
            </a:r>
            <a:r>
              <a:rPr lang="fr-CA" sz="4500" dirty="0">
                <a:solidFill>
                  <a:srgbClr val="FF33CC"/>
                </a:solidFill>
                <a:latin typeface="Century Gothic" panose="020B0502020202020204" pitchFamily="34" charset="0"/>
              </a:rPr>
              <a:t>8</a:t>
            </a:r>
            <a:r>
              <a:rPr lang="fr-CA" sz="4500" dirty="0" smtClean="0">
                <a:solidFill>
                  <a:srgbClr val="FF33CC"/>
                </a:solidFill>
                <a:latin typeface="Century Gothic" panose="020B0502020202020204" pitchFamily="34" charset="0"/>
              </a:rPr>
              <a:t> </a:t>
            </a:r>
            <a:r>
              <a:rPr lang="fr-CA" sz="4500" dirty="0">
                <a:solidFill>
                  <a:srgbClr val="FF33CC"/>
                </a:solidFill>
                <a:latin typeface="Century Gothic" panose="020B0502020202020204" pitchFamily="34" charset="0"/>
              </a:rPr>
              <a:t>=</a:t>
            </a:r>
            <a:r>
              <a:rPr lang="fr-CA" sz="4500" dirty="0">
                <a:solidFill>
                  <a:srgbClr val="0070C0"/>
                </a:solidFill>
                <a:latin typeface="Century Gothic" panose="020B0502020202020204" pitchFamily="34" charset="0"/>
              </a:rPr>
              <a:t>	</a:t>
            </a:r>
            <a:r>
              <a:rPr lang="fr-CA" sz="4500" dirty="0">
                <a:latin typeface="Century Gothic" panose="020B0502020202020204" pitchFamily="34" charset="0"/>
              </a:rPr>
              <a:t>						</a:t>
            </a:r>
            <a:r>
              <a:rPr lang="fr-CA" sz="4500" dirty="0" smtClean="0">
                <a:latin typeface="Century Gothic" panose="020B0502020202020204" pitchFamily="34" charset="0"/>
              </a:rPr>
              <a:t>	</a:t>
            </a:r>
            <a:r>
              <a:rPr lang="fr-CA" sz="4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fr-CA" sz="4500" dirty="0">
                <a:solidFill>
                  <a:srgbClr val="002060"/>
                </a:solidFill>
                <a:latin typeface="Century Gothic" panose="020B0502020202020204" pitchFamily="34" charset="0"/>
              </a:rPr>
              <a:t>.  4</a:t>
            </a:r>
            <a:r>
              <a:rPr lang="fr-CA" sz="4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9 + 25 </a:t>
            </a:r>
            <a:r>
              <a:rPr lang="fr-CA" sz="45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</a:p>
          <a:p>
            <a:endParaRPr lang="fr-CA" sz="4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9221799" y="2358828"/>
            <a:ext cx="25638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Exemple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:</a:t>
            </a:r>
            <a:r>
              <a:rPr lang="en-US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   56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-</a:t>
            </a:r>
            <a:r>
              <a:rPr lang="en-US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11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= </a:t>
            </a:r>
            <a:r>
              <a:rPr lang="en-US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45</a:t>
            </a:r>
          </a:p>
          <a:p>
            <a:r>
              <a:rPr lang="fr-CA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	</a:t>
            </a:r>
            <a:r>
              <a:rPr lang="fr-CA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	    56 - 45 = 11</a:t>
            </a:r>
          </a:p>
          <a:p>
            <a:r>
              <a:rPr lang="fr-CA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	</a:t>
            </a:r>
            <a:r>
              <a:rPr lang="fr-CA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	   </a:t>
            </a:r>
            <a:r>
              <a:rPr lang="fr-CA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CA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45 + 11 = 56</a:t>
            </a:r>
          </a:p>
          <a:p>
            <a:r>
              <a:rPr lang="fr-CA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	</a:t>
            </a:r>
            <a:r>
              <a:rPr lang="fr-CA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	    11 </a:t>
            </a:r>
            <a:r>
              <a:rPr lang="fr-CA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fr-CA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45 = 56</a:t>
            </a:r>
            <a:endParaRPr lang="en-US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71307" y="9140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3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3321764" y="2643970"/>
            <a:ext cx="6173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u="sng" dirty="0">
                <a:latin typeface="Century Gothic" panose="020B0502020202020204" pitchFamily="34" charset="0"/>
              </a:rPr>
              <a:t>La fin des </a:t>
            </a:r>
            <a:r>
              <a:rPr lang="en-US" sz="6000" u="sng" dirty="0" err="1">
                <a:latin typeface="Century Gothic" panose="020B0502020202020204" pitchFamily="34" charset="0"/>
              </a:rPr>
              <a:t>maths</a:t>
            </a:r>
            <a:endParaRPr lang="en-US" sz="6000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3075709" y="4426680"/>
            <a:ext cx="6096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CA" sz="2500" dirty="0">
                <a:hlinkClick r:id="rId6"/>
              </a:rPr>
              <a:t>rebecca.gamble@nbed.nb.ca</a:t>
            </a:r>
            <a:endParaRPr lang="fr-CA" sz="2500" dirty="0"/>
          </a:p>
          <a:p>
            <a:pPr algn="ctr"/>
            <a:endParaRPr lang="fr-CA" sz="2500" dirty="0"/>
          </a:p>
          <a:p>
            <a:pPr algn="ctr"/>
            <a:r>
              <a:rPr lang="fr-CA" sz="2500" dirty="0">
                <a:hlinkClick r:id="rId7"/>
              </a:rPr>
              <a:t>morgan.chopin@nbed.nb.ca</a:t>
            </a:r>
            <a:endParaRPr lang="fr-CA" sz="25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75379" y="1069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7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840509" y="489929"/>
            <a:ext cx="10723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Les familles de nombres</a:t>
            </a:r>
            <a:endParaRPr lang="en-US" sz="4000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840509" y="1498708"/>
            <a:ext cx="10381673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Century Gothic" panose="020B0502020202020204" pitchFamily="34" charset="0"/>
              </a:rPr>
              <a:t>Qui </a:t>
            </a:r>
            <a:r>
              <a:rPr lang="en-US" sz="3500" dirty="0" err="1">
                <a:latin typeface="Century Gothic" panose="020B0502020202020204" pitchFamily="34" charset="0"/>
              </a:rPr>
              <a:t>d’autre</a:t>
            </a:r>
            <a:r>
              <a:rPr lang="en-US" sz="3500" dirty="0">
                <a:latin typeface="Century Gothic" panose="020B0502020202020204" pitchFamily="34" charset="0"/>
              </a:rPr>
              <a:t> </a:t>
            </a:r>
            <a:r>
              <a:rPr lang="en-US" sz="3500" dirty="0" err="1">
                <a:latin typeface="Century Gothic" panose="020B0502020202020204" pitchFamily="34" charset="0"/>
              </a:rPr>
              <a:t>est</a:t>
            </a:r>
            <a:r>
              <a:rPr lang="en-US" sz="3500" dirty="0">
                <a:latin typeface="Century Gothic" panose="020B0502020202020204" pitchFamily="34" charset="0"/>
              </a:rPr>
              <a:t> </a:t>
            </a:r>
            <a:r>
              <a:rPr lang="en-US" sz="3500" dirty="0" err="1">
                <a:latin typeface="Century Gothic" panose="020B0502020202020204" pitchFamily="34" charset="0"/>
              </a:rPr>
              <a:t>dans</a:t>
            </a:r>
            <a:r>
              <a:rPr lang="en-US" sz="3500" dirty="0">
                <a:latin typeface="Century Gothic" panose="020B0502020202020204" pitchFamily="34" charset="0"/>
              </a:rPr>
              <a:t> la </a:t>
            </a:r>
            <a:r>
              <a:rPr lang="en-US" sz="3500" dirty="0" err="1">
                <a:latin typeface="Century Gothic" panose="020B0502020202020204" pitchFamily="34" charset="0"/>
              </a:rPr>
              <a:t>famille</a:t>
            </a:r>
            <a:r>
              <a:rPr lang="en-US" sz="3500" dirty="0">
                <a:latin typeface="Century Gothic" panose="020B0502020202020204" pitchFamily="34" charset="0"/>
              </a:rPr>
              <a:t>? </a:t>
            </a:r>
            <a:r>
              <a:rPr lang="en-US" sz="3500" dirty="0" err="1">
                <a:latin typeface="Century Gothic" panose="020B0502020202020204" pitchFamily="34" charset="0"/>
              </a:rPr>
              <a:t>Complète</a:t>
            </a:r>
            <a:r>
              <a:rPr lang="en-US" sz="3500" dirty="0">
                <a:latin typeface="Century Gothic" panose="020B0502020202020204" pitchFamily="34" charset="0"/>
              </a:rPr>
              <a:t> les </a:t>
            </a:r>
            <a:r>
              <a:rPr lang="en-US" sz="3500" dirty="0" err="1">
                <a:latin typeface="Century Gothic" panose="020B0502020202020204" pitchFamily="34" charset="0"/>
              </a:rPr>
              <a:t>familles</a:t>
            </a:r>
            <a:r>
              <a:rPr lang="en-US" sz="3500" dirty="0">
                <a:latin typeface="Century Gothic" panose="020B0502020202020204" pitchFamily="34" charset="0"/>
              </a:rPr>
              <a:t> de </a:t>
            </a:r>
            <a:r>
              <a:rPr lang="en-US" sz="3500" dirty="0" err="1" smtClean="0">
                <a:latin typeface="Century Gothic" panose="020B0502020202020204" pitchFamily="34" charset="0"/>
              </a:rPr>
              <a:t>nombres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smtClean="0">
                <a:latin typeface="Century Gothic" panose="020B0502020202020204" pitchFamily="34" charset="0"/>
              </a:rPr>
              <a:t>ci-</a:t>
            </a:r>
            <a:r>
              <a:rPr lang="en-US" sz="3500" dirty="0" err="1" smtClean="0">
                <a:latin typeface="Century Gothic" panose="020B0502020202020204" pitchFamily="34" charset="0"/>
              </a:rPr>
              <a:t>dessous</a:t>
            </a:r>
            <a:r>
              <a:rPr lang="en-US" sz="3500" dirty="0" smtClean="0">
                <a:latin typeface="Century Gothic" panose="020B0502020202020204" pitchFamily="34" charset="0"/>
              </a:rPr>
              <a:t>. La </a:t>
            </a:r>
            <a:r>
              <a:rPr lang="en-US" sz="3500" dirty="0" err="1" smtClean="0">
                <a:latin typeface="Century Gothic" panose="020B0502020202020204" pitchFamily="34" charset="0"/>
              </a:rPr>
              <a:t>réponse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est</a:t>
            </a:r>
            <a:r>
              <a:rPr lang="en-US" sz="3500" dirty="0" smtClean="0">
                <a:latin typeface="Century Gothic" panose="020B0502020202020204" pitchFamily="34" charset="0"/>
              </a:rPr>
              <a:t> sur la page </a:t>
            </a:r>
            <a:r>
              <a:rPr lang="en-US" sz="3500" dirty="0" err="1" smtClean="0">
                <a:latin typeface="Century Gothic" panose="020B0502020202020204" pitchFamily="34" charset="0"/>
              </a:rPr>
              <a:t>suivante</a:t>
            </a:r>
            <a:r>
              <a:rPr lang="en-US" sz="3500" dirty="0" smtClean="0">
                <a:latin typeface="Century Gothic" panose="020B0502020202020204" pitchFamily="34" charset="0"/>
              </a:rPr>
              <a:t>.</a:t>
            </a:r>
          </a:p>
          <a:p>
            <a:endParaRPr lang="fr-CA" sz="3500" dirty="0" smtClean="0">
              <a:latin typeface="Century Gothic" panose="020B0502020202020204" pitchFamily="34" charset="0"/>
            </a:endParaRPr>
          </a:p>
          <a:p>
            <a:r>
              <a:rPr lang="fr-CA" sz="6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		7 + 3 = 10 				</a:t>
            </a:r>
            <a:r>
              <a:rPr lang="fr-CA" sz="6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8 – 5 = 3</a:t>
            </a:r>
            <a:endParaRPr lang="fr-CA" sz="6000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fr-CA" sz="3500" dirty="0" smtClean="0">
              <a:latin typeface="Century Gothic" panose="020B0502020202020204" pitchFamily="34" charset="0"/>
            </a:endParaRP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endParaRPr lang="en-US" sz="35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>
            <p:custDataLst>
              <p:tags r:id="rId3"/>
            </p:custDataLst>
          </p:nvPr>
        </p:nvCxnSpPr>
        <p:spPr>
          <a:xfrm>
            <a:off x="6123709" y="3685309"/>
            <a:ext cx="9236" cy="29002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3525" y="6001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4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840509" y="489929"/>
            <a:ext cx="10723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Les familles de nombres</a:t>
            </a:r>
            <a:endParaRPr lang="en-US" sz="4000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840509" y="1446464"/>
            <a:ext cx="10381673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 smtClean="0">
                <a:latin typeface="Century Gothic" panose="020B0502020202020204" pitchFamily="34" charset="0"/>
              </a:rPr>
              <a:t>Voici</a:t>
            </a:r>
            <a:r>
              <a:rPr lang="en-US" sz="3500" dirty="0" smtClean="0">
                <a:latin typeface="Century Gothic" panose="020B0502020202020204" pitchFamily="34" charset="0"/>
              </a:rPr>
              <a:t> les </a:t>
            </a:r>
            <a:r>
              <a:rPr lang="fr-CA" sz="3500" dirty="0" smtClean="0">
                <a:latin typeface="Century Gothic" panose="020B0502020202020204" pitchFamily="34" charset="0"/>
              </a:rPr>
              <a:t>réponses. </a:t>
            </a:r>
            <a:r>
              <a:rPr lang="en-US" sz="3500" dirty="0" err="1" smtClean="0">
                <a:latin typeface="Century Gothic" panose="020B0502020202020204" pitchFamily="34" charset="0"/>
              </a:rPr>
              <a:t>L’ordre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500" dirty="0" smtClean="0">
                <a:latin typeface="Century Gothic" panose="020B0502020202020204" pitchFamily="34" charset="0"/>
              </a:rPr>
              <a:t>des </a:t>
            </a:r>
            <a:r>
              <a:rPr lang="en-US" sz="3500" dirty="0" err="1" smtClean="0">
                <a:latin typeface="Century Gothic" panose="020B0502020202020204" pitchFamily="34" charset="0"/>
              </a:rPr>
              <a:t>équations</a:t>
            </a:r>
            <a:r>
              <a:rPr lang="en-US" sz="3500" dirty="0" smtClean="0">
                <a:latin typeface="Century Gothic" panose="020B0502020202020204" pitchFamily="34" charset="0"/>
              </a:rPr>
              <a:t> ne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sz="3500" dirty="0" smtClean="0">
                <a:latin typeface="Century Gothic" panose="020B0502020202020204" pitchFamily="34" charset="0"/>
              </a:rPr>
              <a:t>fait </a:t>
            </a:r>
            <a:r>
              <a:rPr lang="en-US" sz="3500" dirty="0" err="1" smtClean="0">
                <a:latin typeface="Century Gothic" panose="020B0502020202020204" pitchFamily="34" charset="0"/>
              </a:rPr>
              <a:t>aucune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différence</a:t>
            </a:r>
            <a:r>
              <a:rPr lang="en-US" sz="3500" dirty="0" smtClean="0">
                <a:latin typeface="Century Gothic" panose="020B0502020202020204" pitchFamily="34" charset="0"/>
              </a:rPr>
              <a:t>. </a:t>
            </a:r>
          </a:p>
          <a:p>
            <a:endParaRPr lang="fr-CA" sz="2500" dirty="0" smtClean="0">
              <a:latin typeface="Century Gothic" panose="020B0502020202020204" pitchFamily="34" charset="0"/>
            </a:endParaRPr>
          </a:p>
          <a:p>
            <a:r>
              <a:rPr lang="fr-CA" sz="6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		</a:t>
            </a:r>
            <a:r>
              <a:rPr lang="fr-CA" sz="5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7 + 3 = 10 				</a:t>
            </a:r>
            <a:r>
              <a:rPr lang="fr-CA" sz="5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8 – 5 = 3</a:t>
            </a:r>
            <a:endParaRPr lang="fr-CA" sz="5000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fr-CA" sz="5000" dirty="0" smtClean="0">
                <a:latin typeface="Century Gothic" panose="020B0502020202020204" pitchFamily="34" charset="0"/>
              </a:rPr>
              <a:t>		</a:t>
            </a:r>
            <a:r>
              <a:rPr lang="fr-CA" sz="5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3 + 7 = 10				</a:t>
            </a:r>
            <a:r>
              <a:rPr lang="fr-CA" sz="5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8 – 3 = 5</a:t>
            </a:r>
          </a:p>
          <a:p>
            <a:r>
              <a:rPr lang="fr-CA" sz="5000" dirty="0">
                <a:solidFill>
                  <a:srgbClr val="00B050"/>
                </a:solidFill>
                <a:latin typeface="Century Gothic" panose="020B0502020202020204" pitchFamily="34" charset="0"/>
              </a:rPr>
              <a:t>	</a:t>
            </a:r>
            <a:r>
              <a:rPr lang="fr-CA" sz="5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	10 – 3 = 7				</a:t>
            </a:r>
            <a:r>
              <a:rPr lang="fr-CA" sz="5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3 + 5 = 8</a:t>
            </a:r>
          </a:p>
          <a:p>
            <a:r>
              <a:rPr lang="fr-CA" sz="5000" dirty="0">
                <a:solidFill>
                  <a:srgbClr val="00B050"/>
                </a:solidFill>
                <a:latin typeface="Century Gothic" panose="020B0502020202020204" pitchFamily="34" charset="0"/>
              </a:rPr>
              <a:t>	</a:t>
            </a:r>
            <a:r>
              <a:rPr lang="fr-CA" sz="5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	10 – 7 = 3				</a:t>
            </a:r>
            <a:r>
              <a:rPr lang="fr-CA" sz="5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5 + 3 = 8</a:t>
            </a: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endParaRPr lang="en-US" sz="35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>
            <p:custDataLst>
              <p:tags r:id="rId3"/>
            </p:custDataLst>
          </p:nvPr>
        </p:nvCxnSpPr>
        <p:spPr>
          <a:xfrm>
            <a:off x="5652655" y="2817091"/>
            <a:ext cx="18472" cy="36114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6725" y="4899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3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194061" y="704334"/>
            <a:ext cx="7730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La Soustraction </a:t>
            </a:r>
            <a:r>
              <a:rPr lang="fr-CA" sz="4000" u="sng" dirty="0" smtClean="0">
                <a:latin typeface="Century Gothic" panose="020B0502020202020204" pitchFamily="34" charset="0"/>
              </a:rPr>
              <a:t>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831271" y="1995054"/>
            <a:ext cx="106957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500" dirty="0" smtClean="0">
                <a:latin typeface="Century Gothic" panose="020B0502020202020204" pitchFamily="34" charset="0"/>
              </a:rPr>
              <a:t>C’est </a:t>
            </a:r>
            <a:r>
              <a:rPr lang="fr-CA" sz="45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TRÈS IMPORTANT </a:t>
            </a:r>
            <a:r>
              <a:rPr lang="fr-CA" sz="4500" dirty="0" smtClean="0">
                <a:latin typeface="Century Gothic" panose="020B0502020202020204" pitchFamily="34" charset="0"/>
              </a:rPr>
              <a:t>que </a:t>
            </a:r>
          </a:p>
          <a:p>
            <a:r>
              <a:rPr lang="fr-CA" sz="4500" dirty="0" smtClean="0">
                <a:latin typeface="Century Gothic" panose="020B0502020202020204" pitchFamily="34" charset="0"/>
              </a:rPr>
              <a:t>tu regardes les exemples </a:t>
            </a:r>
          </a:p>
          <a:p>
            <a:r>
              <a:rPr lang="fr-CA" sz="4500" dirty="0" smtClean="0">
                <a:latin typeface="Century Gothic" panose="020B0502020202020204" pitchFamily="34" charset="0"/>
              </a:rPr>
              <a:t>que j’ai fait sur un </a:t>
            </a:r>
            <a:r>
              <a:rPr lang="fr-CA" sz="4500" dirty="0" smtClean="0">
                <a:latin typeface="Century Gothic" panose="020B0502020202020204" pitchFamily="34" charset="0"/>
              </a:rPr>
              <a:t>vidéo</a:t>
            </a:r>
            <a:endParaRPr lang="fr-CA" sz="4500" dirty="0" smtClean="0">
              <a:latin typeface="Century Gothic" panose="020B0502020202020204" pitchFamily="34" charset="0"/>
            </a:endParaRPr>
          </a:p>
          <a:p>
            <a:r>
              <a:rPr lang="fr-CA" sz="4500" dirty="0" smtClean="0">
                <a:latin typeface="Century Gothic" panose="020B0502020202020204" pitchFamily="34" charset="0"/>
              </a:rPr>
              <a:t>sous ce PowerPoint. Sur le </a:t>
            </a:r>
          </a:p>
          <a:p>
            <a:r>
              <a:rPr lang="fr-CA" sz="4500" dirty="0" smtClean="0">
                <a:latin typeface="Century Gothic" panose="020B0502020202020204" pitchFamily="34" charset="0"/>
              </a:rPr>
              <a:t>vidéo, j’explique chaque étape et je vous montre trois </a:t>
            </a:r>
            <a:r>
              <a:rPr lang="fr-CA" sz="4500" dirty="0" smtClean="0">
                <a:latin typeface="Century Gothic" panose="020B0502020202020204" pitchFamily="34" charset="0"/>
              </a:rPr>
              <a:t>exemples.</a:t>
            </a:r>
            <a:endParaRPr lang="en-US" sz="45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81" y="1995054"/>
            <a:ext cx="3185436" cy="269009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8325" y="8145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59545" y="704334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831272" y="1634836"/>
            <a:ext cx="11055928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Quand tu fais la soustraction à deux chiffres, je veux que tu soustraies les nombres qui sont </a:t>
            </a:r>
            <a:r>
              <a:rPr lang="fr-CA" sz="3200" u="sng" dirty="0" smtClean="0">
                <a:latin typeface="Century Gothic" panose="020B0502020202020204" pitchFamily="34" charset="0"/>
              </a:rPr>
              <a:t>faciles pour TOI!!!</a:t>
            </a: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64 – 23 = __</a:t>
            </a:r>
            <a:r>
              <a:rPr lang="fr-CA" sz="5000" u="sng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           </a:t>
            </a: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64 – 10 = 54</a:t>
            </a:r>
          </a:p>
          <a:p>
            <a:endParaRPr lang="fr-CA" sz="5000" dirty="0" smtClean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059060" y="3343564"/>
            <a:ext cx="54679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>
                <a:latin typeface="Century Gothic" panose="020B0502020202020204" pitchFamily="34" charset="0"/>
              </a:rPr>
              <a:t>***j’ai commencé par soustraire 10 de 64, parce que c’est plus facile pour moi. </a:t>
            </a:r>
            <a:r>
              <a:rPr lang="fr-CA" dirty="0" smtClean="0">
                <a:latin typeface="Century Gothic" panose="020B0502020202020204" pitchFamily="34" charset="0"/>
              </a:rPr>
              <a:t>(I </a:t>
            </a:r>
            <a:r>
              <a:rPr lang="fr-CA" dirty="0" err="1" smtClean="0">
                <a:latin typeface="Century Gothic" panose="020B0502020202020204" pitchFamily="34" charset="0"/>
              </a:rPr>
              <a:t>started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with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subtracting</a:t>
            </a:r>
            <a:r>
              <a:rPr lang="fr-CA" dirty="0" smtClean="0">
                <a:latin typeface="Century Gothic" panose="020B0502020202020204" pitchFamily="34" charset="0"/>
              </a:rPr>
              <a:t> 10 </a:t>
            </a:r>
            <a:r>
              <a:rPr lang="fr-CA" dirty="0" err="1" smtClean="0">
                <a:latin typeface="Century Gothic" panose="020B0502020202020204" pitchFamily="34" charset="0"/>
              </a:rPr>
              <a:t>from</a:t>
            </a:r>
            <a:r>
              <a:rPr lang="fr-CA" dirty="0" smtClean="0">
                <a:latin typeface="Century Gothic" panose="020B0502020202020204" pitchFamily="34" charset="0"/>
              </a:rPr>
              <a:t> 64 </a:t>
            </a:r>
            <a:r>
              <a:rPr lang="fr-CA" dirty="0" err="1" smtClean="0">
                <a:latin typeface="Century Gothic" panose="020B0502020202020204" pitchFamily="34" charset="0"/>
              </a:rPr>
              <a:t>because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that’s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what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is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easiest</a:t>
            </a:r>
            <a:r>
              <a:rPr lang="fr-CA" dirty="0" smtClean="0">
                <a:latin typeface="Century Gothic" panose="020B0502020202020204" pitchFamily="34" charset="0"/>
              </a:rPr>
              <a:t> for me.)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6798" y="792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1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59545" y="704334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831272" y="1634836"/>
            <a:ext cx="11055928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Continue </a:t>
            </a:r>
            <a:r>
              <a:rPr lang="fr-CA" sz="3200" dirty="0" smtClean="0">
                <a:latin typeface="Century Gothic" panose="020B0502020202020204" pitchFamily="34" charset="0"/>
              </a:rPr>
              <a:t>à </a:t>
            </a:r>
            <a:r>
              <a:rPr lang="fr-CA" sz="3200" dirty="0" smtClean="0">
                <a:latin typeface="Century Gothic" panose="020B0502020202020204" pitchFamily="34" charset="0"/>
              </a:rPr>
              <a:t>enlever des nombres qui sont </a:t>
            </a:r>
            <a:r>
              <a:rPr lang="fr-CA" sz="3200" dirty="0" smtClean="0">
                <a:latin typeface="Century Gothic" panose="020B0502020202020204" pitchFamily="34" charset="0"/>
              </a:rPr>
              <a:t>le plus faciles pour </a:t>
            </a:r>
            <a:r>
              <a:rPr lang="fr-CA" sz="3200" dirty="0" smtClean="0">
                <a:latin typeface="Century Gothic" panose="020B0502020202020204" pitchFamily="34" charset="0"/>
              </a:rPr>
              <a:t>toi!</a:t>
            </a: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64 – 23 = __           </a:t>
            </a: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64 – 10 = 54</a:t>
            </a: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54 – 10 = 44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059060" y="3343564"/>
            <a:ext cx="54679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>
                <a:latin typeface="Century Gothic" panose="020B0502020202020204" pitchFamily="34" charset="0"/>
              </a:rPr>
              <a:t>***la réponse d’une </a:t>
            </a:r>
            <a:r>
              <a:rPr lang="fr-CA" sz="3000" dirty="0" smtClean="0">
                <a:latin typeface="Century Gothic" panose="020B0502020202020204" pitchFamily="34" charset="0"/>
              </a:rPr>
              <a:t>ligne </a:t>
            </a:r>
            <a:r>
              <a:rPr lang="fr-CA" sz="3000" dirty="0" smtClean="0">
                <a:latin typeface="Century Gothic" panose="020B0502020202020204" pitchFamily="34" charset="0"/>
              </a:rPr>
              <a:t>commence la prochaine ligne et j’enlève un autre 10. </a:t>
            </a:r>
            <a:r>
              <a:rPr lang="fr-CA" dirty="0" smtClean="0">
                <a:latin typeface="Century Gothic" panose="020B0502020202020204" pitchFamily="34" charset="0"/>
              </a:rPr>
              <a:t>(the </a:t>
            </a:r>
            <a:r>
              <a:rPr lang="fr-CA" dirty="0" err="1" smtClean="0">
                <a:latin typeface="Century Gothic" panose="020B0502020202020204" pitchFamily="34" charset="0"/>
              </a:rPr>
              <a:t>answer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from</a:t>
            </a:r>
            <a:r>
              <a:rPr lang="fr-CA" dirty="0" smtClean="0">
                <a:latin typeface="Century Gothic" panose="020B0502020202020204" pitchFamily="34" charset="0"/>
              </a:rPr>
              <a:t> one line, </a:t>
            </a:r>
            <a:r>
              <a:rPr lang="fr-CA" dirty="0" err="1" smtClean="0">
                <a:latin typeface="Century Gothic" panose="020B0502020202020204" pitchFamily="34" charset="0"/>
              </a:rPr>
              <a:t>begins</a:t>
            </a:r>
            <a:r>
              <a:rPr lang="fr-CA" dirty="0" smtClean="0">
                <a:latin typeface="Century Gothic" panose="020B0502020202020204" pitchFamily="34" charset="0"/>
              </a:rPr>
              <a:t> the </a:t>
            </a:r>
            <a:r>
              <a:rPr lang="fr-CA" dirty="0" err="1" smtClean="0">
                <a:latin typeface="Century Gothic" panose="020B0502020202020204" pitchFamily="34" charset="0"/>
              </a:rPr>
              <a:t>following</a:t>
            </a:r>
            <a:r>
              <a:rPr lang="fr-CA" dirty="0" smtClean="0">
                <a:latin typeface="Century Gothic" panose="020B0502020202020204" pitchFamily="34" charset="0"/>
              </a:rPr>
              <a:t> line and I </a:t>
            </a:r>
            <a:r>
              <a:rPr lang="fr-CA" dirty="0" err="1" smtClean="0">
                <a:latin typeface="Century Gothic" panose="020B0502020202020204" pitchFamily="34" charset="0"/>
              </a:rPr>
              <a:t>take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away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another</a:t>
            </a:r>
            <a:r>
              <a:rPr lang="fr-CA" dirty="0" smtClean="0">
                <a:latin typeface="Century Gothic" panose="020B0502020202020204" pitchFamily="34" charset="0"/>
              </a:rPr>
              <a:t> 10.)</a:t>
            </a:r>
            <a:endParaRPr lang="en-US" dirty="0"/>
          </a:p>
        </p:txBody>
      </p:sp>
      <p:cxnSp>
        <p:nvCxnSpPr>
          <p:cNvPr id="7" name="Straight Arrow Connector 6"/>
          <p:cNvCxnSpPr/>
          <p:nvPr>
            <p:custDataLst>
              <p:tags r:id="rId4"/>
            </p:custDataLst>
          </p:nvPr>
        </p:nvCxnSpPr>
        <p:spPr>
          <a:xfrm flipH="1">
            <a:off x="1690256" y="4608945"/>
            <a:ext cx="2318327" cy="318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0544" y="792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5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59545" y="704334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831272" y="1634836"/>
            <a:ext cx="1105592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Continue mes amis! Assure que tu </a:t>
            </a:r>
            <a:r>
              <a:rPr lang="fr-CA" sz="3200" dirty="0" smtClean="0">
                <a:latin typeface="Century Gothic" panose="020B0502020202020204" pitchFamily="34" charset="0"/>
              </a:rPr>
              <a:t>enlèves les </a:t>
            </a:r>
            <a:r>
              <a:rPr lang="fr-CA" sz="3200" dirty="0" smtClean="0">
                <a:latin typeface="Century Gothic" panose="020B0502020202020204" pitchFamily="34" charset="0"/>
              </a:rPr>
              <a:t>dizaines et les unités du 23.</a:t>
            </a:r>
            <a:endParaRPr lang="fr-CA" sz="3500" dirty="0" smtClean="0">
              <a:latin typeface="Century Gothic" panose="020B0502020202020204" pitchFamily="34" charset="0"/>
            </a:endParaRP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64 – 23 = __            </a:t>
            </a: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64 – 10 = 54</a:t>
            </a: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54 – 10 = 44</a:t>
            </a: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44 – 3 = 41</a:t>
            </a:r>
            <a:endParaRPr lang="en-US" sz="50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059060" y="3343564"/>
            <a:ext cx="5467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>
                <a:latin typeface="Century Gothic" panose="020B0502020202020204" pitchFamily="34" charset="0"/>
              </a:rPr>
              <a:t>***la réponse d’une </a:t>
            </a:r>
            <a:r>
              <a:rPr lang="fr-CA" sz="3000" dirty="0" smtClean="0">
                <a:latin typeface="Century Gothic" panose="020B0502020202020204" pitchFamily="34" charset="0"/>
              </a:rPr>
              <a:t>ligne </a:t>
            </a:r>
            <a:r>
              <a:rPr lang="fr-CA" sz="3000" dirty="0" smtClean="0">
                <a:latin typeface="Century Gothic" panose="020B0502020202020204" pitchFamily="34" charset="0"/>
              </a:rPr>
              <a:t>commence la prochaine ligne chaque fois. </a:t>
            </a:r>
            <a:r>
              <a:rPr lang="fr-CA" dirty="0" smtClean="0">
                <a:latin typeface="Century Gothic" panose="020B0502020202020204" pitchFamily="34" charset="0"/>
              </a:rPr>
              <a:t>(the </a:t>
            </a:r>
            <a:r>
              <a:rPr lang="fr-CA" dirty="0" err="1" smtClean="0">
                <a:latin typeface="Century Gothic" panose="020B0502020202020204" pitchFamily="34" charset="0"/>
              </a:rPr>
              <a:t>answer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from</a:t>
            </a:r>
            <a:r>
              <a:rPr lang="fr-CA" dirty="0" smtClean="0">
                <a:latin typeface="Century Gothic" panose="020B0502020202020204" pitchFamily="34" charset="0"/>
              </a:rPr>
              <a:t> one line, </a:t>
            </a:r>
            <a:r>
              <a:rPr lang="fr-CA" dirty="0" err="1" smtClean="0">
                <a:latin typeface="Century Gothic" panose="020B0502020202020204" pitchFamily="34" charset="0"/>
              </a:rPr>
              <a:t>begins</a:t>
            </a:r>
            <a:r>
              <a:rPr lang="fr-CA" dirty="0" smtClean="0">
                <a:latin typeface="Century Gothic" panose="020B0502020202020204" pitchFamily="34" charset="0"/>
              </a:rPr>
              <a:t> the </a:t>
            </a:r>
            <a:r>
              <a:rPr lang="fr-CA" dirty="0" err="1" smtClean="0">
                <a:latin typeface="Century Gothic" panose="020B0502020202020204" pitchFamily="34" charset="0"/>
              </a:rPr>
              <a:t>following</a:t>
            </a:r>
            <a:r>
              <a:rPr lang="fr-CA" dirty="0" smtClean="0">
                <a:latin typeface="Century Gothic" panose="020B0502020202020204" pitchFamily="34" charset="0"/>
              </a:rPr>
              <a:t> line </a:t>
            </a:r>
            <a:r>
              <a:rPr lang="fr-CA" dirty="0" err="1" smtClean="0">
                <a:latin typeface="Century Gothic" panose="020B0502020202020204" pitchFamily="34" charset="0"/>
              </a:rPr>
              <a:t>each</a:t>
            </a:r>
            <a:r>
              <a:rPr lang="fr-CA" dirty="0" smtClean="0">
                <a:latin typeface="Century Gothic" panose="020B0502020202020204" pitchFamily="34" charset="0"/>
              </a:rPr>
              <a:t> time)</a:t>
            </a:r>
            <a:endParaRPr lang="en-US" dirty="0"/>
          </a:p>
        </p:txBody>
      </p:sp>
      <p:cxnSp>
        <p:nvCxnSpPr>
          <p:cNvPr id="7" name="Straight Arrow Connector 6"/>
          <p:cNvCxnSpPr/>
          <p:nvPr>
            <p:custDataLst>
              <p:tags r:id="rId4"/>
            </p:custDataLst>
          </p:nvPr>
        </p:nvCxnSpPr>
        <p:spPr>
          <a:xfrm flipH="1">
            <a:off x="1690256" y="4608945"/>
            <a:ext cx="2318327" cy="318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>
            <p:custDataLst>
              <p:tags r:id="rId5"/>
            </p:custDataLst>
          </p:nvPr>
        </p:nvCxnSpPr>
        <p:spPr>
          <a:xfrm flipH="1">
            <a:off x="1690255" y="5390178"/>
            <a:ext cx="2318328" cy="280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28325" y="792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9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>
            <p:custDataLst>
              <p:tags r:id="rId1"/>
            </p:custDataLst>
          </p:nvPr>
        </p:nvSpPr>
        <p:spPr>
          <a:xfrm>
            <a:off x="2189017" y="3833091"/>
            <a:ext cx="955967" cy="26112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2559545" y="704334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831272" y="1634836"/>
            <a:ext cx="1105592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Vérifier </a:t>
            </a:r>
            <a:r>
              <a:rPr lang="fr-CA" sz="3200" dirty="0" smtClean="0">
                <a:latin typeface="Century Gothic" panose="020B0502020202020204" pitchFamily="34" charset="0"/>
              </a:rPr>
              <a:t>que </a:t>
            </a:r>
            <a:r>
              <a:rPr lang="fr-CA" sz="3200" dirty="0" smtClean="0">
                <a:latin typeface="Century Gothic" panose="020B0502020202020204" pitchFamily="34" charset="0"/>
              </a:rPr>
              <a:t>vous avez </a:t>
            </a:r>
            <a:r>
              <a:rPr lang="fr-CA" sz="3200" dirty="0" smtClean="0">
                <a:latin typeface="Century Gothic" panose="020B0502020202020204" pitchFamily="34" charset="0"/>
              </a:rPr>
              <a:t>enlevé </a:t>
            </a:r>
            <a:r>
              <a:rPr lang="fr-CA" sz="3200" dirty="0" smtClean="0">
                <a:latin typeface="Century Gothic" panose="020B0502020202020204" pitchFamily="34" charset="0"/>
              </a:rPr>
              <a:t>tout le 23. </a:t>
            </a:r>
            <a:r>
              <a:rPr lang="fr-CA" sz="3200" dirty="0" smtClean="0">
                <a:latin typeface="Century Gothic" panose="020B0502020202020204" pitchFamily="34" charset="0"/>
              </a:rPr>
              <a:t>Compte-le </a:t>
            </a:r>
            <a:r>
              <a:rPr lang="fr-CA" sz="3200" dirty="0" smtClean="0">
                <a:latin typeface="Century Gothic" panose="020B0502020202020204" pitchFamily="34" charset="0"/>
              </a:rPr>
              <a:t>pour être sur!</a:t>
            </a: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64 – 23 =</a:t>
            </a: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64 – 10 = 54</a:t>
            </a: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54 – 10 = 44</a:t>
            </a:r>
          </a:p>
          <a:p>
            <a:r>
              <a:rPr lang="fr-CA" sz="5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44 –  3  = 41</a:t>
            </a:r>
            <a:endParaRPr lang="en-US" sz="50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6059060" y="3343564"/>
            <a:ext cx="54679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>
                <a:latin typeface="Century Gothic" panose="020B0502020202020204" pitchFamily="34" charset="0"/>
              </a:rPr>
              <a:t>***</a:t>
            </a:r>
            <a:r>
              <a:rPr lang="fr-CA" sz="3000" dirty="0" smtClean="0">
                <a:latin typeface="Century Gothic" panose="020B0502020202020204" pitchFamily="34" charset="0"/>
              </a:rPr>
              <a:t>Assurez-vous </a:t>
            </a:r>
            <a:r>
              <a:rPr lang="fr-CA" sz="3000" dirty="0" smtClean="0">
                <a:latin typeface="Century Gothic" panose="020B0502020202020204" pitchFamily="34" charset="0"/>
              </a:rPr>
              <a:t>que tu </a:t>
            </a:r>
            <a:r>
              <a:rPr lang="fr-CA" sz="3000" dirty="0" smtClean="0">
                <a:latin typeface="Century Gothic" panose="020B0502020202020204" pitchFamily="34" charset="0"/>
              </a:rPr>
              <a:t>enlèves le </a:t>
            </a:r>
            <a:r>
              <a:rPr lang="fr-CA" sz="3000" dirty="0" smtClean="0">
                <a:latin typeface="Century Gothic" panose="020B0502020202020204" pitchFamily="34" charset="0"/>
              </a:rPr>
              <a:t>même montant qu’il y a dans la question. </a:t>
            </a:r>
            <a:r>
              <a:rPr lang="fr-CA" dirty="0" smtClean="0">
                <a:latin typeface="Century Gothic" panose="020B0502020202020204" pitchFamily="34" charset="0"/>
              </a:rPr>
              <a:t>(</a:t>
            </a:r>
            <a:r>
              <a:rPr lang="fr-CA" dirty="0" err="1" smtClean="0">
                <a:latin typeface="Century Gothic" panose="020B0502020202020204" pitchFamily="34" charset="0"/>
              </a:rPr>
              <a:t>be</a:t>
            </a:r>
            <a:r>
              <a:rPr lang="fr-CA" dirty="0" smtClean="0">
                <a:latin typeface="Century Gothic" panose="020B0502020202020204" pitchFamily="34" charset="0"/>
              </a:rPr>
              <a:t> sure </a:t>
            </a:r>
            <a:r>
              <a:rPr lang="fr-CA" dirty="0" err="1" smtClean="0">
                <a:latin typeface="Century Gothic" panose="020B0502020202020204" pitchFamily="34" charset="0"/>
              </a:rPr>
              <a:t>you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take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away</a:t>
            </a:r>
            <a:r>
              <a:rPr lang="fr-CA" dirty="0" smtClean="0">
                <a:latin typeface="Century Gothic" panose="020B0502020202020204" pitchFamily="34" charset="0"/>
              </a:rPr>
              <a:t> the </a:t>
            </a:r>
            <a:r>
              <a:rPr lang="fr-CA" dirty="0" err="1" smtClean="0">
                <a:latin typeface="Century Gothic" panose="020B0502020202020204" pitchFamily="34" charset="0"/>
              </a:rPr>
              <a:t>same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amount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that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is</a:t>
            </a:r>
            <a:r>
              <a:rPr lang="fr-CA" dirty="0" smtClean="0">
                <a:latin typeface="Century Gothic" panose="020B0502020202020204" pitchFamily="34" charset="0"/>
              </a:rPr>
              <a:t> in the question.)</a:t>
            </a:r>
            <a:endParaRPr lang="en-US" dirty="0"/>
          </a:p>
        </p:txBody>
      </p:sp>
      <p:sp>
        <p:nvSpPr>
          <p:cNvPr id="6" name="Equal 5"/>
          <p:cNvSpPr/>
          <p:nvPr>
            <p:custDataLst>
              <p:tags r:id="rId5"/>
            </p:custDataLst>
          </p:nvPr>
        </p:nvSpPr>
        <p:spPr>
          <a:xfrm rot="2279653">
            <a:off x="2887901" y="6236526"/>
            <a:ext cx="365363" cy="226012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3096895" y="6235574"/>
            <a:ext cx="711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500" dirty="0" smtClean="0"/>
              <a:t>23</a:t>
            </a:r>
            <a:endParaRPr lang="en-US" sz="3500" dirty="0"/>
          </a:p>
        </p:txBody>
      </p:sp>
      <p:sp>
        <p:nvSpPr>
          <p:cNvPr id="7" name="Curved Up Arrow 6"/>
          <p:cNvSpPr/>
          <p:nvPr>
            <p:custDataLst>
              <p:tags r:id="rId7"/>
            </p:custDataLst>
          </p:nvPr>
        </p:nvSpPr>
        <p:spPr>
          <a:xfrm rot="15433000">
            <a:off x="2498391" y="3689932"/>
            <a:ext cx="3885696" cy="193883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72906" y="792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6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716</TotalTime>
  <Words>1344</Words>
  <Application>Microsoft Office PowerPoint</Application>
  <PresentationFormat>Widescreen</PresentationFormat>
  <Paragraphs>173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Tw Cen MT</vt:lpstr>
      <vt:lpstr>Wingdings</vt:lpstr>
      <vt:lpstr>Droplet</vt:lpstr>
      <vt:lpstr>Les Maths – Semaine 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maths – semaine 6</dc:title>
  <dc:creator>Gamble, Rebecca (ASD-S)</dc:creator>
  <cp:lastModifiedBy>Gamble, Rebecca (ASD-S)</cp:lastModifiedBy>
  <cp:revision>58</cp:revision>
  <dcterms:created xsi:type="dcterms:W3CDTF">2020-05-08T17:39:34Z</dcterms:created>
  <dcterms:modified xsi:type="dcterms:W3CDTF">2020-05-15T22:33:23Z</dcterms:modified>
</cp:coreProperties>
</file>