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57" r:id="rId2"/>
    <p:sldId id="264" r:id="rId3"/>
    <p:sldId id="265" r:id="rId4"/>
    <p:sldId id="267" r:id="rId5"/>
    <p:sldId id="266" r:id="rId6"/>
    <p:sldId id="263" r:id="rId7"/>
    <p:sldId id="268" r:id="rId8"/>
    <p:sldId id="269" r:id="rId9"/>
    <p:sldId id="270" r:id="rId10"/>
    <p:sldId id="271" r:id="rId11"/>
    <p:sldId id="276" r:id="rId12"/>
    <p:sldId id="272" r:id="rId13"/>
    <p:sldId id="273" r:id="rId14"/>
    <p:sldId id="274" r:id="rId15"/>
    <p:sldId id="275" r:id="rId16"/>
    <p:sldId id="278" r:id="rId17"/>
    <p:sldId id="277" r:id="rId18"/>
    <p:sldId id="279" r:id="rId19"/>
    <p:sldId id="280" r:id="rId20"/>
    <p:sldId id="282" r:id="rId21"/>
    <p:sldId id="284" r:id="rId22"/>
    <p:sldId id="283" r:id="rId23"/>
    <p:sldId id="287" r:id="rId24"/>
    <p:sldId id="288" r:id="rId25"/>
    <p:sldId id="289" r:id="rId26"/>
    <p:sldId id="290" r:id="rId27"/>
    <p:sldId id="292" r:id="rId28"/>
    <p:sldId id="291" r:id="rId29"/>
    <p:sldId id="293"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660"/>
  </p:normalViewPr>
  <p:slideViewPr>
    <p:cSldViewPr snapToGrid="0">
      <p:cViewPr varScale="1">
        <p:scale>
          <a:sx n="88" d="100"/>
          <a:sy n="88" d="100"/>
        </p:scale>
        <p:origin x="504" y="62"/>
      </p:cViewPr>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45BA1-980A-4507-BE5A-5C1E7C2FFD8F}" type="datetimeFigureOut">
              <a:rPr lang="en-US"/>
              <a:t>5/24/2020</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E03411-58E2-43FD-AE1D-AD77DFF8CB20}" type="slidenum">
              <a:r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3416D-7FED-43BC-AA7C-D92DBA01ED64}" type="datetimeFigureOut">
              <a:rPr lang="en-US"/>
              <a:t>5/24/2020</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smtClean="0"/>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vl1pPr>
          </a:lstStyle>
          <a:p>
            <a:r>
              <a:rPr lang="en-US" smtClean="0"/>
              <a:t>Click to edit Master title style</a:t>
            </a:r>
            <a:endParaRPr lang="en-US"/>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5/24/2020</a:t>
            </a:fld>
            <a:endParaRP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smtClean="0"/>
              <a:t>Click to edit Master title style</a:t>
            </a:r>
            <a:endParaRPr dirty="0"/>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t>5/24/2020</a:t>
            </a:fld>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smtClean="0"/>
              <a:t>Click to edit Master title style</a:t>
            </a:r>
            <a:endParaRPr dirty="0"/>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5/24/2020</a:t>
            </a:fld>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5/24/2020</a:t>
            </a:fld>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5/24/2020</a:t>
            </a:fld>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5/24/2020</a:t>
            </a:fld>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smtClean="0"/>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5/24/2020</a:t>
            </a:fld>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9" name="Slide Number Placeholder 8"/>
          <p:cNvSpPr>
            <a:spLocks noGrp="1"/>
          </p:cNvSpPr>
          <p:nvPr>
            <p:ph type="sldNum" sz="quarter" idx="12"/>
          </p:nvPr>
        </p:nvSpPr>
        <p:spPr/>
        <p:txBody>
          <a:bodyPr/>
          <a:lstStyle/>
          <a:p>
            <a:fld id="{022B156B-59AE-415F-B24B-8756D48BB977}" type="slidenum">
              <a:rPr/>
              <a:t>‹#›</a:t>
            </a:fld>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4CF99945-0A15-4715-AB6C-F5E56CF20F70}" type="datetimeFigureOut">
              <a:rPr lang="en-US"/>
              <a:t>5/24/2020</a:t>
            </a:fld>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Slide Number Placeholder 4"/>
          <p:cNvSpPr>
            <a:spLocks noGrp="1"/>
          </p:cNvSpPr>
          <p:nvPr>
            <p:ph type="sldNum" sz="quarter" idx="12"/>
          </p:nvPr>
        </p:nvSpPr>
        <p:spPr/>
        <p:txBody>
          <a:bodyPr/>
          <a:lstStyle/>
          <a:p>
            <a:fld id="{022B156B-59AE-415F-B24B-8756D48BB977}" type="slidenum">
              <a:rPr/>
              <a:t>‹#›</a:t>
            </a:fld>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4CF99945-0A15-4715-AB6C-F5E56CF20F70}" type="datetimeFigureOut">
              <a:rPr lang="en-US"/>
              <a:t>5/24/2020</a:t>
            </a:fld>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2B156B-59AE-415F-B24B-8756D48BB977}" type="slidenum">
              <a:rPr/>
              <a:t>‹#›</a:t>
            </a:fld>
            <a:endParaRPr/>
          </a:p>
        </p:txBody>
      </p:sp>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4CF99945-0A15-4715-AB6C-F5E56CF20F70}" type="datetimeFigureOut">
              <a:rPr lang="en-US"/>
              <a:t>5/24/2020</a:t>
            </a:fld>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vl1pPr>
          </a:lstStyle>
          <a:p>
            <a:r>
              <a:rPr lang="en-US" smtClean="0"/>
              <a:t>Click to edit Master title style</a:t>
            </a:r>
            <a:endParaRPr lang="en-US" dirty="0"/>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5/24/2020</a:t>
            </a:fld>
            <a:endParaRP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5/24/2020</a:t>
            </a:fld>
            <a:endParaRP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fld id="{022B156B-59AE-415F-B24B-8756D48BB977}" type="slidenum">
              <a:rPr lang="en-US" smtClean="0"/>
              <a:pPr/>
              <a:t>‹#›</a:t>
            </a:fld>
            <a:endParaRPr lang="en-US"/>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fld id="{4CF99945-0A15-4715-AB6C-F5E56CF20F70}" type="datetimeFigureOut">
              <a:rPr lang="en-US" smtClean="0"/>
              <a:pPr/>
              <a:t>5/24/2020</a:t>
            </a:fld>
            <a:endParaRPr lang="en-US"/>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3.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audio" Target="../media/media1.m4a"/><Relationship Id="rId4" Type="http://schemas.microsoft.com/office/2007/relationships/media" Target="../media/media1.m4a"/><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tags" Target="../tags/tag50.xml"/><Relationship Id="rId7" Type="http://schemas.openxmlformats.org/officeDocument/2006/relationships/slideLayout" Target="../slideLayouts/slideLayout2.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audio" Target="../media/media10.m4a"/><Relationship Id="rId5" Type="http://schemas.microsoft.com/office/2007/relationships/media" Target="../media/media10.m4a"/><Relationship Id="rId4" Type="http://schemas.openxmlformats.org/officeDocument/2006/relationships/tags" Target="../tags/tag51.xml"/><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tags" Target="../tags/tag54.xml"/><Relationship Id="rId7"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audio" Target="../media/media11.m4a"/><Relationship Id="rId5" Type="http://schemas.microsoft.com/office/2007/relationships/media" Target="../media/media11.m4a"/><Relationship Id="rId4" Type="http://schemas.openxmlformats.org/officeDocument/2006/relationships/tags" Target="../tags/tag55.xml"/><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tags" Target="../tags/tag58.xml"/><Relationship Id="rId7" Type="http://schemas.openxmlformats.org/officeDocument/2006/relationships/slideLayout" Target="../slideLayouts/slideLayout2.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audio" Target="../media/media12.m4a"/><Relationship Id="rId5" Type="http://schemas.microsoft.com/office/2007/relationships/media" Target="../media/media12.m4a"/><Relationship Id="rId4" Type="http://schemas.openxmlformats.org/officeDocument/2006/relationships/tags" Target="../tags/tag59.xml"/><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tags" Target="../tags/tag62.xml"/><Relationship Id="rId7" Type="http://schemas.openxmlformats.org/officeDocument/2006/relationships/slideLayout" Target="../slideLayouts/slideLayout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audio" Target="../media/media13.m4a"/><Relationship Id="rId5" Type="http://schemas.microsoft.com/office/2007/relationships/media" Target="../media/media13.m4a"/><Relationship Id="rId4" Type="http://schemas.openxmlformats.org/officeDocument/2006/relationships/tags" Target="../tags/tag63.xml"/><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64.xml"/><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media" Target="../media/media15.m4a"/><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image" Target="../media/image6.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image" Target="../media/image23.png"/><Relationship Id="rId5" Type="http://schemas.openxmlformats.org/officeDocument/2006/relationships/tags" Target="../tags/tag69.xml"/><Relationship Id="rId10" Type="http://schemas.openxmlformats.org/officeDocument/2006/relationships/slideLayout" Target="../slideLayouts/slideLayout2.xml"/><Relationship Id="rId4" Type="http://schemas.openxmlformats.org/officeDocument/2006/relationships/tags" Target="../tags/tag68.xml"/><Relationship Id="rId9" Type="http://schemas.openxmlformats.org/officeDocument/2006/relationships/audio" Target="../media/media15.m4a"/></Relationships>
</file>

<file path=ppt/slides/_rels/slide17.xml.rels><?xml version="1.0" encoding="UTF-8" standalone="yes"?>
<Relationships xmlns="http://schemas.openxmlformats.org/package/2006/relationships"><Relationship Id="rId8" Type="http://schemas.openxmlformats.org/officeDocument/2006/relationships/audio" Target="../media/media16.m4a"/><Relationship Id="rId3" Type="http://schemas.openxmlformats.org/officeDocument/2006/relationships/tags" Target="../tags/tag74.xml"/><Relationship Id="rId7" Type="http://schemas.microsoft.com/office/2007/relationships/media" Target="../media/media16.m4a"/><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image" Target="../media/image6.png"/><Relationship Id="rId5" Type="http://schemas.openxmlformats.org/officeDocument/2006/relationships/tags" Target="../tags/tag76.xml"/><Relationship Id="rId10" Type="http://schemas.openxmlformats.org/officeDocument/2006/relationships/image" Target="../media/image24.png"/><Relationship Id="rId4" Type="http://schemas.openxmlformats.org/officeDocument/2006/relationships/tags" Target="../tags/tag75.xml"/><Relationship Id="rId9"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80.xml"/><Relationship Id="rId7" Type="http://schemas.openxmlformats.org/officeDocument/2006/relationships/audio" Target="../media/media17.m4a"/><Relationship Id="rId2" Type="http://schemas.openxmlformats.org/officeDocument/2006/relationships/tags" Target="../tags/tag79.xml"/><Relationship Id="rId1" Type="http://schemas.openxmlformats.org/officeDocument/2006/relationships/tags" Target="../tags/tag78.xml"/><Relationship Id="rId6" Type="http://schemas.microsoft.com/office/2007/relationships/media" Target="../media/media17.m4a"/><Relationship Id="rId11" Type="http://schemas.openxmlformats.org/officeDocument/2006/relationships/image" Target="../media/image6.png"/><Relationship Id="rId5" Type="http://schemas.openxmlformats.org/officeDocument/2006/relationships/tags" Target="../tags/tag82.xml"/><Relationship Id="rId10" Type="http://schemas.openxmlformats.org/officeDocument/2006/relationships/image" Target="../media/image26.jpeg"/><Relationship Id="rId4" Type="http://schemas.openxmlformats.org/officeDocument/2006/relationships/tags" Target="../tags/tag81.xml"/><Relationship Id="rId9" Type="http://schemas.openxmlformats.org/officeDocument/2006/relationships/image" Target="../media/image25.jpe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85.xml"/><Relationship Id="rId7" Type="http://schemas.openxmlformats.org/officeDocument/2006/relationships/audio" Target="../media/media18.m4a"/><Relationship Id="rId2" Type="http://schemas.openxmlformats.org/officeDocument/2006/relationships/tags" Target="../tags/tag84.xml"/><Relationship Id="rId1" Type="http://schemas.openxmlformats.org/officeDocument/2006/relationships/tags" Target="../tags/tag83.xml"/><Relationship Id="rId6" Type="http://schemas.microsoft.com/office/2007/relationships/media" Target="../media/media18.m4a"/><Relationship Id="rId11" Type="http://schemas.openxmlformats.org/officeDocument/2006/relationships/image" Target="../media/image6.png"/><Relationship Id="rId5" Type="http://schemas.openxmlformats.org/officeDocument/2006/relationships/tags" Target="../tags/tag87.xml"/><Relationship Id="rId10" Type="http://schemas.openxmlformats.org/officeDocument/2006/relationships/image" Target="../media/image28.jpeg"/><Relationship Id="rId4" Type="http://schemas.openxmlformats.org/officeDocument/2006/relationships/tags" Target="../tags/tag86.xml"/><Relationship Id="rId9"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slideLayout" Target="../slideLayouts/slideLayout2.xml"/><Relationship Id="rId4" Type="http://schemas.openxmlformats.org/officeDocument/2006/relationships/audio" Target="../media/media2.m4a"/></Relationships>
</file>

<file path=ppt/slides/_rels/slide20.xml.rels><?xml version="1.0" encoding="UTF-8" standalone="yes"?>
<Relationships xmlns="http://schemas.openxmlformats.org/package/2006/relationships"><Relationship Id="rId8" Type="http://schemas.microsoft.com/office/2007/relationships/media" Target="../media/media19.m4a"/><Relationship Id="rId13" Type="http://schemas.openxmlformats.org/officeDocument/2006/relationships/image" Target="../media/image31.jpeg"/><Relationship Id="rId3" Type="http://schemas.openxmlformats.org/officeDocument/2006/relationships/tags" Target="../tags/tag90.xml"/><Relationship Id="rId7" Type="http://schemas.openxmlformats.org/officeDocument/2006/relationships/tags" Target="../tags/tag94.xml"/><Relationship Id="rId12" Type="http://schemas.openxmlformats.org/officeDocument/2006/relationships/image" Target="../media/image30.jpe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11" Type="http://schemas.openxmlformats.org/officeDocument/2006/relationships/image" Target="../media/image29.jpeg"/><Relationship Id="rId5" Type="http://schemas.openxmlformats.org/officeDocument/2006/relationships/tags" Target="../tags/tag92.xml"/><Relationship Id="rId15" Type="http://schemas.openxmlformats.org/officeDocument/2006/relationships/image" Target="../media/image6.png"/><Relationship Id="rId10" Type="http://schemas.openxmlformats.org/officeDocument/2006/relationships/slideLayout" Target="../slideLayouts/slideLayout2.xml"/><Relationship Id="rId4" Type="http://schemas.openxmlformats.org/officeDocument/2006/relationships/tags" Target="../tags/tag91.xml"/><Relationship Id="rId9" Type="http://schemas.openxmlformats.org/officeDocument/2006/relationships/audio" Target="../media/media19.m4a"/><Relationship Id="rId14" Type="http://schemas.openxmlformats.org/officeDocument/2006/relationships/image" Target="../media/image32.jpeg"/></Relationships>
</file>

<file path=ppt/slides/_rels/slide21.xml.rels><?xml version="1.0" encoding="UTF-8" standalone="yes"?>
<Relationships xmlns="http://schemas.openxmlformats.org/package/2006/relationships"><Relationship Id="rId8" Type="http://schemas.microsoft.com/office/2007/relationships/media" Target="../media/media20.m4a"/><Relationship Id="rId13" Type="http://schemas.openxmlformats.org/officeDocument/2006/relationships/image" Target="../media/image35.jpeg"/><Relationship Id="rId3" Type="http://schemas.openxmlformats.org/officeDocument/2006/relationships/tags" Target="../tags/tag97.xml"/><Relationship Id="rId7" Type="http://schemas.openxmlformats.org/officeDocument/2006/relationships/tags" Target="../tags/tag101.xml"/><Relationship Id="rId12" Type="http://schemas.openxmlformats.org/officeDocument/2006/relationships/image" Target="../media/image34.jpeg"/><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11" Type="http://schemas.openxmlformats.org/officeDocument/2006/relationships/image" Target="../media/image33.jpeg"/><Relationship Id="rId5" Type="http://schemas.openxmlformats.org/officeDocument/2006/relationships/tags" Target="../tags/tag99.xml"/><Relationship Id="rId15" Type="http://schemas.openxmlformats.org/officeDocument/2006/relationships/image" Target="../media/image6.png"/><Relationship Id="rId10" Type="http://schemas.openxmlformats.org/officeDocument/2006/relationships/slideLayout" Target="../slideLayouts/slideLayout2.xml"/><Relationship Id="rId4" Type="http://schemas.openxmlformats.org/officeDocument/2006/relationships/tags" Target="../tags/tag98.xml"/><Relationship Id="rId9" Type="http://schemas.openxmlformats.org/officeDocument/2006/relationships/audio" Target="../media/media20.m4a"/><Relationship Id="rId14" Type="http://schemas.openxmlformats.org/officeDocument/2006/relationships/image" Target="../media/image36.jpeg"/></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6.png"/><Relationship Id="rId3" Type="http://schemas.openxmlformats.org/officeDocument/2006/relationships/tags" Target="../tags/tag104.xml"/><Relationship Id="rId7" Type="http://schemas.openxmlformats.org/officeDocument/2006/relationships/audio" Target="../media/media21.m4a"/><Relationship Id="rId12" Type="http://schemas.openxmlformats.org/officeDocument/2006/relationships/image" Target="../media/image40.jpeg"/><Relationship Id="rId2" Type="http://schemas.openxmlformats.org/officeDocument/2006/relationships/tags" Target="../tags/tag103.xml"/><Relationship Id="rId1" Type="http://schemas.openxmlformats.org/officeDocument/2006/relationships/tags" Target="../tags/tag102.xml"/><Relationship Id="rId6" Type="http://schemas.microsoft.com/office/2007/relationships/media" Target="../media/media21.m4a"/><Relationship Id="rId11" Type="http://schemas.openxmlformats.org/officeDocument/2006/relationships/image" Target="../media/image39.jpeg"/><Relationship Id="rId5" Type="http://schemas.openxmlformats.org/officeDocument/2006/relationships/tags" Target="../tags/tag106.xml"/><Relationship Id="rId10" Type="http://schemas.openxmlformats.org/officeDocument/2006/relationships/image" Target="../media/image38.jpeg"/><Relationship Id="rId4" Type="http://schemas.openxmlformats.org/officeDocument/2006/relationships/tags" Target="../tags/tag105.xml"/><Relationship Id="rId9"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png"/><Relationship Id="rId5" Type="http://schemas.openxmlformats.org/officeDocument/2006/relationships/image" Target="../media/image54.jpe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6.png"/><Relationship Id="rId5" Type="http://schemas.openxmlformats.org/officeDocument/2006/relationships/image" Target="../media/image57.jpeg"/><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tags" Target="../tags/tag8.xml"/><Relationship Id="rId7" Type="http://schemas.openxmlformats.org/officeDocument/2006/relationships/image" Target="../media/image7.png"/><Relationship Id="rId12" Type="http://schemas.openxmlformats.org/officeDocument/2006/relationships/image" Target="../media/image10.jpe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2.xml"/><Relationship Id="rId11" Type="http://schemas.openxmlformats.org/officeDocument/2006/relationships/image" Target="../media/image9.jpeg"/><Relationship Id="rId5" Type="http://schemas.openxmlformats.org/officeDocument/2006/relationships/audio" Target="../media/media3.m4a"/><Relationship Id="rId10" Type="http://schemas.openxmlformats.org/officeDocument/2006/relationships/image" Target="../media/image8.jpeg"/><Relationship Id="rId4" Type="http://schemas.microsoft.com/office/2007/relationships/media" Target="../media/media3.m4a"/><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microsoft.com/office/2007/relationships/media" Target="../media/media24.m4a"/><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6.png"/><Relationship Id="rId5" Type="http://schemas.openxmlformats.org/officeDocument/2006/relationships/slideLayout" Target="../slideLayouts/slideLayout2.xml"/><Relationship Id="rId4" Type="http://schemas.openxmlformats.org/officeDocument/2006/relationships/audio" Target="../media/media24.m4a"/></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1.xml"/><Relationship Id="rId7" Type="http://schemas.openxmlformats.org/officeDocument/2006/relationships/image" Target="../media/image11.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Layout" Target="../slideLayouts/slideLayout2.xml"/><Relationship Id="rId5" Type="http://schemas.openxmlformats.org/officeDocument/2006/relationships/audio" Target="../media/media4.m4a"/><Relationship Id="rId4" Type="http://schemas.microsoft.com/office/2007/relationships/media" Target="../media/media4.m4a"/></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4.xml"/><Relationship Id="rId7" Type="http://schemas.openxmlformats.org/officeDocument/2006/relationships/audio" Target="../media/media5.m4a"/><Relationship Id="rId12" Type="http://schemas.openxmlformats.org/officeDocument/2006/relationships/image" Target="../media/image6.png"/><Relationship Id="rId2" Type="http://schemas.openxmlformats.org/officeDocument/2006/relationships/tags" Target="../tags/tag13.xml"/><Relationship Id="rId1" Type="http://schemas.openxmlformats.org/officeDocument/2006/relationships/tags" Target="../tags/tag12.xml"/><Relationship Id="rId6" Type="http://schemas.microsoft.com/office/2007/relationships/media" Target="../media/media5.m4a"/><Relationship Id="rId11" Type="http://schemas.microsoft.com/office/2007/relationships/hdphoto" Target="../media/hdphoto3.wdp"/><Relationship Id="rId5" Type="http://schemas.openxmlformats.org/officeDocument/2006/relationships/tags" Target="../tags/tag16.xml"/><Relationship Id="rId10" Type="http://schemas.openxmlformats.org/officeDocument/2006/relationships/image" Target="../media/image13.png"/><Relationship Id="rId4" Type="http://schemas.openxmlformats.org/officeDocument/2006/relationships/tags" Target="../tags/tag15.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17.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image" Target="../media/image14.PNG"/><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slideLayout" Target="../slideLayouts/slideLayout2.xml"/><Relationship Id="rId2" Type="http://schemas.openxmlformats.org/officeDocument/2006/relationships/tags" Target="../tags/tag19.xml"/><Relationship Id="rId16" Type="http://schemas.openxmlformats.org/officeDocument/2006/relationships/image" Target="../media/image6.png"/><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audio" Target="../media/media7.m4a"/><Relationship Id="rId5" Type="http://schemas.openxmlformats.org/officeDocument/2006/relationships/tags" Target="../tags/tag22.xml"/><Relationship Id="rId15" Type="http://schemas.openxmlformats.org/officeDocument/2006/relationships/image" Target="../media/image16.jpeg"/><Relationship Id="rId10" Type="http://schemas.microsoft.com/office/2007/relationships/media" Target="../media/media7.m4a"/><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tags" Target="../tags/tag39.xml"/><Relationship Id="rId18" Type="http://schemas.openxmlformats.org/officeDocument/2006/relationships/audio" Target="../media/media8.m4a"/><Relationship Id="rId3" Type="http://schemas.openxmlformats.org/officeDocument/2006/relationships/tags" Target="../tags/tag29.xml"/><Relationship Id="rId21" Type="http://schemas.openxmlformats.org/officeDocument/2006/relationships/image" Target="../media/image18.jpeg"/><Relationship Id="rId7" Type="http://schemas.openxmlformats.org/officeDocument/2006/relationships/tags" Target="../tags/tag33.xml"/><Relationship Id="rId12" Type="http://schemas.openxmlformats.org/officeDocument/2006/relationships/tags" Target="../tags/tag38.xml"/><Relationship Id="rId17" Type="http://schemas.microsoft.com/office/2007/relationships/media" Target="../media/media8.m4a"/><Relationship Id="rId25" Type="http://schemas.openxmlformats.org/officeDocument/2006/relationships/image" Target="../media/image6.png"/><Relationship Id="rId2" Type="http://schemas.openxmlformats.org/officeDocument/2006/relationships/tags" Target="../tags/tag28.xml"/><Relationship Id="rId16" Type="http://schemas.openxmlformats.org/officeDocument/2006/relationships/tags" Target="../tags/tag42.xml"/><Relationship Id="rId20" Type="http://schemas.openxmlformats.org/officeDocument/2006/relationships/image" Target="../media/image17.png"/><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tags" Target="../tags/tag37.xml"/><Relationship Id="rId24" Type="http://schemas.openxmlformats.org/officeDocument/2006/relationships/image" Target="../media/image20.jpeg"/><Relationship Id="rId5" Type="http://schemas.openxmlformats.org/officeDocument/2006/relationships/tags" Target="../tags/tag31.xml"/><Relationship Id="rId15" Type="http://schemas.openxmlformats.org/officeDocument/2006/relationships/tags" Target="../tags/tag41.xml"/><Relationship Id="rId23" Type="http://schemas.openxmlformats.org/officeDocument/2006/relationships/image" Target="../media/image19.png"/><Relationship Id="rId10" Type="http://schemas.openxmlformats.org/officeDocument/2006/relationships/tags" Target="../tags/tag36.xml"/><Relationship Id="rId19" Type="http://schemas.openxmlformats.org/officeDocument/2006/relationships/slideLayout" Target="../slideLayouts/slideLayout2.xml"/><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tags" Target="../tags/tag40.xml"/><Relationship Id="rId22"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5.xml"/><Relationship Id="rId7" Type="http://schemas.openxmlformats.org/officeDocument/2006/relationships/image" Target="../media/image21.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Layout" Target="../slideLayouts/slideLayout2.xml"/><Relationship Id="rId5" Type="http://schemas.openxmlformats.org/officeDocument/2006/relationships/audio" Target="../media/media9.m4a"/><Relationship Id="rId4" Type="http://schemas.microsoft.com/office/2007/relationships/media"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p:txBody>
          <a:bodyPr/>
          <a:lstStyle/>
          <a:p>
            <a:r>
              <a:rPr lang="en-US" dirty="0" err="1" smtClean="0"/>
              <a:t>Semaine</a:t>
            </a:r>
            <a:r>
              <a:rPr lang="en-US" dirty="0" smtClean="0"/>
              <a:t> 7</a:t>
            </a:r>
            <a:endParaRPr lang="en-US" dirty="0"/>
          </a:p>
        </p:txBody>
      </p:sp>
      <p:sp>
        <p:nvSpPr>
          <p:cNvPr id="3" name="Subtitle 2"/>
          <p:cNvSpPr>
            <a:spLocks noGrp="1"/>
          </p:cNvSpPr>
          <p:nvPr>
            <p:ph type="subTitle" idx="1"/>
            <p:custDataLst>
              <p:tags r:id="rId2"/>
            </p:custDataLst>
          </p:nvPr>
        </p:nvSpPr>
        <p:spPr>
          <a:xfrm>
            <a:off x="4265609" y="3733800"/>
            <a:ext cx="7151328" cy="914400"/>
          </a:xfrm>
        </p:spPr>
        <p:txBody>
          <a:bodyPr/>
          <a:lstStyle/>
          <a:p>
            <a:r>
              <a:rPr lang="en-US" dirty="0"/>
              <a:t>l</a:t>
            </a:r>
            <a:r>
              <a:rPr lang="en-US" dirty="0" smtClean="0"/>
              <a:t>e lundi 25 </a:t>
            </a:r>
            <a:r>
              <a:rPr lang="en-US" dirty="0" err="1" smtClean="0"/>
              <a:t>mai</a:t>
            </a:r>
            <a:r>
              <a:rPr lang="en-US" dirty="0" smtClean="0"/>
              <a:t> - le vendredi 29 mai 2020</a:t>
            </a:r>
            <a:endParaRPr lang="en-US" dirty="0"/>
          </a:p>
        </p:txBody>
      </p:sp>
      <p:pic>
        <p:nvPicPr>
          <p:cNvPr id="1026" name="Picture 2" descr="Bitmoji Image"/>
          <p:cNvPicPr>
            <a:picLocks noChangeAspect="1" noChangeArrowheads="1"/>
          </p:cNvPicPr>
          <p:nvPr>
            <p:custDataLst>
              <p:tags r:id="rId3"/>
            </p:custDataLst>
          </p:nvPr>
        </p:nvPicPr>
        <p:blipFill>
          <a:blip r:embed="rId7">
            <a:extLst>
              <a:ext uri="{BEBA8EAE-BF5A-486C-A8C5-ECC9F3942E4B}">
                <a14:imgProps xmlns:a14="http://schemas.microsoft.com/office/drawing/2010/main">
                  <a14:imgLayer r:embed="rId8">
                    <a14:imgEffect>
                      <a14:backgroundRemoval t="14824" b="93970" l="14573" r="93970"/>
                    </a14:imgEffect>
                  </a14:imgLayer>
                </a14:imgProps>
              </a:ext>
              <a:ext uri="{28A0092B-C50C-407E-A947-70E740481C1C}">
                <a14:useLocalDpi xmlns:a14="http://schemas.microsoft.com/office/drawing/2010/main" val="0"/>
              </a:ext>
            </a:extLst>
          </a:blip>
          <a:srcRect/>
          <a:stretch>
            <a:fillRect/>
          </a:stretch>
        </p:blipFill>
        <p:spPr bwMode="auto">
          <a:xfrm rot="21302882">
            <a:off x="801188" y="3791043"/>
            <a:ext cx="1714313" cy="1714313"/>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176714" y="2926556"/>
            <a:ext cx="487363" cy="487363"/>
          </a:xfrm>
          <a:prstGeom prst="rect">
            <a:avLst/>
          </a:prstGeom>
        </p:spPr>
      </p:pic>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dirty="0" smtClean="0">
                <a:solidFill>
                  <a:schemeClr val="tx2"/>
                </a:solidFill>
              </a:rPr>
              <a:t>Le </a:t>
            </a:r>
            <a:r>
              <a:rPr lang="fr-CA" dirty="0">
                <a:solidFill>
                  <a:schemeClr val="tx2"/>
                </a:solidFill>
              </a:rPr>
              <a:t>cycle de vie des plants- des haricots</a:t>
            </a:r>
            <a:endParaRPr lang="en-US" dirty="0"/>
          </a:p>
        </p:txBody>
      </p:sp>
      <p:pic>
        <p:nvPicPr>
          <p:cNvPr id="2050" name="Picture 2" descr="Diagramme montrant le cycle de vie d&amp;#39;une plante de haricot ..."/>
          <p:cNvPicPr>
            <a:picLocks noChangeAspect="1" noChangeArrowheads="1"/>
          </p:cNvPicPr>
          <p:nvPr>
            <p:custDataLst>
              <p:tags r:id="rId2"/>
            </p:custDataLst>
          </p:nvPr>
        </p:nvPicPr>
        <p:blipFill rotWithShape="1">
          <a:blip r:embed="rId4">
            <a:extLst>
              <a:ext uri="{28A0092B-C50C-407E-A947-70E740481C1C}">
                <a14:useLocalDpi xmlns:a14="http://schemas.microsoft.com/office/drawing/2010/main" val="0"/>
              </a:ext>
            </a:extLst>
          </a:blip>
          <a:srcRect t="14741"/>
          <a:stretch/>
        </p:blipFill>
        <p:spPr bwMode="auto">
          <a:xfrm>
            <a:off x="2254341" y="1602376"/>
            <a:ext cx="7246709" cy="4979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71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iagramme montrant le cycle de vie d&amp;#39;une plante de haricot ..."/>
          <p:cNvPicPr>
            <a:picLocks noChangeAspect="1" noChangeArrowheads="1"/>
          </p:cNvPicPr>
          <p:nvPr>
            <p:custDataLst>
              <p:tags r:id="rId1"/>
            </p:custDataLst>
          </p:nvPr>
        </p:nvPicPr>
        <p:blipFill rotWithShape="1">
          <a:blip r:embed="rId8">
            <a:extLst>
              <a:ext uri="{28A0092B-C50C-407E-A947-70E740481C1C}">
                <a14:useLocalDpi xmlns:a14="http://schemas.microsoft.com/office/drawing/2010/main" val="0"/>
              </a:ext>
            </a:extLst>
          </a:blip>
          <a:srcRect t="14741"/>
          <a:stretch/>
        </p:blipFill>
        <p:spPr bwMode="auto">
          <a:xfrm>
            <a:off x="4109117" y="1158240"/>
            <a:ext cx="7525534" cy="51709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iagramme montrant le cycle de vie d&amp;#39;une plante de haricot ..."/>
          <p:cNvPicPr>
            <a:picLocks noChangeAspect="1" noChangeArrowheads="1"/>
          </p:cNvPicPr>
          <p:nvPr>
            <p:custDataLst>
              <p:tags r:id="rId2"/>
            </p:custDataLst>
          </p:nvPr>
        </p:nvPicPr>
        <p:blipFill rotWithShape="1">
          <a:blip r:embed="rId8">
            <a:extLst>
              <a:ext uri="{28A0092B-C50C-407E-A947-70E740481C1C}">
                <a14:useLocalDpi xmlns:a14="http://schemas.microsoft.com/office/drawing/2010/main" val="0"/>
              </a:ext>
            </a:extLst>
          </a:blip>
          <a:srcRect l="-146" t="77580" r="91310" b="534"/>
          <a:stretch/>
        </p:blipFill>
        <p:spPr bwMode="auto">
          <a:xfrm>
            <a:off x="2676349" y="267555"/>
            <a:ext cx="1287587" cy="257041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custDataLst>
              <p:tags r:id="rId3"/>
            </p:custDataLst>
          </p:nvPr>
        </p:nvSpPr>
        <p:spPr>
          <a:xfrm>
            <a:off x="4188823" y="4990011"/>
            <a:ext cx="566057" cy="11843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custDataLst>
              <p:tags r:id="rId4"/>
            </p:custDataLst>
          </p:nvPr>
        </p:nvSpPr>
        <p:spPr>
          <a:xfrm>
            <a:off x="357051" y="3132828"/>
            <a:ext cx="3606885" cy="2800767"/>
          </a:xfrm>
          <a:prstGeom prst="rect">
            <a:avLst/>
          </a:prstGeom>
          <a:noFill/>
        </p:spPr>
        <p:txBody>
          <a:bodyPr wrap="square" rtlCol="0">
            <a:spAutoFit/>
          </a:bodyPr>
          <a:lstStyle/>
          <a:p>
            <a:r>
              <a:rPr lang="en-US" sz="3200" dirty="0" err="1" smtClean="0">
                <a:solidFill>
                  <a:schemeClr val="tx2"/>
                </a:solidFill>
              </a:rPr>
              <a:t>Une</a:t>
            </a:r>
            <a:r>
              <a:rPr lang="en-US" sz="3200" dirty="0" smtClean="0">
                <a:solidFill>
                  <a:schemeClr val="tx2"/>
                </a:solidFill>
              </a:rPr>
              <a:t> </a:t>
            </a:r>
            <a:r>
              <a:rPr lang="en-US" sz="3200" dirty="0" err="1" smtClean="0">
                <a:solidFill>
                  <a:schemeClr val="tx2"/>
                </a:solidFill>
              </a:rPr>
              <a:t>graine</a:t>
            </a:r>
            <a:endParaRPr lang="en-US" sz="3200" dirty="0" smtClean="0">
              <a:solidFill>
                <a:schemeClr val="tx2"/>
              </a:solidFill>
            </a:endParaRPr>
          </a:p>
          <a:p>
            <a:r>
              <a:rPr lang="fr-CA" sz="2400" dirty="0">
                <a:solidFill>
                  <a:schemeClr val="tx2"/>
                </a:solidFill>
                <a:latin typeface="Calibri" panose="020F0502020204030204" pitchFamily="34" charset="0"/>
                <a:cs typeface="Calibri" panose="020F0502020204030204" pitchFamily="34" charset="0"/>
              </a:rPr>
              <a:t>Chaque plant commence avec une graine. Ils ne regardent pas </a:t>
            </a:r>
            <a:r>
              <a:rPr lang="fr-CA" sz="2400" dirty="0" smtClean="0">
                <a:solidFill>
                  <a:schemeClr val="tx2"/>
                </a:solidFill>
                <a:latin typeface="Calibri" panose="020F0502020204030204" pitchFamily="34" charset="0"/>
                <a:cs typeface="Calibri" panose="020F0502020204030204" pitchFamily="34" charset="0"/>
              </a:rPr>
              <a:t>toute la même, mais </a:t>
            </a:r>
            <a:r>
              <a:rPr lang="fr-CA" sz="2400" dirty="0">
                <a:solidFill>
                  <a:schemeClr val="tx2"/>
                </a:solidFill>
                <a:latin typeface="Calibri" panose="020F0502020204030204" pitchFamily="34" charset="0"/>
                <a:cs typeface="Calibri" panose="020F0502020204030204" pitchFamily="34" charset="0"/>
              </a:rPr>
              <a:t>la graine est la </a:t>
            </a:r>
            <a:r>
              <a:rPr lang="fr-CA" sz="2400" dirty="0" smtClean="0">
                <a:solidFill>
                  <a:schemeClr val="tx2"/>
                </a:solidFill>
                <a:latin typeface="Calibri" panose="020F0502020204030204" pitchFamily="34" charset="0"/>
                <a:cs typeface="Calibri" panose="020F0502020204030204" pitchFamily="34" charset="0"/>
              </a:rPr>
              <a:t>première étape </a:t>
            </a:r>
            <a:r>
              <a:rPr lang="fr-CA" sz="2400" dirty="0">
                <a:solidFill>
                  <a:schemeClr val="tx2"/>
                </a:solidFill>
                <a:latin typeface="Calibri" panose="020F0502020204030204" pitchFamily="34" charset="0"/>
                <a:cs typeface="Calibri" panose="020F0502020204030204" pitchFamily="34" charset="0"/>
              </a:rPr>
              <a:t>pour chaque plant. </a:t>
            </a:r>
            <a:r>
              <a:rPr lang="en-US" sz="2400" dirty="0" smtClean="0">
                <a:solidFill>
                  <a:schemeClr val="tx2"/>
                </a:solidFill>
                <a:latin typeface="Calibri" panose="020F0502020204030204" pitchFamily="34" charset="0"/>
                <a:cs typeface="Calibri" panose="020F0502020204030204" pitchFamily="34" charset="0"/>
              </a:rPr>
              <a:t> </a:t>
            </a:r>
            <a:endParaRPr lang="en-US" sz="2400" dirty="0">
              <a:solidFill>
                <a:schemeClr val="tx2"/>
              </a:solidFill>
              <a:latin typeface="Calibri" panose="020F0502020204030204" pitchFamily="34" charset="0"/>
              <a:cs typeface="Calibri" panose="020F0502020204030204" pitchFamily="34" charset="0"/>
            </a:endParaRPr>
          </a:p>
        </p:txBody>
      </p:sp>
      <p:pic>
        <p:nvPicPr>
          <p:cNvPr id="3"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434794" y="2594283"/>
            <a:ext cx="487363" cy="487363"/>
          </a:xfrm>
          <a:prstGeom prst="rect">
            <a:avLst/>
          </a:prstGeom>
        </p:spPr>
      </p:pic>
    </p:spTree>
    <p:extLst>
      <p:ext uri="{BB962C8B-B14F-4D97-AF65-F5344CB8AC3E}">
        <p14:creationId xmlns:p14="http://schemas.microsoft.com/office/powerpoint/2010/main" val="114787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9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iagramme montrant le cycle de vie d&amp;#39;une plante de haricot ..."/>
          <p:cNvPicPr>
            <a:picLocks noChangeAspect="1" noChangeArrowheads="1"/>
          </p:cNvPicPr>
          <p:nvPr>
            <p:custDataLst>
              <p:tags r:id="rId1"/>
            </p:custDataLst>
          </p:nvPr>
        </p:nvPicPr>
        <p:blipFill rotWithShape="1">
          <a:blip r:embed="rId8">
            <a:extLst>
              <a:ext uri="{28A0092B-C50C-407E-A947-70E740481C1C}">
                <a14:useLocalDpi xmlns:a14="http://schemas.microsoft.com/office/drawing/2010/main" val="0"/>
              </a:ext>
            </a:extLst>
          </a:blip>
          <a:srcRect t="14741"/>
          <a:stretch/>
        </p:blipFill>
        <p:spPr bwMode="auto">
          <a:xfrm>
            <a:off x="4109117" y="1158240"/>
            <a:ext cx="7525534" cy="51709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iagramme montrant le cycle de vie d&amp;#39;une plante de haricot ..."/>
          <p:cNvPicPr>
            <a:picLocks noChangeAspect="1" noChangeArrowheads="1"/>
          </p:cNvPicPr>
          <p:nvPr>
            <p:custDataLst>
              <p:tags r:id="rId2"/>
            </p:custDataLst>
          </p:nvPr>
        </p:nvPicPr>
        <p:blipFill rotWithShape="1">
          <a:blip r:embed="rId8">
            <a:extLst>
              <a:ext uri="{28A0092B-C50C-407E-A947-70E740481C1C}">
                <a14:useLocalDpi xmlns:a14="http://schemas.microsoft.com/office/drawing/2010/main" val="0"/>
              </a:ext>
            </a:extLst>
          </a:blip>
          <a:srcRect l="7790" t="78114" r="68378"/>
          <a:stretch/>
        </p:blipFill>
        <p:spPr bwMode="auto">
          <a:xfrm>
            <a:off x="899801" y="546229"/>
            <a:ext cx="3472898" cy="257041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custDataLst>
              <p:tags r:id="rId3"/>
            </p:custDataLst>
          </p:nvPr>
        </p:nvSpPr>
        <p:spPr>
          <a:xfrm>
            <a:off x="4641669" y="4990011"/>
            <a:ext cx="1828800" cy="11843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custDataLst>
              <p:tags r:id="rId4"/>
            </p:custDataLst>
          </p:nvPr>
        </p:nvSpPr>
        <p:spPr>
          <a:xfrm>
            <a:off x="217715" y="3263456"/>
            <a:ext cx="3823062" cy="3539430"/>
          </a:xfrm>
          <a:prstGeom prst="rect">
            <a:avLst/>
          </a:prstGeom>
          <a:noFill/>
        </p:spPr>
        <p:txBody>
          <a:bodyPr wrap="square" rtlCol="0">
            <a:spAutoFit/>
          </a:bodyPr>
          <a:lstStyle/>
          <a:p>
            <a:r>
              <a:rPr lang="en-US" sz="3200" dirty="0" smtClean="0">
                <a:solidFill>
                  <a:schemeClr val="tx2"/>
                </a:solidFill>
              </a:rPr>
              <a:t>La germination</a:t>
            </a:r>
          </a:p>
          <a:p>
            <a:r>
              <a:rPr lang="fr-CA" sz="2400" dirty="0">
                <a:solidFill>
                  <a:schemeClr val="tx2"/>
                </a:solidFill>
                <a:latin typeface="Calibri" panose="020F0502020204030204" pitchFamily="34" charset="0"/>
                <a:cs typeface="Calibri" panose="020F0502020204030204" pitchFamily="34" charset="0"/>
              </a:rPr>
              <a:t>La deuxième étape pour les plants s’appelle la germination. </a:t>
            </a:r>
            <a:r>
              <a:rPr lang="fr-CA" sz="2400" dirty="0" smtClean="0">
                <a:solidFill>
                  <a:schemeClr val="tx2"/>
                </a:solidFill>
                <a:latin typeface="Calibri" panose="020F0502020204030204" pitchFamily="34" charset="0"/>
                <a:cs typeface="Calibri" panose="020F0502020204030204" pitchFamily="34" charset="0"/>
              </a:rPr>
              <a:t>Ça, c’est </a:t>
            </a:r>
            <a:r>
              <a:rPr lang="fr-CA" sz="2400" dirty="0">
                <a:solidFill>
                  <a:schemeClr val="tx2"/>
                </a:solidFill>
                <a:latin typeface="Calibri" panose="020F0502020204030204" pitchFamily="34" charset="0"/>
                <a:cs typeface="Calibri" panose="020F0502020204030204" pitchFamily="34" charset="0"/>
              </a:rPr>
              <a:t>quand les </a:t>
            </a:r>
            <a:r>
              <a:rPr lang="fr-CA" sz="2400" dirty="0" smtClean="0">
                <a:solidFill>
                  <a:schemeClr val="tx2"/>
                </a:solidFill>
                <a:latin typeface="Calibri" panose="020F0502020204030204" pitchFamily="34" charset="0"/>
                <a:cs typeface="Calibri" panose="020F0502020204030204" pitchFamily="34" charset="0"/>
              </a:rPr>
              <a:t>racines commencent à </a:t>
            </a:r>
            <a:r>
              <a:rPr lang="fr-CA" sz="2400" dirty="0">
                <a:solidFill>
                  <a:schemeClr val="tx2"/>
                </a:solidFill>
                <a:latin typeface="Calibri" panose="020F0502020204030204" pitchFamily="34" charset="0"/>
                <a:cs typeface="Calibri" panose="020F0502020204030204" pitchFamily="34" charset="0"/>
              </a:rPr>
              <a:t>germer ou pousser de la graine</a:t>
            </a:r>
            <a:r>
              <a:rPr lang="fr-CA" sz="2400" dirty="0" smtClean="0">
                <a:solidFill>
                  <a:schemeClr val="tx2"/>
                </a:solidFill>
                <a:latin typeface="Calibri" panose="020F0502020204030204" pitchFamily="34" charset="0"/>
                <a:cs typeface="Calibri" panose="020F0502020204030204" pitchFamily="34" charset="0"/>
              </a:rPr>
              <a:t>.</a:t>
            </a:r>
            <a:r>
              <a:rPr lang="fr-CA" sz="2400" dirty="0">
                <a:solidFill>
                  <a:schemeClr val="tx2"/>
                </a:solidFill>
                <a:latin typeface="Calibri" panose="020F0502020204030204" pitchFamily="34" charset="0"/>
                <a:cs typeface="Calibri" panose="020F0502020204030204" pitchFamily="34" charset="0"/>
              </a:rPr>
              <a:t> Cette étape arrive en dessous de la terre. </a:t>
            </a:r>
            <a:r>
              <a:rPr lang="fr-CA" sz="2400" dirty="0" smtClean="0">
                <a:solidFill>
                  <a:schemeClr val="tx2"/>
                </a:solidFill>
                <a:latin typeface="Calibri" panose="020F0502020204030204" pitchFamily="34" charset="0"/>
                <a:cs typeface="Calibri" panose="020F0502020204030204" pitchFamily="34" charset="0"/>
              </a:rPr>
              <a:t> </a:t>
            </a:r>
            <a:endParaRPr lang="en-US" sz="2400" dirty="0">
              <a:solidFill>
                <a:schemeClr val="tx2"/>
              </a:solidFill>
              <a:latin typeface="Calibri" panose="020F0502020204030204" pitchFamily="34" charset="0"/>
              <a:cs typeface="Calibri" panose="020F0502020204030204" pitchFamily="34" charset="0"/>
            </a:endParaRPr>
          </a:p>
          <a:p>
            <a:endParaRPr lang="en-US" sz="2400" dirty="0">
              <a:solidFill>
                <a:schemeClr val="tx2"/>
              </a:solidFill>
              <a:latin typeface="Calibri" panose="020F0502020204030204" pitchFamily="34" charset="0"/>
              <a:cs typeface="Calibri" panose="020F0502020204030204" pitchFamily="34" charset="0"/>
            </a:endParaRPr>
          </a:p>
        </p:txBody>
      </p:sp>
      <p:pic>
        <p:nvPicPr>
          <p:cNvPr id="2"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217715" y="2702684"/>
            <a:ext cx="487363" cy="487363"/>
          </a:xfrm>
          <a:prstGeom prst="rect">
            <a:avLst/>
          </a:prstGeom>
        </p:spPr>
      </p:pic>
    </p:spTree>
    <p:extLst>
      <p:ext uri="{BB962C8B-B14F-4D97-AF65-F5344CB8AC3E}">
        <p14:creationId xmlns:p14="http://schemas.microsoft.com/office/powerpoint/2010/main" val="380938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iagramme montrant le cycle de vie d&amp;#39;une plante de haricot ..."/>
          <p:cNvPicPr>
            <a:picLocks noChangeAspect="1" noChangeArrowheads="1"/>
          </p:cNvPicPr>
          <p:nvPr>
            <p:custDataLst>
              <p:tags r:id="rId1"/>
            </p:custDataLst>
          </p:nvPr>
        </p:nvPicPr>
        <p:blipFill rotWithShape="1">
          <a:blip r:embed="rId8">
            <a:extLst>
              <a:ext uri="{28A0092B-C50C-407E-A947-70E740481C1C}">
                <a14:useLocalDpi xmlns:a14="http://schemas.microsoft.com/office/drawing/2010/main" val="0"/>
              </a:ext>
            </a:extLst>
          </a:blip>
          <a:srcRect t="14741"/>
          <a:stretch/>
        </p:blipFill>
        <p:spPr bwMode="auto">
          <a:xfrm>
            <a:off x="4109117" y="1158240"/>
            <a:ext cx="7525534" cy="517097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custDataLst>
              <p:tags r:id="rId2"/>
            </p:custDataLst>
          </p:nvPr>
        </p:nvSpPr>
        <p:spPr>
          <a:xfrm>
            <a:off x="6434305" y="2098766"/>
            <a:ext cx="5200346" cy="42304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Diagramme montrant le cycle de vie d&amp;#39;une plante de haricot ..."/>
          <p:cNvPicPr>
            <a:picLocks noChangeAspect="1" noChangeArrowheads="1"/>
          </p:cNvPicPr>
          <p:nvPr>
            <p:custDataLst>
              <p:tags r:id="rId3"/>
            </p:custDataLst>
          </p:nvPr>
        </p:nvPicPr>
        <p:blipFill rotWithShape="1">
          <a:blip r:embed="rId8">
            <a:extLst>
              <a:ext uri="{28A0092B-C50C-407E-A947-70E740481C1C}">
                <a14:useLocalDpi xmlns:a14="http://schemas.microsoft.com/office/drawing/2010/main" val="0"/>
              </a:ext>
            </a:extLst>
          </a:blip>
          <a:srcRect l="31089" t="30751"/>
          <a:stretch/>
        </p:blipFill>
        <p:spPr bwMode="auto">
          <a:xfrm>
            <a:off x="957942" y="200296"/>
            <a:ext cx="4667795" cy="37803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custDataLst>
              <p:tags r:id="rId4"/>
            </p:custDataLst>
          </p:nvPr>
        </p:nvSpPr>
        <p:spPr>
          <a:xfrm>
            <a:off x="231389" y="4108188"/>
            <a:ext cx="4044519" cy="2739211"/>
          </a:xfrm>
          <a:prstGeom prst="rect">
            <a:avLst/>
          </a:prstGeom>
          <a:noFill/>
        </p:spPr>
        <p:txBody>
          <a:bodyPr wrap="square" rtlCol="0">
            <a:spAutoFit/>
          </a:bodyPr>
          <a:lstStyle/>
          <a:p>
            <a:r>
              <a:rPr lang="fr-CA" sz="2800" dirty="0" smtClean="0">
                <a:solidFill>
                  <a:schemeClr val="tx2"/>
                </a:solidFill>
              </a:rPr>
              <a:t>Les feuilles d’adulte</a:t>
            </a:r>
          </a:p>
          <a:p>
            <a:r>
              <a:rPr lang="fr-CA" sz="2400" dirty="0">
                <a:solidFill>
                  <a:schemeClr val="tx2"/>
                </a:solidFill>
                <a:latin typeface="Calibri" panose="020F0502020204030204" pitchFamily="34" charset="0"/>
                <a:cs typeface="Calibri" panose="020F0502020204030204" pitchFamily="34" charset="0"/>
              </a:rPr>
              <a:t>La troisième étape est quand la tige se pousse et les feuilles </a:t>
            </a:r>
            <a:r>
              <a:rPr lang="fr-CA" sz="2400" dirty="0" smtClean="0">
                <a:solidFill>
                  <a:schemeClr val="tx2"/>
                </a:solidFill>
                <a:latin typeface="Calibri" panose="020F0502020204030204" pitchFamily="34" charset="0"/>
                <a:cs typeface="Calibri" panose="020F0502020204030204" pitchFamily="34" charset="0"/>
              </a:rPr>
              <a:t>commencent à apparaître</a:t>
            </a:r>
            <a:r>
              <a:rPr lang="fr-CA" sz="2400" dirty="0">
                <a:solidFill>
                  <a:schemeClr val="tx2"/>
                </a:solidFill>
                <a:latin typeface="Calibri" panose="020F0502020204030204" pitchFamily="34" charset="0"/>
                <a:cs typeface="Calibri" panose="020F0502020204030204" pitchFamily="34" charset="0"/>
              </a:rPr>
              <a:t>. Le plant est un adulte quand la tige est </a:t>
            </a:r>
            <a:r>
              <a:rPr lang="fr-CA" sz="2400" dirty="0" smtClean="0">
                <a:solidFill>
                  <a:schemeClr val="tx2"/>
                </a:solidFill>
                <a:latin typeface="Calibri" panose="020F0502020204030204" pitchFamily="34" charset="0"/>
                <a:cs typeface="Calibri" panose="020F0502020204030204" pitchFamily="34" charset="0"/>
              </a:rPr>
              <a:t>longue et </a:t>
            </a:r>
            <a:r>
              <a:rPr lang="fr-CA" sz="2400" dirty="0">
                <a:solidFill>
                  <a:schemeClr val="tx2"/>
                </a:solidFill>
                <a:latin typeface="Calibri" panose="020F0502020204030204" pitchFamily="34" charset="0"/>
                <a:cs typeface="Calibri" panose="020F0502020204030204" pitchFamily="34" charset="0"/>
              </a:rPr>
              <a:t>il y a plusieurs feuilles. </a:t>
            </a:r>
            <a:endParaRPr lang="en-US" sz="2400" dirty="0">
              <a:solidFill>
                <a:schemeClr val="tx2"/>
              </a:solidFill>
              <a:latin typeface="Calibri" panose="020F0502020204030204" pitchFamily="34" charset="0"/>
              <a:cs typeface="Calibri" panose="020F0502020204030204" pitchFamily="34" charset="0"/>
            </a:endParaRPr>
          </a:p>
        </p:txBody>
      </p:sp>
      <p:pic>
        <p:nvPicPr>
          <p:cNvPr id="3"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3291839" y="6241233"/>
            <a:ext cx="487363" cy="487363"/>
          </a:xfrm>
          <a:prstGeom prst="rect">
            <a:avLst/>
          </a:prstGeom>
        </p:spPr>
      </p:pic>
    </p:spTree>
    <p:extLst>
      <p:ext uri="{BB962C8B-B14F-4D97-AF65-F5344CB8AC3E}">
        <p14:creationId xmlns:p14="http://schemas.microsoft.com/office/powerpoint/2010/main" val="124053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3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iagramme montrant le cycle de vie d&amp;#39;une plante de haricot ..."/>
          <p:cNvPicPr>
            <a:picLocks noChangeAspect="1" noChangeArrowheads="1"/>
          </p:cNvPicPr>
          <p:nvPr>
            <p:custDataLst>
              <p:tags r:id="rId1"/>
            </p:custDataLst>
          </p:nvPr>
        </p:nvPicPr>
        <p:blipFill rotWithShape="1">
          <a:blip r:embed="rId8">
            <a:extLst>
              <a:ext uri="{28A0092B-C50C-407E-A947-70E740481C1C}">
                <a14:useLocalDpi xmlns:a14="http://schemas.microsoft.com/office/drawing/2010/main" val="0"/>
              </a:ext>
            </a:extLst>
          </a:blip>
          <a:srcRect t="14741"/>
          <a:stretch/>
        </p:blipFill>
        <p:spPr bwMode="auto">
          <a:xfrm>
            <a:off x="4109117" y="1158240"/>
            <a:ext cx="7525534" cy="517097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custDataLst>
              <p:tags r:id="rId2"/>
            </p:custDataLst>
          </p:nvPr>
        </p:nvSpPr>
        <p:spPr>
          <a:xfrm>
            <a:off x="4109117" y="1158240"/>
            <a:ext cx="4825877" cy="30958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Diagramme montrant le cycle de vie d&amp;#39;une plante de haricot ..."/>
          <p:cNvPicPr>
            <a:picLocks noChangeAspect="1" noChangeArrowheads="1"/>
          </p:cNvPicPr>
          <p:nvPr>
            <p:custDataLst>
              <p:tags r:id="rId3"/>
            </p:custDataLst>
          </p:nvPr>
        </p:nvPicPr>
        <p:blipFill rotWithShape="1">
          <a:blip r:embed="rId8">
            <a:extLst>
              <a:ext uri="{28A0092B-C50C-407E-A947-70E740481C1C}">
                <a14:useLocalDpi xmlns:a14="http://schemas.microsoft.com/office/drawing/2010/main" val="0"/>
              </a:ext>
            </a:extLst>
          </a:blip>
          <a:srcRect t="14741" r="38246" b="34214"/>
          <a:stretch/>
        </p:blipFill>
        <p:spPr bwMode="auto">
          <a:xfrm>
            <a:off x="377495" y="143692"/>
            <a:ext cx="4647352" cy="30958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custDataLst>
              <p:tags r:id="rId4"/>
            </p:custDataLst>
          </p:nvPr>
        </p:nvSpPr>
        <p:spPr>
          <a:xfrm>
            <a:off x="0" y="3451341"/>
            <a:ext cx="4014651" cy="3108543"/>
          </a:xfrm>
          <a:prstGeom prst="rect">
            <a:avLst/>
          </a:prstGeom>
          <a:noFill/>
        </p:spPr>
        <p:txBody>
          <a:bodyPr wrap="square" rtlCol="0">
            <a:spAutoFit/>
          </a:bodyPr>
          <a:lstStyle/>
          <a:p>
            <a:r>
              <a:rPr lang="en-US" sz="2800" dirty="0">
                <a:solidFill>
                  <a:schemeClr val="tx2"/>
                </a:solidFill>
              </a:rPr>
              <a:t>L</a:t>
            </a:r>
            <a:r>
              <a:rPr lang="en-US" sz="2800" dirty="0" smtClean="0">
                <a:solidFill>
                  <a:schemeClr val="tx2"/>
                </a:solidFill>
              </a:rPr>
              <a:t>es </a:t>
            </a:r>
            <a:r>
              <a:rPr lang="en-US" sz="2800" dirty="0" err="1" smtClean="0">
                <a:solidFill>
                  <a:schemeClr val="tx2"/>
                </a:solidFill>
              </a:rPr>
              <a:t>fleurs</a:t>
            </a:r>
            <a:r>
              <a:rPr lang="en-US" sz="2800" dirty="0" smtClean="0">
                <a:solidFill>
                  <a:schemeClr val="tx2"/>
                </a:solidFill>
              </a:rPr>
              <a:t> et l</a:t>
            </a:r>
            <a:r>
              <a:rPr lang="fr-CA" sz="2800" dirty="0" err="1" smtClean="0">
                <a:solidFill>
                  <a:schemeClr val="tx2"/>
                </a:solidFill>
              </a:rPr>
              <a:t>égumes</a:t>
            </a:r>
            <a:endParaRPr lang="fr-CA" sz="2800" dirty="0" smtClean="0">
              <a:solidFill>
                <a:schemeClr val="tx2"/>
              </a:solidFill>
            </a:endParaRPr>
          </a:p>
          <a:p>
            <a:r>
              <a:rPr lang="fr-CA" sz="2000" dirty="0">
                <a:solidFill>
                  <a:schemeClr val="tx2"/>
                </a:solidFill>
                <a:latin typeface="Calibri" panose="020F0502020204030204" pitchFamily="34" charset="0"/>
                <a:cs typeface="Calibri" panose="020F0502020204030204" pitchFamily="34" charset="0"/>
              </a:rPr>
              <a:t>Pendant la dernière étape, les fleurs poussent sur les plants. </a:t>
            </a:r>
            <a:r>
              <a:rPr lang="fr-CA" sz="2000" dirty="0" smtClean="0">
                <a:solidFill>
                  <a:schemeClr val="tx2"/>
                </a:solidFill>
                <a:latin typeface="Calibri" panose="020F0502020204030204" pitchFamily="34" charset="0"/>
                <a:cs typeface="Calibri" panose="020F0502020204030204" pitchFamily="34" charset="0"/>
              </a:rPr>
              <a:t>Éventuellement, les </a:t>
            </a:r>
            <a:r>
              <a:rPr lang="fr-CA" sz="2000" dirty="0">
                <a:solidFill>
                  <a:schemeClr val="tx2"/>
                </a:solidFill>
                <a:latin typeface="Calibri" panose="020F0502020204030204" pitchFamily="34" charset="0"/>
                <a:cs typeface="Calibri" panose="020F0502020204030204" pitchFamily="34" charset="0"/>
              </a:rPr>
              <a:t>fleurs </a:t>
            </a:r>
            <a:r>
              <a:rPr lang="fr-CA" sz="2000" dirty="0" smtClean="0">
                <a:solidFill>
                  <a:schemeClr val="tx2"/>
                </a:solidFill>
                <a:latin typeface="Calibri" panose="020F0502020204030204" pitchFamily="34" charset="0"/>
                <a:cs typeface="Calibri" panose="020F0502020204030204" pitchFamily="34" charset="0"/>
              </a:rPr>
              <a:t>deviennent </a:t>
            </a:r>
            <a:r>
              <a:rPr lang="fr-CA" sz="2000" dirty="0">
                <a:solidFill>
                  <a:schemeClr val="tx2"/>
                </a:solidFill>
                <a:latin typeface="Calibri" panose="020F0502020204030204" pitchFamily="34" charset="0"/>
                <a:cs typeface="Calibri" panose="020F0502020204030204" pitchFamily="34" charset="0"/>
              </a:rPr>
              <a:t>des haricots! Dans les </a:t>
            </a:r>
            <a:r>
              <a:rPr lang="fr-CA" sz="2000" dirty="0" smtClean="0">
                <a:solidFill>
                  <a:schemeClr val="tx2"/>
                </a:solidFill>
                <a:latin typeface="Calibri" panose="020F0502020204030204" pitchFamily="34" charset="0"/>
                <a:cs typeface="Calibri" panose="020F0502020204030204" pitchFamily="34" charset="0"/>
              </a:rPr>
              <a:t>haricots, il </a:t>
            </a:r>
            <a:r>
              <a:rPr lang="fr-CA" sz="2000" dirty="0">
                <a:solidFill>
                  <a:schemeClr val="tx2"/>
                </a:solidFill>
                <a:latin typeface="Calibri" panose="020F0502020204030204" pitchFamily="34" charset="0"/>
                <a:cs typeface="Calibri" panose="020F0502020204030204" pitchFamily="34" charset="0"/>
              </a:rPr>
              <a:t>y a des grains qu’on peut mettre dans la terre pour repousser un </a:t>
            </a:r>
            <a:r>
              <a:rPr lang="fr-CA" sz="2000" dirty="0" smtClean="0">
                <a:solidFill>
                  <a:schemeClr val="tx2"/>
                </a:solidFill>
                <a:latin typeface="Calibri" panose="020F0502020204030204" pitchFamily="34" charset="0"/>
                <a:cs typeface="Calibri" panose="020F0502020204030204" pitchFamily="34" charset="0"/>
              </a:rPr>
              <a:t>autre </a:t>
            </a:r>
            <a:r>
              <a:rPr lang="fr-CA" sz="2000" dirty="0">
                <a:solidFill>
                  <a:schemeClr val="tx2"/>
                </a:solidFill>
                <a:latin typeface="Calibri" panose="020F0502020204030204" pitchFamily="34" charset="0"/>
                <a:cs typeface="Calibri" panose="020F0502020204030204" pitchFamily="34" charset="0"/>
              </a:rPr>
              <a:t>plant </a:t>
            </a:r>
            <a:r>
              <a:rPr lang="fr-CA" sz="2000" dirty="0" smtClean="0">
                <a:solidFill>
                  <a:schemeClr val="tx2"/>
                </a:solidFill>
                <a:latin typeface="Calibri" panose="020F0502020204030204" pitchFamily="34" charset="0"/>
                <a:cs typeface="Calibri" panose="020F0502020204030204" pitchFamily="34" charset="0"/>
              </a:rPr>
              <a:t>de haricot</a:t>
            </a:r>
            <a:r>
              <a:rPr lang="fr-CA" sz="2000" dirty="0">
                <a:solidFill>
                  <a:schemeClr val="tx2"/>
                </a:solidFill>
                <a:latin typeface="Calibri" panose="020F0502020204030204" pitchFamily="34" charset="0"/>
                <a:cs typeface="Calibri" panose="020F0502020204030204" pitchFamily="34" charset="0"/>
              </a:rPr>
              <a:t>.  </a:t>
            </a:r>
            <a:endParaRPr lang="en-US" sz="2000" dirty="0">
              <a:solidFill>
                <a:schemeClr val="tx2"/>
              </a:solidFill>
              <a:latin typeface="Calibri" panose="020F0502020204030204" pitchFamily="34" charset="0"/>
              <a:cs typeface="Calibri" panose="020F0502020204030204" pitchFamily="34" charset="0"/>
            </a:endParaRPr>
          </a:p>
          <a:p>
            <a:endParaRPr lang="en-US" sz="2800" dirty="0">
              <a:solidFill>
                <a:schemeClr val="tx2"/>
              </a:solidFill>
            </a:endParaRPr>
          </a:p>
        </p:txBody>
      </p:sp>
      <p:pic>
        <p:nvPicPr>
          <p:cNvPr id="2"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2899320" y="5762262"/>
            <a:ext cx="487363" cy="487363"/>
          </a:xfrm>
          <a:prstGeom prst="rect">
            <a:avLst/>
          </a:prstGeom>
        </p:spPr>
      </p:pic>
    </p:spTree>
    <p:extLst>
      <p:ext uri="{BB962C8B-B14F-4D97-AF65-F5344CB8AC3E}">
        <p14:creationId xmlns:p14="http://schemas.microsoft.com/office/powerpoint/2010/main" val="122174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039086" y="1271452"/>
            <a:ext cx="10058402" cy="3561806"/>
          </a:xfrm>
        </p:spPr>
        <p:txBody>
          <a:bodyPr>
            <a:normAutofit/>
          </a:bodyPr>
          <a:lstStyle/>
          <a:p>
            <a:pPr algn="ctr"/>
            <a:r>
              <a:rPr lang="en-US" sz="5400" dirty="0" err="1" smtClean="0">
                <a:solidFill>
                  <a:schemeClr val="tx2"/>
                </a:solidFill>
              </a:rPr>
              <a:t>Maintenant</a:t>
            </a:r>
            <a:r>
              <a:rPr lang="en-US" sz="5400" dirty="0" smtClean="0">
                <a:solidFill>
                  <a:schemeClr val="tx2"/>
                </a:solidFill>
              </a:rPr>
              <a:t> </a:t>
            </a:r>
            <a:r>
              <a:rPr lang="en-US" sz="5400" dirty="0" err="1" smtClean="0">
                <a:solidFill>
                  <a:schemeClr val="tx2"/>
                </a:solidFill>
              </a:rPr>
              <a:t>c’est</a:t>
            </a:r>
            <a:r>
              <a:rPr lang="en-US" sz="5400" dirty="0" smtClean="0">
                <a:solidFill>
                  <a:schemeClr val="tx2"/>
                </a:solidFill>
              </a:rPr>
              <a:t> ton tour de </a:t>
            </a:r>
            <a:r>
              <a:rPr lang="en-US" sz="5400" dirty="0" err="1" smtClean="0">
                <a:solidFill>
                  <a:schemeClr val="tx2"/>
                </a:solidFill>
              </a:rPr>
              <a:t>prendre</a:t>
            </a:r>
            <a:r>
              <a:rPr lang="en-US" sz="5400" dirty="0" smtClean="0">
                <a:solidFill>
                  <a:schemeClr val="tx2"/>
                </a:solidFill>
              </a:rPr>
              <a:t> ton journal </a:t>
            </a:r>
            <a:r>
              <a:rPr lang="en-US" sz="5400" dirty="0" err="1" smtClean="0">
                <a:solidFill>
                  <a:schemeClr val="tx2"/>
                </a:solidFill>
              </a:rPr>
              <a:t>d’observation</a:t>
            </a:r>
            <a:r>
              <a:rPr lang="en-US" sz="5400" dirty="0" smtClean="0">
                <a:solidFill>
                  <a:schemeClr val="tx2"/>
                </a:solidFill>
              </a:rPr>
              <a:t> et observer les haricots!</a:t>
            </a:r>
            <a:endParaRPr lang="en-US" sz="5400" dirty="0">
              <a:solidFill>
                <a:schemeClr val="tx2"/>
              </a:solidFill>
            </a:endParaRPr>
          </a:p>
        </p:txBody>
      </p:sp>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7689034" y="4081508"/>
            <a:ext cx="487363" cy="487363"/>
          </a:xfrm>
          <a:prstGeom prst="rect">
            <a:avLst/>
          </a:prstGeom>
        </p:spPr>
      </p:pic>
    </p:spTree>
    <p:extLst>
      <p:ext uri="{BB962C8B-B14F-4D97-AF65-F5344CB8AC3E}">
        <p14:creationId xmlns:p14="http://schemas.microsoft.com/office/powerpoint/2010/main" val="211062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1"/>
            </p:custDataLst>
          </p:nvPr>
        </p:nvPicPr>
        <p:blipFill rotWithShape="1">
          <a:blip r:embed="rId11"/>
          <a:srcRect t="7156"/>
          <a:stretch/>
        </p:blipFill>
        <p:spPr>
          <a:xfrm>
            <a:off x="4210050" y="600075"/>
            <a:ext cx="6496051" cy="6111239"/>
          </a:xfrm>
          <a:prstGeom prst="rect">
            <a:avLst/>
          </a:prstGeom>
        </p:spPr>
      </p:pic>
      <p:sp>
        <p:nvSpPr>
          <p:cNvPr id="5" name="TextBox 4"/>
          <p:cNvSpPr txBox="1"/>
          <p:nvPr>
            <p:custDataLst>
              <p:tags r:id="rId2"/>
            </p:custDataLst>
          </p:nvPr>
        </p:nvSpPr>
        <p:spPr>
          <a:xfrm>
            <a:off x="879566" y="398027"/>
            <a:ext cx="3330484" cy="923330"/>
          </a:xfrm>
          <a:prstGeom prst="rect">
            <a:avLst/>
          </a:prstGeom>
          <a:noFill/>
        </p:spPr>
        <p:txBody>
          <a:bodyPr wrap="square" rtlCol="0">
            <a:spAutoFit/>
          </a:bodyPr>
          <a:lstStyle/>
          <a:p>
            <a:r>
              <a:rPr lang="fr-CA" dirty="0" smtClean="0">
                <a:solidFill>
                  <a:schemeClr val="tx2"/>
                </a:solidFill>
                <a:latin typeface="Calibri" panose="020F0502020204030204" pitchFamily="34" charset="0"/>
                <a:cs typeface="Calibri" panose="020F0502020204030204" pitchFamily="34" charset="0"/>
              </a:rPr>
              <a:t>C’est important d’</a:t>
            </a:r>
            <a:r>
              <a:rPr lang="fr-CA" dirty="0">
                <a:solidFill>
                  <a:schemeClr val="tx2"/>
                </a:solidFill>
                <a:latin typeface="Calibri" panose="020F0502020204030204" pitchFamily="34" charset="0"/>
                <a:cs typeface="Calibri" panose="020F0502020204030204" pitchFamily="34" charset="0"/>
              </a:rPr>
              <a:t>é</a:t>
            </a:r>
            <a:r>
              <a:rPr lang="fr-CA" dirty="0" smtClean="0">
                <a:solidFill>
                  <a:schemeClr val="tx2"/>
                </a:solidFill>
                <a:latin typeface="Calibri" panose="020F0502020204030204" pitchFamily="34" charset="0"/>
                <a:cs typeface="Calibri" panose="020F0502020204030204" pitchFamily="34" charset="0"/>
              </a:rPr>
              <a:t>crire la date pour que tu ne mélanges pas tes observations.</a:t>
            </a:r>
            <a:endParaRPr lang="fr-CA" dirty="0">
              <a:solidFill>
                <a:schemeClr val="tx2"/>
              </a:solidFill>
              <a:latin typeface="Calibri" panose="020F0502020204030204" pitchFamily="34" charset="0"/>
              <a:cs typeface="Calibri" panose="020F0502020204030204" pitchFamily="34" charset="0"/>
            </a:endParaRPr>
          </a:p>
        </p:txBody>
      </p:sp>
      <p:sp>
        <p:nvSpPr>
          <p:cNvPr id="6" name="TextBox 5"/>
          <p:cNvSpPr txBox="1"/>
          <p:nvPr>
            <p:custDataLst>
              <p:tags r:id="rId3"/>
            </p:custDataLst>
          </p:nvPr>
        </p:nvSpPr>
        <p:spPr>
          <a:xfrm>
            <a:off x="2116182" y="2200275"/>
            <a:ext cx="2093867" cy="369332"/>
          </a:xfrm>
          <a:prstGeom prst="rect">
            <a:avLst/>
          </a:prstGeom>
          <a:noFill/>
        </p:spPr>
        <p:txBody>
          <a:bodyPr wrap="square" rtlCol="0">
            <a:spAutoFit/>
          </a:bodyPr>
          <a:lstStyle/>
          <a:p>
            <a:r>
              <a:rPr lang="fr-CA" dirty="0" smtClean="0">
                <a:solidFill>
                  <a:schemeClr val="tx2"/>
                </a:solidFill>
                <a:latin typeface="Calibri" panose="020F0502020204030204" pitchFamily="34" charset="0"/>
                <a:cs typeface="Calibri" panose="020F0502020204030204" pitchFamily="34" charset="0"/>
              </a:rPr>
              <a:t>Ce que tu vois.</a:t>
            </a:r>
            <a:endParaRPr lang="fr-CA" dirty="0">
              <a:solidFill>
                <a:schemeClr val="tx2"/>
              </a:solidFill>
              <a:latin typeface="Calibri" panose="020F0502020204030204" pitchFamily="34" charset="0"/>
              <a:cs typeface="Calibri" panose="020F0502020204030204" pitchFamily="34" charset="0"/>
            </a:endParaRPr>
          </a:p>
        </p:txBody>
      </p:sp>
      <p:sp>
        <p:nvSpPr>
          <p:cNvPr id="7" name="TextBox 6"/>
          <p:cNvSpPr txBox="1"/>
          <p:nvPr>
            <p:custDataLst>
              <p:tags r:id="rId4"/>
            </p:custDataLst>
          </p:nvPr>
        </p:nvSpPr>
        <p:spPr>
          <a:xfrm>
            <a:off x="1238250" y="4924425"/>
            <a:ext cx="2971800" cy="369332"/>
          </a:xfrm>
          <a:prstGeom prst="rect">
            <a:avLst/>
          </a:prstGeom>
          <a:noFill/>
        </p:spPr>
        <p:txBody>
          <a:bodyPr wrap="square" rtlCol="0">
            <a:spAutoFit/>
          </a:bodyPr>
          <a:lstStyle/>
          <a:p>
            <a:r>
              <a:rPr lang="fr-CA" dirty="0" smtClean="0">
                <a:solidFill>
                  <a:schemeClr val="tx2"/>
                </a:solidFill>
                <a:latin typeface="Calibri" panose="020F0502020204030204" pitchFamily="34" charset="0"/>
                <a:cs typeface="Calibri" panose="020F0502020204030204" pitchFamily="34" charset="0"/>
              </a:rPr>
              <a:t>Un dessin de ce que tu vois.</a:t>
            </a:r>
            <a:endParaRPr lang="fr-CA" dirty="0">
              <a:solidFill>
                <a:schemeClr val="tx2"/>
              </a:solidFill>
              <a:latin typeface="Calibri" panose="020F0502020204030204" pitchFamily="34" charset="0"/>
              <a:cs typeface="Calibri" panose="020F0502020204030204" pitchFamily="34" charset="0"/>
            </a:endParaRPr>
          </a:p>
        </p:txBody>
      </p:sp>
      <p:cxnSp>
        <p:nvCxnSpPr>
          <p:cNvPr id="8" name="Straight Arrow Connector 7"/>
          <p:cNvCxnSpPr/>
          <p:nvPr>
            <p:custDataLst>
              <p:tags r:id="rId5"/>
            </p:custDataLst>
          </p:nvPr>
        </p:nvCxnSpPr>
        <p:spPr>
          <a:xfrm>
            <a:off x="3943350" y="600075"/>
            <a:ext cx="390525" cy="1905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custDataLst>
              <p:tags r:id="rId6"/>
            </p:custDataLst>
          </p:nvPr>
        </p:nvCxnSpPr>
        <p:spPr>
          <a:xfrm flipV="1">
            <a:off x="3648074" y="1470838"/>
            <a:ext cx="685801" cy="7294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custDataLst>
              <p:tags r:id="rId7"/>
            </p:custDataLst>
          </p:nvPr>
        </p:nvCxnSpPr>
        <p:spPr>
          <a:xfrm flipV="1">
            <a:off x="3795712" y="4143375"/>
            <a:ext cx="538163" cy="7656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Recorded Sound">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2"/>
          <a:stretch>
            <a:fillRect/>
          </a:stretch>
        </p:blipFill>
        <p:spPr>
          <a:xfrm>
            <a:off x="11407593" y="207962"/>
            <a:ext cx="487363" cy="487363"/>
          </a:xfrm>
          <a:prstGeom prst="rect">
            <a:avLst/>
          </a:prstGeom>
        </p:spPr>
      </p:pic>
    </p:spTree>
    <p:extLst>
      <p:ext uri="{BB962C8B-B14F-4D97-AF65-F5344CB8AC3E}">
        <p14:creationId xmlns:p14="http://schemas.microsoft.com/office/powerpoint/2010/main" val="390725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1"/>
            </p:custDataLst>
          </p:nvPr>
        </p:nvPicPr>
        <p:blipFill>
          <a:blip r:embed="rId10"/>
          <a:stretch>
            <a:fillRect/>
          </a:stretch>
        </p:blipFill>
        <p:spPr>
          <a:xfrm>
            <a:off x="3545820" y="712676"/>
            <a:ext cx="7348297" cy="5053024"/>
          </a:xfrm>
          <a:prstGeom prst="rect">
            <a:avLst/>
          </a:prstGeom>
        </p:spPr>
      </p:pic>
      <p:sp>
        <p:nvSpPr>
          <p:cNvPr id="5" name="TextBox 4"/>
          <p:cNvSpPr txBox="1"/>
          <p:nvPr>
            <p:custDataLst>
              <p:tags r:id="rId2"/>
            </p:custDataLst>
          </p:nvPr>
        </p:nvSpPr>
        <p:spPr>
          <a:xfrm>
            <a:off x="574020" y="828609"/>
            <a:ext cx="2971800" cy="646331"/>
          </a:xfrm>
          <a:prstGeom prst="rect">
            <a:avLst/>
          </a:prstGeom>
          <a:noFill/>
        </p:spPr>
        <p:txBody>
          <a:bodyPr wrap="square" rtlCol="0">
            <a:spAutoFit/>
          </a:bodyPr>
          <a:lstStyle/>
          <a:p>
            <a:r>
              <a:rPr lang="fr-CA" dirty="0" smtClean="0">
                <a:solidFill>
                  <a:schemeClr val="tx2"/>
                </a:solidFill>
                <a:latin typeface="Calibri" panose="020F0502020204030204" pitchFamily="34" charset="0"/>
                <a:cs typeface="Calibri" panose="020F0502020204030204" pitchFamily="34" charset="0"/>
              </a:rPr>
              <a:t>Si tu as les questions, écrit l’ici!</a:t>
            </a:r>
            <a:endParaRPr lang="fr-CA" dirty="0">
              <a:solidFill>
                <a:schemeClr val="tx2"/>
              </a:solidFill>
              <a:latin typeface="Calibri" panose="020F0502020204030204" pitchFamily="34" charset="0"/>
              <a:cs typeface="Calibri" panose="020F0502020204030204" pitchFamily="34" charset="0"/>
            </a:endParaRPr>
          </a:p>
        </p:txBody>
      </p:sp>
      <p:sp>
        <p:nvSpPr>
          <p:cNvPr id="6" name="TextBox 5"/>
          <p:cNvSpPr txBox="1"/>
          <p:nvPr>
            <p:custDataLst>
              <p:tags r:id="rId3"/>
            </p:custDataLst>
          </p:nvPr>
        </p:nvSpPr>
        <p:spPr>
          <a:xfrm>
            <a:off x="453767" y="3732101"/>
            <a:ext cx="2971800" cy="646331"/>
          </a:xfrm>
          <a:prstGeom prst="rect">
            <a:avLst/>
          </a:prstGeom>
          <a:noFill/>
        </p:spPr>
        <p:txBody>
          <a:bodyPr wrap="square" rtlCol="0">
            <a:spAutoFit/>
          </a:bodyPr>
          <a:lstStyle/>
          <a:p>
            <a:r>
              <a:rPr lang="fr-CA" dirty="0" smtClean="0">
                <a:solidFill>
                  <a:schemeClr val="tx2"/>
                </a:solidFill>
                <a:latin typeface="Calibri" panose="020F0502020204030204" pitchFamily="34" charset="0"/>
                <a:cs typeface="Calibri" panose="020F0502020204030204" pitchFamily="34" charset="0"/>
              </a:rPr>
              <a:t>Si tu as les prédictions, écrit l'ici!</a:t>
            </a:r>
            <a:endParaRPr lang="fr-CA" dirty="0">
              <a:solidFill>
                <a:schemeClr val="tx2"/>
              </a:solidFill>
              <a:latin typeface="Calibri" panose="020F0502020204030204" pitchFamily="34" charset="0"/>
              <a:cs typeface="Calibri" panose="020F0502020204030204" pitchFamily="34" charset="0"/>
            </a:endParaRPr>
          </a:p>
        </p:txBody>
      </p:sp>
      <p:cxnSp>
        <p:nvCxnSpPr>
          <p:cNvPr id="7" name="Straight Arrow Connector 6"/>
          <p:cNvCxnSpPr/>
          <p:nvPr>
            <p:custDataLst>
              <p:tags r:id="rId4"/>
            </p:custDataLst>
          </p:nvPr>
        </p:nvCxnSpPr>
        <p:spPr>
          <a:xfrm flipV="1">
            <a:off x="3305314" y="1044682"/>
            <a:ext cx="481012"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custDataLst>
              <p:tags r:id="rId5"/>
            </p:custDataLst>
          </p:nvPr>
        </p:nvCxnSpPr>
        <p:spPr>
          <a:xfrm flipV="1">
            <a:off x="3305314" y="3949807"/>
            <a:ext cx="481012"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custDataLst>
              <p:tags r:id="rId6"/>
            </p:custDataLst>
          </p:nvPr>
        </p:nvSpPr>
        <p:spPr>
          <a:xfrm>
            <a:off x="453767" y="5866873"/>
            <a:ext cx="11326690" cy="461665"/>
          </a:xfrm>
          <a:prstGeom prst="rect">
            <a:avLst/>
          </a:prstGeom>
          <a:noFill/>
        </p:spPr>
        <p:txBody>
          <a:bodyPr wrap="none" rtlCol="0">
            <a:spAutoFit/>
          </a:bodyPr>
          <a:lstStyle/>
          <a:p>
            <a:r>
              <a:rPr lang="en-US" sz="2400" dirty="0" smtClean="0">
                <a:solidFill>
                  <a:srgbClr val="FF0000"/>
                </a:solidFill>
                <a:latin typeface="Calibri" panose="020F0502020204030204" pitchFamily="34" charset="0"/>
                <a:cs typeface="Calibri" panose="020F0502020204030204" pitchFamily="34" charset="0"/>
              </a:rPr>
              <a:t>***</a:t>
            </a:r>
            <a:r>
              <a:rPr lang="en-US" sz="2400" dirty="0" err="1" smtClean="0">
                <a:solidFill>
                  <a:srgbClr val="FF0000"/>
                </a:solidFill>
                <a:latin typeface="Calibri" panose="020F0502020204030204" pitchFamily="34" charset="0"/>
                <a:cs typeface="Calibri" panose="020F0502020204030204" pitchFamily="34" charset="0"/>
              </a:rPr>
              <a:t>fais</a:t>
            </a:r>
            <a:r>
              <a:rPr lang="en-US" sz="2400" dirty="0" smtClean="0">
                <a:solidFill>
                  <a:srgbClr val="FF0000"/>
                </a:solidFill>
                <a:latin typeface="Calibri" panose="020F0502020204030204" pitchFamily="34" charset="0"/>
                <a:cs typeface="Calibri" panose="020F0502020204030204" pitchFamily="34" charset="0"/>
              </a:rPr>
              <a:t> </a:t>
            </a:r>
            <a:r>
              <a:rPr lang="en-US" sz="2400" dirty="0" err="1" smtClean="0">
                <a:solidFill>
                  <a:srgbClr val="FF0000"/>
                </a:solidFill>
                <a:latin typeface="Calibri" panose="020F0502020204030204" pitchFamily="34" charset="0"/>
                <a:cs typeface="Calibri" panose="020F0502020204030204" pitchFamily="34" charset="0"/>
              </a:rPr>
              <a:t>une</a:t>
            </a:r>
            <a:r>
              <a:rPr lang="en-US" sz="2400" dirty="0" smtClean="0">
                <a:solidFill>
                  <a:srgbClr val="FF0000"/>
                </a:solidFill>
                <a:latin typeface="Calibri" panose="020F0502020204030204" pitchFamily="34" charset="0"/>
                <a:cs typeface="Calibri" panose="020F0502020204030204" pitchFamily="34" charset="0"/>
              </a:rPr>
              <a:t> nouvelle page </a:t>
            </a:r>
            <a:r>
              <a:rPr lang="en-US" sz="2400" dirty="0" err="1" smtClean="0">
                <a:solidFill>
                  <a:srgbClr val="FF0000"/>
                </a:solidFill>
                <a:latin typeface="Calibri" panose="020F0502020204030204" pitchFamily="34" charset="0"/>
                <a:cs typeface="Calibri" panose="020F0502020204030204" pitchFamily="34" charset="0"/>
              </a:rPr>
              <a:t>d’observation</a:t>
            </a:r>
            <a:r>
              <a:rPr lang="en-US" sz="2400" dirty="0" smtClean="0">
                <a:solidFill>
                  <a:srgbClr val="FF0000"/>
                </a:solidFill>
                <a:latin typeface="Calibri" panose="020F0502020204030204" pitchFamily="34" charset="0"/>
                <a:cs typeface="Calibri" panose="020F0502020204030204" pitchFamily="34" charset="0"/>
              </a:rPr>
              <a:t> pour </a:t>
            </a:r>
            <a:r>
              <a:rPr lang="en-US" sz="2400" dirty="0" err="1" smtClean="0">
                <a:solidFill>
                  <a:srgbClr val="FF0000"/>
                </a:solidFill>
                <a:latin typeface="Calibri" panose="020F0502020204030204" pitchFamily="34" charset="0"/>
                <a:cs typeface="Calibri" panose="020F0502020204030204" pitchFamily="34" charset="0"/>
              </a:rPr>
              <a:t>chaque</a:t>
            </a:r>
            <a:r>
              <a:rPr lang="en-US" sz="2400" dirty="0" smtClean="0">
                <a:solidFill>
                  <a:srgbClr val="FF0000"/>
                </a:solidFill>
                <a:latin typeface="Calibri" panose="020F0502020204030204" pitchFamily="34" charset="0"/>
                <a:cs typeface="Calibri" panose="020F0502020204030204" pitchFamily="34" charset="0"/>
              </a:rPr>
              <a:t> </a:t>
            </a:r>
            <a:r>
              <a:rPr lang="en-US" sz="2400" dirty="0" err="1" smtClean="0">
                <a:solidFill>
                  <a:srgbClr val="FF0000"/>
                </a:solidFill>
                <a:latin typeface="Calibri" panose="020F0502020204030204" pitchFamily="34" charset="0"/>
                <a:cs typeface="Calibri" panose="020F0502020204030204" pitchFamily="34" charset="0"/>
              </a:rPr>
              <a:t>étapes</a:t>
            </a:r>
            <a:r>
              <a:rPr lang="en-US" sz="2400" dirty="0" smtClean="0">
                <a:solidFill>
                  <a:srgbClr val="FF0000"/>
                </a:solidFill>
                <a:latin typeface="Calibri" panose="020F0502020204030204" pitchFamily="34" charset="0"/>
                <a:cs typeface="Calibri" panose="020F0502020204030204" pitchFamily="34" charset="0"/>
              </a:rPr>
              <a:t> du cycle de vie des haricots!</a:t>
            </a:r>
            <a:endParaRPr lang="en-US" sz="2400" dirty="0">
              <a:solidFill>
                <a:srgbClr val="FF0000"/>
              </a:solidFill>
              <a:latin typeface="Calibri" panose="020F0502020204030204" pitchFamily="34" charset="0"/>
              <a:cs typeface="Calibri" panose="020F0502020204030204" pitchFamily="34" charset="0"/>
            </a:endParaRPr>
          </a:p>
        </p:txBody>
      </p:sp>
      <p:pic>
        <p:nvPicPr>
          <p:cNvPr id="10"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1293094" y="225313"/>
            <a:ext cx="487363" cy="487363"/>
          </a:xfrm>
          <a:prstGeom prst="rect">
            <a:avLst/>
          </a:prstGeom>
        </p:spPr>
      </p:pic>
    </p:spTree>
    <p:extLst>
      <p:ext uri="{BB962C8B-B14F-4D97-AF65-F5344CB8AC3E}">
        <p14:creationId xmlns:p14="http://schemas.microsoft.com/office/powerpoint/2010/main" val="345319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32"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065212" y="304800"/>
            <a:ext cx="10058402" cy="879566"/>
          </a:xfrm>
        </p:spPr>
        <p:txBody>
          <a:bodyPr/>
          <a:lstStyle/>
          <a:p>
            <a:r>
              <a:rPr lang="en-US" dirty="0" smtClean="0">
                <a:solidFill>
                  <a:schemeClr val="tx2"/>
                </a:solidFill>
              </a:rPr>
              <a:t>Première </a:t>
            </a:r>
            <a:r>
              <a:rPr lang="en-US" dirty="0" err="1">
                <a:solidFill>
                  <a:schemeClr val="tx2"/>
                </a:solidFill>
              </a:rPr>
              <a:t>é</a:t>
            </a:r>
            <a:r>
              <a:rPr lang="en-US" dirty="0" err="1" smtClean="0">
                <a:solidFill>
                  <a:schemeClr val="tx2"/>
                </a:solidFill>
              </a:rPr>
              <a:t>tape</a:t>
            </a:r>
            <a:r>
              <a:rPr lang="en-US" dirty="0" smtClean="0">
                <a:solidFill>
                  <a:schemeClr val="tx2"/>
                </a:solidFill>
              </a:rPr>
              <a:t> </a:t>
            </a:r>
            <a:endParaRPr lang="en-US" dirty="0">
              <a:solidFill>
                <a:schemeClr val="tx2"/>
              </a:solidFill>
            </a:endParaRPr>
          </a:p>
        </p:txBody>
      </p:sp>
      <p:pic>
        <p:nvPicPr>
          <p:cNvPr id="1026" name="Picture 2" descr="https://attachments.office.net/owa/Morgan.Chopin%40nbed.nb.ca/service.svc/s/GetAttachmentThumbnail?id=AQMkAGU5ZTEwYzA3LTkzZmEtNDNlYi05ODcxLWVhMzQxZTQ4MWM4MgBGAAADWSthU%2FP3wEq1NNuhk21KKAcA7pydZoHqDUKq3YYpgo%2BvXQAAAgEMAAAA7pydZoHqDUKq3YYpgo%2BvXQABQ%2FbpfwAAAAESABAABXWUpB2430Ou558RPeu7sA%3D%3D&amp;thumbnailType=2&amp;owa=outlook.office.com&amp;scriptVer=2020051101.05&amp;X-OWA-CANARY=YAOhEDki7UG0CM73QqO2ZgATSOWj_dcYRXFhd2qtWa84LaQdhp5BPEOKg_xolcriyNKRWTPcgRg.&amp;token=eyJhbGciOiJSUzI1NiIsImtpZCI6IjU2MzU4ODUyMzRCOTI1MkRERTAwNTc2NkQ5RDlGMjc2NTY1RjYzRTIiLCJ4NXQiOiJWaldJVWpTNUpTM2VBRmRtMmRueWRsWmZZLUkiLCJ0eXAiOiJKV1QifQ.eyJvcmlnaW4iOiJodHRwczovL291dGxvb2sub2ZmaWNlLmNvbSIsInVjIjoiYTk0OWZmMjdiZDc3NDVhNThiYWYxMTQ5ZGQzMWEzM2U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wNzgxNjksImV4cCI6MTU5MDA3ODc2OSwiaXNzIjoiMDAwMDAwMDItMDAwMC0wZmYxLWNlMDAtMDAwMDAwMDAwMDAwQDRkMmI1ZmRmLWM0ZDItNDkxMS04NzA5LTY4Y2MyZjQ2NWM5ZiIsImF1ZCI6IjAwMDAwMDAyLTAwMDAtMGZmMS1jZTAwLTAwMDAwMDAwMDAwMC9hdHRhY2htZW50cy5vZmZpY2UubmV0QDRkMmI1ZmRmLWM0ZDItNDkxMS04NzA5LTY4Y2MyZjQ2NWM5ZiIsImhhcHAiOiJvd2EifQ.JSCWsYs7DtyY1qWDTBKi-l4DfB_tnm5tsOtkjwM6MepLymeweTVQJNuo2OZXrEwNiwtJfU4bzSmEdD_uJXO3hiKn1BHLjFQ0rM1wqnW_xNyQsGz6SCSHgv_TC4KxYebn9kK-8WnrKT_IYcurcEdfrhGu2cBzJpCqX5w-Ekmy3w5OoMPBtZI0XlA0t4qAaFXGWwf_b1MkPvrrPHkTFE8fxkJo5gc7dafY5WRjEExot13RtIFl33F3k7nuw7dEQCD6-GlEx9z-oVUmdt4vH4bkRLv0YFBEpcTbBk-UFcpQn39J4azFvWqC5kUm7odqpu0wMlngwWnbbcMZuywFyLlpBw&amp;animation=true"/>
          <p:cNvPicPr>
            <a:picLocks noChangeAspect="1" noChangeArrowheads="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1065212" y="1324338"/>
            <a:ext cx="3742032" cy="49893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ttachments.office.net/owa/Morgan.Chopin%40nbed.nb.ca/service.svc/s/GetAttachmentThumbnail?id=AQMkAGU5ZTEwYzA3LTkzZmEtNDNlYi05ODcxLWVhMzQxZTQ4MWM4MgBGAAADWSthU%2FP3wEq1NNuhk21KKAcA7pydZoHqDUKq3YYpgo%2BvXQAAAgEMAAAA7pydZoHqDUKq3YYpgo%2BvXQABQ%2FbpfwAAAAESABAARgyXPtbvTkiEn5H5l%2FLpKA%3D%3D&amp;thumbnailType=2&amp;owa=outlook.office.com&amp;scriptVer=2020051101.05&amp;X-OWA-CANARY=YAOhEDki7UG0CM73QqO2ZgATSOWj_dcYRXFhd2qtWa84LaQdhp5BPEOKg_xolcriyNKRWTPcgRg.&amp;token=eyJhbGciOiJSUzI1NiIsImtpZCI6IjU2MzU4ODUyMzRCOTI1MkRERTAwNTc2NkQ5RDlGMjc2NTY1RjYzRTIiLCJ4NXQiOiJWaldJVWpTNUpTM2VBRmRtMmRueWRsWmZZLUkiLCJ0eXAiOiJKV1QifQ.eyJvcmlnaW4iOiJodHRwczovL291dGxvb2sub2ZmaWNlLmNvbSIsInVjIjoiYTk0OWZmMjdiZDc3NDVhNThiYWYxMTQ5ZGQzMWEzM2U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wNzgxNjksImV4cCI6MTU5MDA3ODc2OSwiaXNzIjoiMDAwMDAwMDItMDAwMC0wZmYxLWNlMDAtMDAwMDAwMDAwMDAwQDRkMmI1ZmRmLWM0ZDItNDkxMS04NzA5LTY4Y2MyZjQ2NWM5ZiIsImF1ZCI6IjAwMDAwMDAyLTAwMDAtMGZmMS1jZTAwLTAwMDAwMDAwMDAwMC9hdHRhY2htZW50cy5vZmZpY2UubmV0QDRkMmI1ZmRmLWM0ZDItNDkxMS04NzA5LTY4Y2MyZjQ2NWM5ZiIsImhhcHAiOiJvd2EifQ.JSCWsYs7DtyY1qWDTBKi-l4DfB_tnm5tsOtkjwM6MepLymeweTVQJNuo2OZXrEwNiwtJfU4bzSmEdD_uJXO3hiKn1BHLjFQ0rM1wqnW_xNyQsGz6SCSHgv_TC4KxYebn9kK-8WnrKT_IYcurcEdfrhGu2cBzJpCqX5w-Ekmy3w5OoMPBtZI0XlA0t4qAaFXGWwf_b1MkPvrrPHkTFE8fxkJo5gc7dafY5WRjEExot13RtIFl33F3k7nuw7dEQCD6-GlEx9z-oVUmdt4vH4bkRLv0YFBEpcTbBk-UFcpQn39J4azFvWqC5kUm7odqpu0wMlngwWnbbcMZuywFyLlpBw&amp;animation=true"/>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7235644" y="1324338"/>
            <a:ext cx="3742032" cy="49893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custDataLst>
              <p:tags r:id="rId4"/>
            </p:custDataLst>
          </p:nvPr>
        </p:nvSpPr>
        <p:spPr>
          <a:xfrm>
            <a:off x="1928772" y="6313714"/>
            <a:ext cx="2014911" cy="584775"/>
          </a:xfrm>
          <a:prstGeom prst="rect">
            <a:avLst/>
          </a:prstGeom>
          <a:noFill/>
        </p:spPr>
        <p:txBody>
          <a:bodyPr wrap="none" rtlCol="0">
            <a:spAutoFit/>
          </a:bodyPr>
          <a:lstStyle/>
          <a:p>
            <a:r>
              <a:rPr lang="fr-CA" sz="3200" dirty="0" smtClean="0">
                <a:solidFill>
                  <a:schemeClr val="tx2"/>
                </a:solidFill>
                <a:latin typeface="Calibri" panose="020F0502020204030204" pitchFamily="34" charset="0"/>
                <a:cs typeface="Calibri" panose="020F0502020204030204" pitchFamily="34" charset="0"/>
              </a:rPr>
              <a:t>Les graines</a:t>
            </a:r>
            <a:endParaRPr lang="en-US" sz="3200" dirty="0">
              <a:solidFill>
                <a:schemeClr val="tx2"/>
              </a:solidFill>
              <a:latin typeface="Calibri" panose="020F0502020204030204" pitchFamily="34" charset="0"/>
              <a:cs typeface="Calibri" panose="020F0502020204030204" pitchFamily="34" charset="0"/>
            </a:endParaRPr>
          </a:p>
        </p:txBody>
      </p:sp>
      <p:sp>
        <p:nvSpPr>
          <p:cNvPr id="6" name="TextBox 5"/>
          <p:cNvSpPr txBox="1"/>
          <p:nvPr>
            <p:custDataLst>
              <p:tags r:id="rId5"/>
            </p:custDataLst>
          </p:nvPr>
        </p:nvSpPr>
        <p:spPr>
          <a:xfrm>
            <a:off x="6660777" y="6226626"/>
            <a:ext cx="5136776" cy="707886"/>
          </a:xfrm>
          <a:prstGeom prst="rect">
            <a:avLst/>
          </a:prstGeom>
          <a:noFill/>
        </p:spPr>
        <p:txBody>
          <a:bodyPr wrap="square" rtlCol="0">
            <a:spAutoFit/>
          </a:bodyPr>
          <a:lstStyle/>
          <a:p>
            <a:pPr algn="ctr"/>
            <a:r>
              <a:rPr lang="fr-CA" sz="2000" dirty="0" smtClean="0">
                <a:solidFill>
                  <a:schemeClr val="tx2"/>
                </a:solidFill>
                <a:latin typeface="Calibri" panose="020F0502020204030204" pitchFamily="34" charset="0"/>
                <a:cs typeface="Calibri" panose="020F0502020204030204" pitchFamily="34" charset="0"/>
              </a:rPr>
              <a:t>Les graines dans un bocal qui reste à </a:t>
            </a:r>
            <a:r>
              <a:rPr lang="fr-CA" sz="2000" u="sng" dirty="0" smtClean="0">
                <a:solidFill>
                  <a:schemeClr val="tx2"/>
                </a:solidFill>
                <a:latin typeface="Calibri" panose="020F0502020204030204" pitchFamily="34" charset="0"/>
                <a:cs typeface="Calibri" panose="020F0502020204030204" pitchFamily="34" charset="0"/>
              </a:rPr>
              <a:t>l’intérieur</a:t>
            </a:r>
            <a:r>
              <a:rPr lang="fr-CA" sz="2000" dirty="0" smtClean="0">
                <a:solidFill>
                  <a:schemeClr val="tx2"/>
                </a:solidFill>
                <a:latin typeface="Calibri" panose="020F0502020204030204" pitchFamily="34" charset="0"/>
                <a:cs typeface="Calibri" panose="020F0502020204030204" pitchFamily="34" charset="0"/>
              </a:rPr>
              <a:t> de la maison.</a:t>
            </a:r>
            <a:endParaRPr lang="en-US" sz="2000" dirty="0">
              <a:solidFill>
                <a:schemeClr val="tx2"/>
              </a:solidFill>
              <a:latin typeface="Calibri" panose="020F0502020204030204" pitchFamily="34" charset="0"/>
              <a:cs typeface="Calibri" panose="020F0502020204030204" pitchFamily="34" charset="0"/>
            </a:endParaRPr>
          </a:p>
        </p:txBody>
      </p:sp>
      <p:pic>
        <p:nvPicPr>
          <p:cNvPr id="4" name="Recorded Sound">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1"/>
          <a:stretch>
            <a:fillRect/>
          </a:stretch>
        </p:blipFill>
        <p:spPr>
          <a:xfrm>
            <a:off x="5777762" y="3575344"/>
            <a:ext cx="487363" cy="487363"/>
          </a:xfrm>
          <a:prstGeom prst="rect">
            <a:avLst/>
          </a:prstGeom>
        </p:spPr>
      </p:pic>
    </p:spTree>
    <p:extLst>
      <p:ext uri="{BB962C8B-B14F-4D97-AF65-F5344CB8AC3E}">
        <p14:creationId xmlns:p14="http://schemas.microsoft.com/office/powerpoint/2010/main" val="66548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6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065212" y="304800"/>
            <a:ext cx="10058402" cy="914400"/>
          </a:xfrm>
        </p:spPr>
        <p:txBody>
          <a:bodyPr/>
          <a:lstStyle/>
          <a:p>
            <a:r>
              <a:rPr lang="en-US" dirty="0">
                <a:solidFill>
                  <a:schemeClr val="tx2"/>
                </a:solidFill>
              </a:rPr>
              <a:t>Première </a:t>
            </a:r>
            <a:r>
              <a:rPr lang="en-US" dirty="0" err="1">
                <a:solidFill>
                  <a:schemeClr val="tx2"/>
                </a:solidFill>
              </a:rPr>
              <a:t>étape</a:t>
            </a:r>
            <a:r>
              <a:rPr lang="en-US" dirty="0">
                <a:solidFill>
                  <a:schemeClr val="tx2"/>
                </a:solidFill>
              </a:rPr>
              <a:t> </a:t>
            </a:r>
            <a:endParaRPr lang="en-US" dirty="0"/>
          </a:p>
        </p:txBody>
      </p:sp>
      <p:pic>
        <p:nvPicPr>
          <p:cNvPr id="2050" name="Picture 2" descr="https://attachments.office.net/owa/Morgan.Chopin%40nbed.nb.ca/service.svc/s/GetAttachmentThumbnail?id=AQMkAGU5ZTEwYzA3LTkzZmEtNDNlYi05ODcxLWVhMzQxZTQ4MWM4MgBGAAADWSthU%2FP3wEq1NNuhk21KKAcA7pydZoHqDUKq3YYpgo%2BvXQAAAgEMAAAA7pydZoHqDUKq3YYpgo%2BvXQABQ%2FbpfwAAAAESABAAosrafIsA1UKIxoVHn7lhvQ%3D%3D&amp;thumbnailType=2&amp;owa=outlook.office.com&amp;scriptVer=2020051101.05&amp;X-OWA-CANARY=YAOhEDki7UG0CM73QqO2ZgATSOWj_dcYRXFhd2qtWa84LaQdhp5BPEOKg_xolcriyNKRWTPcgRg.&amp;token=eyJhbGciOiJSUzI1NiIsImtpZCI6IjU2MzU4ODUyMzRCOTI1MkRERTAwNTc2NkQ5RDlGMjc2NTY1RjYzRTIiLCJ4NXQiOiJWaldJVWpTNUpTM2VBRmRtMmRueWRsWmZZLUkiLCJ0eXAiOiJKV1QifQ.eyJvcmlnaW4iOiJodHRwczovL291dGxvb2sub2ZmaWNlLmNvbSIsInVjIjoiYTk0OWZmMjdiZDc3NDVhNThiYWYxMTQ5ZGQzMWEzM2U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wNzgxNjksImV4cCI6MTU5MDA3ODc2OSwiaXNzIjoiMDAwMDAwMDItMDAwMC0wZmYxLWNlMDAtMDAwMDAwMDAwMDAwQDRkMmI1ZmRmLWM0ZDItNDkxMS04NzA5LTY4Y2MyZjQ2NWM5ZiIsImF1ZCI6IjAwMDAwMDAyLTAwMDAtMGZmMS1jZTAwLTAwMDAwMDAwMDAwMC9hdHRhY2htZW50cy5vZmZpY2UubmV0QDRkMmI1ZmRmLWM0ZDItNDkxMS04NzA5LTY4Y2MyZjQ2NWM5ZiIsImhhcHAiOiJvd2EifQ.JSCWsYs7DtyY1qWDTBKi-l4DfB_tnm5tsOtkjwM6MepLymeweTVQJNuo2OZXrEwNiwtJfU4bzSmEdD_uJXO3hiKn1BHLjFQ0rM1wqnW_xNyQsGz6SCSHgv_TC4KxYebn9kK-8WnrKT_IYcurcEdfrhGu2cBzJpCqX5w-Ekmy3w5OoMPBtZI0XlA0t4qAaFXGWwf_b1MkPvrrPHkTFE8fxkJo5gc7dafY5WRjEExot13RtIFl33F3k7nuw7dEQCD6-GlEx9z-oVUmdt4vH4bkRLv0YFBEpcTbBk-UFcpQn39J4azFvWqC5kUm7odqpu0wMlngwWnbbcMZuywFyLlpBw&amp;animation=true"/>
          <p:cNvPicPr>
            <a:picLocks noChangeAspect="1" noChangeArrowheads="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1004141" y="1288871"/>
            <a:ext cx="3742033" cy="49893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attachments.office.net/owa/Morgan.Chopin%40nbed.nb.ca/service.svc/s/GetAttachmentThumbnail?id=AQMkAGU5ZTEwYzA3LTkzZmEtNDNlYi05ODcxLWVhMzQxZTQ4MWM4MgBGAAADWSthU%2FP3wEq1NNuhk21KKAcA7pydZoHqDUKq3YYpgo%2BvXQAAAgEMAAAA7pydZoHqDUKq3YYpgo%2BvXQABQ%2FbpfwAAAAESABAAliwZSzfHEE2VP6pl36wJVw%3D%3D&amp;thumbnailType=2&amp;owa=outlook.office.com&amp;scriptVer=2020051101.05&amp;X-OWA-CANARY=YAOhEDki7UG0CM73QqO2ZgATSOWj_dcYRXFhd2qtWa84LaQdhp5BPEOKg_xolcriyNKRWTPcgRg.&amp;token=eyJhbGciOiJSUzI1NiIsImtpZCI6IjU2MzU4ODUyMzRCOTI1MkRERTAwNTc2NkQ5RDlGMjc2NTY1RjYzRTIiLCJ4NXQiOiJWaldJVWpTNUpTM2VBRmRtMmRueWRsWmZZLUkiLCJ0eXAiOiJKV1QifQ.eyJvcmlnaW4iOiJodHRwczovL291dGxvb2sub2ZmaWNlLmNvbSIsInVjIjoiYTk0OWZmMjdiZDc3NDVhNThiYWYxMTQ5ZGQzMWEzM2U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wNzgxNjksImV4cCI6MTU5MDA3ODc2OSwiaXNzIjoiMDAwMDAwMDItMDAwMC0wZmYxLWNlMDAtMDAwMDAwMDAwMDAwQDRkMmI1ZmRmLWM0ZDItNDkxMS04NzA5LTY4Y2MyZjQ2NWM5ZiIsImF1ZCI6IjAwMDAwMDAyLTAwMDAtMGZmMS1jZTAwLTAwMDAwMDAwMDAwMC9hdHRhY2htZW50cy5vZmZpY2UubmV0QDRkMmI1ZmRmLWM0ZDItNDkxMS04NzA5LTY4Y2MyZjQ2NWM5ZiIsImhhcHAiOiJvd2EifQ.JSCWsYs7DtyY1qWDTBKi-l4DfB_tnm5tsOtkjwM6MepLymeweTVQJNuo2OZXrEwNiwtJfU4bzSmEdD_uJXO3hiKn1BHLjFQ0rM1wqnW_xNyQsGz6SCSHgv_TC4KxYebn9kK-8WnrKT_IYcurcEdfrhGu2cBzJpCqX5w-Ekmy3w5OoMPBtZI0XlA0t4qAaFXGWwf_b1MkPvrrPHkTFE8fxkJo5gc7dafY5WRjEExot13RtIFl33F3k7nuw7dEQCD6-GlEx9z-oVUmdt4vH4bkRLv0YFBEpcTbBk-UFcpQn39J4azFvWqC5kUm7odqpu0wMlngwWnbbcMZuywFyLlpBw&amp;animation=true"/>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6282166" y="1909828"/>
            <a:ext cx="4992479" cy="37443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custDataLst>
              <p:tags r:id="rId4"/>
            </p:custDataLst>
          </p:nvPr>
        </p:nvSpPr>
        <p:spPr>
          <a:xfrm>
            <a:off x="6660777" y="6226626"/>
            <a:ext cx="5136776" cy="707886"/>
          </a:xfrm>
          <a:prstGeom prst="rect">
            <a:avLst/>
          </a:prstGeom>
          <a:noFill/>
        </p:spPr>
        <p:txBody>
          <a:bodyPr wrap="square" rtlCol="0">
            <a:spAutoFit/>
          </a:bodyPr>
          <a:lstStyle/>
          <a:p>
            <a:pPr algn="ctr"/>
            <a:r>
              <a:rPr lang="fr-CA" sz="2000" dirty="0" smtClean="0">
                <a:solidFill>
                  <a:schemeClr val="tx2"/>
                </a:solidFill>
                <a:latin typeface="Calibri" panose="020F0502020204030204" pitchFamily="34" charset="0"/>
                <a:cs typeface="Calibri" panose="020F0502020204030204" pitchFamily="34" charset="0"/>
              </a:rPr>
              <a:t>Les graines dans un pot qui reste à </a:t>
            </a:r>
            <a:r>
              <a:rPr lang="fr-CA" sz="2000" u="sng" dirty="0" smtClean="0">
                <a:solidFill>
                  <a:schemeClr val="tx2"/>
                </a:solidFill>
                <a:latin typeface="Calibri" panose="020F0502020204030204" pitchFamily="34" charset="0"/>
                <a:cs typeface="Calibri" panose="020F0502020204030204" pitchFamily="34" charset="0"/>
              </a:rPr>
              <a:t>l’extérieur</a:t>
            </a:r>
            <a:r>
              <a:rPr lang="fr-CA" sz="2000" dirty="0" smtClean="0">
                <a:solidFill>
                  <a:schemeClr val="tx2"/>
                </a:solidFill>
                <a:latin typeface="Calibri" panose="020F0502020204030204" pitchFamily="34" charset="0"/>
                <a:cs typeface="Calibri" panose="020F0502020204030204" pitchFamily="34" charset="0"/>
              </a:rPr>
              <a:t> de la maison.</a:t>
            </a:r>
            <a:endParaRPr lang="en-US" sz="2000" dirty="0">
              <a:solidFill>
                <a:schemeClr val="tx2"/>
              </a:solidFill>
              <a:latin typeface="Calibri" panose="020F0502020204030204" pitchFamily="34" charset="0"/>
              <a:cs typeface="Calibri" panose="020F0502020204030204" pitchFamily="34" charset="0"/>
            </a:endParaRPr>
          </a:p>
        </p:txBody>
      </p:sp>
      <p:sp>
        <p:nvSpPr>
          <p:cNvPr id="6" name="TextBox 5"/>
          <p:cNvSpPr txBox="1"/>
          <p:nvPr>
            <p:custDataLst>
              <p:tags r:id="rId5"/>
            </p:custDataLst>
          </p:nvPr>
        </p:nvSpPr>
        <p:spPr>
          <a:xfrm>
            <a:off x="566700" y="6226626"/>
            <a:ext cx="5136776" cy="707886"/>
          </a:xfrm>
          <a:prstGeom prst="rect">
            <a:avLst/>
          </a:prstGeom>
          <a:noFill/>
        </p:spPr>
        <p:txBody>
          <a:bodyPr wrap="square" rtlCol="0">
            <a:spAutoFit/>
          </a:bodyPr>
          <a:lstStyle/>
          <a:p>
            <a:pPr algn="ctr"/>
            <a:r>
              <a:rPr lang="fr-CA" sz="2000" dirty="0" smtClean="0">
                <a:solidFill>
                  <a:schemeClr val="tx2"/>
                </a:solidFill>
                <a:latin typeface="Calibri" panose="020F0502020204030204" pitchFamily="34" charset="0"/>
                <a:cs typeface="Calibri" panose="020F0502020204030204" pitchFamily="34" charset="0"/>
              </a:rPr>
              <a:t>Les graines dans des cartons d’</a:t>
            </a:r>
            <a:r>
              <a:rPr lang="fr-CA" sz="2000" dirty="0" err="1" smtClean="0">
                <a:solidFill>
                  <a:schemeClr val="tx2"/>
                </a:solidFill>
                <a:latin typeface="Calibri" panose="020F0502020204030204" pitchFamily="34" charset="0"/>
                <a:cs typeface="Calibri" panose="020F0502020204030204" pitchFamily="34" charset="0"/>
              </a:rPr>
              <a:t>oeuf</a:t>
            </a:r>
            <a:r>
              <a:rPr lang="fr-CA" sz="2000" dirty="0" smtClean="0">
                <a:solidFill>
                  <a:schemeClr val="tx2"/>
                </a:solidFill>
                <a:latin typeface="Calibri" panose="020F0502020204030204" pitchFamily="34" charset="0"/>
                <a:cs typeface="Calibri" panose="020F0502020204030204" pitchFamily="34" charset="0"/>
              </a:rPr>
              <a:t> qui reste à </a:t>
            </a:r>
            <a:r>
              <a:rPr lang="fr-CA" sz="2000" u="sng" dirty="0" smtClean="0">
                <a:solidFill>
                  <a:schemeClr val="tx2"/>
                </a:solidFill>
                <a:latin typeface="Calibri" panose="020F0502020204030204" pitchFamily="34" charset="0"/>
                <a:cs typeface="Calibri" panose="020F0502020204030204" pitchFamily="34" charset="0"/>
              </a:rPr>
              <a:t>l’extérieur</a:t>
            </a:r>
            <a:r>
              <a:rPr lang="fr-CA" sz="2000" dirty="0" smtClean="0">
                <a:solidFill>
                  <a:schemeClr val="tx2"/>
                </a:solidFill>
                <a:latin typeface="Calibri" panose="020F0502020204030204" pitchFamily="34" charset="0"/>
                <a:cs typeface="Calibri" panose="020F0502020204030204" pitchFamily="34" charset="0"/>
              </a:rPr>
              <a:t> de la maison.</a:t>
            </a:r>
            <a:endParaRPr lang="en-US" sz="2000" dirty="0">
              <a:solidFill>
                <a:schemeClr val="tx2"/>
              </a:solidFill>
              <a:latin typeface="Calibri" panose="020F0502020204030204" pitchFamily="34" charset="0"/>
              <a:cs typeface="Calibri" panose="020F0502020204030204" pitchFamily="34" charset="0"/>
            </a:endParaRPr>
          </a:p>
        </p:txBody>
      </p:sp>
      <p:pic>
        <p:nvPicPr>
          <p:cNvPr id="3" name="Recorded Sound">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1"/>
          <a:stretch>
            <a:fillRect/>
          </a:stretch>
        </p:blipFill>
        <p:spPr>
          <a:xfrm>
            <a:off x="5703476" y="3384823"/>
            <a:ext cx="487363" cy="487363"/>
          </a:xfrm>
          <a:prstGeom prst="rect">
            <a:avLst/>
          </a:prstGeom>
        </p:spPr>
      </p:pic>
    </p:spTree>
    <p:extLst>
      <p:ext uri="{BB962C8B-B14F-4D97-AF65-F5344CB8AC3E}">
        <p14:creationId xmlns:p14="http://schemas.microsoft.com/office/powerpoint/2010/main" val="11121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en-US" sz="4800" dirty="0" smtClean="0"/>
              <a:t>Les mots de la </a:t>
            </a:r>
            <a:r>
              <a:rPr lang="en-US" sz="4800" dirty="0" err="1" smtClean="0"/>
              <a:t>semaine</a:t>
            </a:r>
            <a:endParaRPr lang="en-US" sz="4800" dirty="0"/>
          </a:p>
        </p:txBody>
      </p:sp>
      <p:sp>
        <p:nvSpPr>
          <p:cNvPr id="3" name="Content Placeholder 2"/>
          <p:cNvSpPr>
            <a:spLocks noGrp="1"/>
          </p:cNvSpPr>
          <p:nvPr>
            <p:ph idx="1"/>
            <p:custDataLst>
              <p:tags r:id="rId2"/>
            </p:custDataLst>
          </p:nvPr>
        </p:nvSpPr>
        <p:spPr/>
        <p:txBody>
          <a:bodyPr>
            <a:noAutofit/>
          </a:bodyPr>
          <a:lstStyle/>
          <a:p>
            <a:pPr marL="0" indent="0">
              <a:buNone/>
            </a:pPr>
            <a:r>
              <a:rPr lang="en-US" sz="4000" dirty="0" smtClean="0">
                <a:solidFill>
                  <a:schemeClr val="tx2"/>
                </a:solidFill>
              </a:rPr>
              <a:t>1. </a:t>
            </a:r>
            <a:r>
              <a:rPr lang="en-US" sz="4000" dirty="0" err="1" smtClean="0">
                <a:solidFill>
                  <a:schemeClr val="tx2"/>
                </a:solidFill>
              </a:rPr>
              <a:t>vos</a:t>
            </a:r>
            <a:endParaRPr lang="en-US" sz="4000" dirty="0" smtClean="0">
              <a:solidFill>
                <a:schemeClr val="tx2"/>
              </a:solidFill>
            </a:endParaRPr>
          </a:p>
          <a:p>
            <a:pPr marL="0" indent="0">
              <a:buNone/>
            </a:pPr>
            <a:endParaRPr lang="en-US" sz="4000" dirty="0">
              <a:solidFill>
                <a:schemeClr val="tx2"/>
              </a:solidFill>
            </a:endParaRPr>
          </a:p>
          <a:p>
            <a:pPr marL="0" indent="0">
              <a:buNone/>
            </a:pPr>
            <a:r>
              <a:rPr lang="en-US" sz="4000" dirty="0" smtClean="0">
                <a:solidFill>
                  <a:schemeClr val="tx2"/>
                </a:solidFill>
              </a:rPr>
              <a:t>2. </a:t>
            </a:r>
            <a:r>
              <a:rPr lang="en-US" sz="4000" dirty="0" err="1" smtClean="0">
                <a:solidFill>
                  <a:schemeClr val="tx2"/>
                </a:solidFill>
              </a:rPr>
              <a:t>pouvoir</a:t>
            </a:r>
            <a:endParaRPr lang="en-US" sz="4000" dirty="0" smtClean="0">
              <a:solidFill>
                <a:schemeClr val="tx2"/>
              </a:solidFill>
            </a:endParaRPr>
          </a:p>
          <a:p>
            <a:pPr marL="0" indent="0">
              <a:buNone/>
            </a:pPr>
            <a:endParaRPr lang="en-US" sz="4000" dirty="0">
              <a:solidFill>
                <a:schemeClr val="tx2"/>
              </a:solidFill>
            </a:endParaRPr>
          </a:p>
          <a:p>
            <a:pPr marL="0" indent="0">
              <a:buNone/>
            </a:pPr>
            <a:r>
              <a:rPr lang="en-US" sz="4000" dirty="0" smtClean="0">
                <a:solidFill>
                  <a:schemeClr val="tx2"/>
                </a:solidFill>
              </a:rPr>
              <a:t>3. </a:t>
            </a:r>
            <a:r>
              <a:rPr lang="en-US" sz="4000" dirty="0" err="1" smtClean="0">
                <a:solidFill>
                  <a:schemeClr val="tx2"/>
                </a:solidFill>
              </a:rPr>
              <a:t>votre</a:t>
            </a:r>
            <a:endParaRPr lang="en-US" sz="4000" dirty="0">
              <a:solidFill>
                <a:schemeClr val="tx2"/>
              </a:solidFill>
            </a:endParaRPr>
          </a:p>
        </p:txBody>
      </p:sp>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707936" y="907256"/>
            <a:ext cx="487363" cy="487363"/>
          </a:xfrm>
          <a:prstGeom prst="rect">
            <a:avLst/>
          </a:prstGeom>
        </p:spPr>
      </p:pic>
    </p:spTree>
    <p:extLst>
      <p:ext uri="{BB962C8B-B14F-4D97-AF65-F5344CB8AC3E}">
        <p14:creationId xmlns:p14="http://schemas.microsoft.com/office/powerpoint/2010/main" val="371062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065212" y="304800"/>
            <a:ext cx="10058402" cy="914400"/>
          </a:xfrm>
        </p:spPr>
        <p:txBody>
          <a:bodyPr/>
          <a:lstStyle/>
          <a:p>
            <a:r>
              <a:rPr lang="en-US" dirty="0">
                <a:solidFill>
                  <a:schemeClr val="tx2"/>
                </a:solidFill>
              </a:rPr>
              <a:t>Première </a:t>
            </a:r>
            <a:r>
              <a:rPr lang="en-US" dirty="0" err="1">
                <a:solidFill>
                  <a:schemeClr val="tx2"/>
                </a:solidFill>
              </a:rPr>
              <a:t>étape</a:t>
            </a:r>
            <a:r>
              <a:rPr lang="en-US" dirty="0">
                <a:solidFill>
                  <a:schemeClr val="tx2"/>
                </a:solidFill>
              </a:rPr>
              <a:t> </a:t>
            </a:r>
            <a:endParaRPr lang="en-US" dirty="0"/>
          </a:p>
        </p:txBody>
      </p:sp>
      <p:pic>
        <p:nvPicPr>
          <p:cNvPr id="3" name="Picture 2" descr="https://attachments.office.net/owa/Morgan.Chopin%40nbed.nb.ca/service.svc/s/GetAttachmentThumbnail?id=AQMkAGU5ZTEwYzA3LTkzZmEtNDNlYi05ODcxLWVhMzQxZTQ4MWM4MgBGAAADWSthU%2FP3wEq1NNuhk21KKAcA7pydZoHqDUKq3YYpgo%2BvXQAAAgEMAAAA7pydZoHqDUKq3YYpgo%2BvXQABQ%2FbpgAAAAAESABAAm31Ol8LiP0Kcpye8BQG%2FFQ%3D%3D&amp;thumbnailType=2&amp;owa=outlook.office.com&amp;scriptVer=2020051101.05&amp;X-OWA-CANARY=cOPk6LG6sU2zhbc1kdIWTtATWtmm_dcYAZ2D1ZdKbSB_9t8VqPcaUhjbYXDblSm_1BhVUt5-A6E.&amp;token=eyJhbGciOiJSUzI1NiIsImtpZCI6IjU2MzU4ODUyMzRCOTI1MkRERTAwNTc2NkQ5RDlGMjc2NTY1RjYzRTIiLCJ4NXQiOiJWaldJVWpTNUpTM2VBRmRtMmRueWRsWmZZLUkiLCJ0eXAiOiJKV1QifQ.eyJvcmlnaW4iOiJodHRwczovL291dGxvb2sub2ZmaWNlLmNvbSIsInVjIjoiYTk0OWZmMjdiZDc3NDVhNThiYWYxMTQ5ZGQzMWEzM2U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wNzk2NDEsImV4cCI6MTU5MDA4MDI0MSwiaXNzIjoiMDAwMDAwMDItMDAwMC0wZmYxLWNlMDAtMDAwMDAwMDAwMDAwQDRkMmI1ZmRmLWM0ZDItNDkxMS04NzA5LTY4Y2MyZjQ2NWM5ZiIsImF1ZCI6IjAwMDAwMDAyLTAwMDAtMGZmMS1jZTAwLTAwMDAwMDAwMDAwMC9hdHRhY2htZW50cy5vZmZpY2UubmV0QDRkMmI1ZmRmLWM0ZDItNDkxMS04NzA5LTY4Y2MyZjQ2NWM5ZiIsImhhcHAiOiJvd2EifQ.nfbThj32CIeQty9fExsBkVlp9-A5du2KguAn_3AzluACHvTDmLmQN2D8IKx__buiPkzpohr3yB4Qnh7nKc9bzWsAzd4vUoQ1EGQkAY7wN_toLI7VXTnVis0FrP2Axil2K0x-6gfgtO6ytEruM1QAq3uj_9XsQwzT-bLkBJRufV-mZcRXKTdwZAxcEP5SbKZbST5VWCz_OfeNbj6vNnKpC9MsKDJisuhY_m5SiCm0ISXzvIR5XV5yWF_cOG1GLttTCeCWP1APQxaKAVS4EE2NOaJVZU3z4DOHvW2eqTpF7CYHiHO3-4wvuGHwYvfdlaWRFnb0Uh0rBx3SaN7w1K6haw&amp;animation=true"/>
          <p:cNvPicPr>
            <a:picLocks noChangeAspect="1" noChangeArrowheads="1"/>
          </p:cNvPicPr>
          <p:nvPr>
            <p:custDataLst>
              <p:tags r:id="rId2"/>
            </p:custDataLst>
          </p:nvPr>
        </p:nvPicPr>
        <p:blipFill rotWithShape="1">
          <a:blip r:embed="rId11" cstate="print">
            <a:extLst>
              <a:ext uri="{28A0092B-C50C-407E-A947-70E740481C1C}">
                <a14:useLocalDpi xmlns:a14="http://schemas.microsoft.com/office/drawing/2010/main" val="0"/>
              </a:ext>
            </a:extLst>
          </a:blip>
          <a:srcRect t="12344" b="14008"/>
          <a:stretch/>
        </p:blipFill>
        <p:spPr bwMode="auto">
          <a:xfrm>
            <a:off x="2717072" y="3258055"/>
            <a:ext cx="3351213" cy="32907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s://attachments.office.net/owa/Morgan.Chopin%40nbed.nb.ca/service.svc/s/GetAttachmentThumbnail?id=AQMkAGU5ZTEwYzA3LTkzZmEtNDNlYi05ODcxLWVhMzQxZTQ4MWM4MgBGAAADWSthU%2FP3wEq1NNuhk21KKAcA7pydZoHqDUKq3YYpgo%2BvXQAAAgEMAAAA7pydZoHqDUKq3YYpgo%2BvXQABQ%2FbpgAAAAAESABAAf9TolXiHk0e3yY8Rccp27A%3D%3D&amp;thumbnailType=2&amp;owa=outlook.office.com&amp;scriptVer=2020051101.05&amp;X-OWA-CANARY=cOPk6LG6sU2zhbc1kdIWTtATWtmm_dcYAZ2D1ZdKbSB_9t8VqPcaUhjbYXDblSm_1BhVUt5-A6E.&amp;token=eyJhbGciOiJSUzI1NiIsImtpZCI6IjU2MzU4ODUyMzRCOTI1MkRERTAwNTc2NkQ5RDlGMjc2NTY1RjYzRTIiLCJ4NXQiOiJWaldJVWpTNUpTM2VBRmRtMmRueWRsWmZZLUkiLCJ0eXAiOiJKV1QifQ.eyJvcmlnaW4iOiJodHRwczovL291dGxvb2sub2ZmaWNlLmNvbSIsInVjIjoiYTk0OWZmMjdiZDc3NDVhNThiYWYxMTQ5ZGQzMWEzM2U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wNzk2NDEsImV4cCI6MTU5MDA4MDI0MSwiaXNzIjoiMDAwMDAwMDItMDAwMC0wZmYxLWNlMDAtMDAwMDAwMDAwMDAwQDRkMmI1ZmRmLWM0ZDItNDkxMS04NzA5LTY4Y2MyZjQ2NWM5ZiIsImF1ZCI6IjAwMDAwMDAyLTAwMDAtMGZmMS1jZTAwLTAwMDAwMDAwMDAwMC9hdHRhY2htZW50cy5vZmZpY2UubmV0QDRkMmI1ZmRmLWM0ZDItNDkxMS04NzA5LTY4Y2MyZjQ2NWM5ZiIsImhhcHAiOiJvd2EifQ.nfbThj32CIeQty9fExsBkVlp9-A5du2KguAn_3AzluACHvTDmLmQN2D8IKx__buiPkzpohr3yB4Qnh7nKc9bzWsAzd4vUoQ1EGQkAY7wN_toLI7VXTnVis0FrP2Axil2K0x-6gfgtO6ytEruM1QAq3uj_9XsQwzT-bLkBJRufV-mZcRXKTdwZAxcEP5SbKZbST5VWCz_OfeNbj6vNnKpC9MsKDJisuhY_m5SiCm0ISXzvIR5XV5yWF_cOG1GLttTCeCWP1APQxaKAVS4EE2NOaJVZU3z4DOHvW2eqTpF7CYHiHO3-4wvuGHwYvfdlaWRFnb0Uh0rBx3SaN7w1K6haw&amp;animation=true"/>
          <p:cNvPicPr>
            <a:picLocks noChangeAspect="1" noChangeArrowheads="1"/>
          </p:cNvPicPr>
          <p:nvPr>
            <p:custDataLst>
              <p:tags r:id="rId3"/>
            </p:custDataLst>
          </p:nvPr>
        </p:nvPicPr>
        <p:blipFill rotWithShape="1">
          <a:blip r:embed="rId12" cstate="print">
            <a:extLst>
              <a:ext uri="{28A0092B-C50C-407E-A947-70E740481C1C}">
                <a14:useLocalDpi xmlns:a14="http://schemas.microsoft.com/office/drawing/2010/main" val="0"/>
              </a:ext>
            </a:extLst>
          </a:blip>
          <a:srcRect t="22774" b="9859"/>
          <a:stretch/>
        </p:blipFill>
        <p:spPr bwMode="auto">
          <a:xfrm>
            <a:off x="237047" y="1219200"/>
            <a:ext cx="3446678" cy="30959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attachments.office.net/owa/Morgan.Chopin%40nbed.nb.ca/service.svc/s/GetAttachmentThumbnail?id=AQMkAGU5ZTEwYzA3LTkzZmEtNDNlYi05ODcxLWVhMzQxZTQ4MWM4MgBGAAADWSthU%2FP3wEq1NNuhk21KKAcA7pydZoHqDUKq3YYpgo%2BvXQAAAgEMAAAA7pydZoHqDUKq3YYpgo%2BvXQABQ%2FbpgAAAAAESABAACjF4WnYun0ya1sqPEIP9Xg%3D%3D&amp;thumbnailType=2&amp;owa=outlook.office.com&amp;scriptVer=2020051101.05&amp;X-OWA-CANARY=cOPk6LG6sU2zhbc1kdIWTtATWtmm_dcYAZ2D1ZdKbSB_9t8VqPcaUhjbYXDblSm_1BhVUt5-A6E.&amp;token=eyJhbGciOiJSUzI1NiIsImtpZCI6IjU2MzU4ODUyMzRCOTI1MkRERTAwNTc2NkQ5RDlGMjc2NTY1RjYzRTIiLCJ4NXQiOiJWaldJVWpTNUpTM2VBRmRtMmRueWRsWmZZLUkiLCJ0eXAiOiJKV1QifQ.eyJvcmlnaW4iOiJodHRwczovL291dGxvb2sub2ZmaWNlLmNvbSIsInVjIjoiYTk0OWZmMjdiZDc3NDVhNThiYWYxMTQ5ZGQzMWEzM2U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wNzk2NDEsImV4cCI6MTU5MDA4MDI0MSwiaXNzIjoiMDAwMDAwMDItMDAwMC0wZmYxLWNlMDAtMDAwMDAwMDAwMDAwQDRkMmI1ZmRmLWM0ZDItNDkxMS04NzA5LTY4Y2MyZjQ2NWM5ZiIsImF1ZCI6IjAwMDAwMDAyLTAwMDAtMGZmMS1jZTAwLTAwMDAwMDAwMDAwMC9hdHRhY2htZW50cy5vZmZpY2UubmV0QDRkMmI1ZmRmLWM0ZDItNDkxMS04NzA5LTY4Y2MyZjQ2NWM5ZiIsImhhcHAiOiJvd2EifQ.nfbThj32CIeQty9fExsBkVlp9-A5du2KguAn_3AzluACHvTDmLmQN2D8IKx__buiPkzpohr3yB4Qnh7nKc9bzWsAzd4vUoQ1EGQkAY7wN_toLI7VXTnVis0FrP2Axil2K0x-6gfgtO6ytEruM1QAq3uj_9XsQwzT-bLkBJRufV-mZcRXKTdwZAxcEP5SbKZbST5VWCz_OfeNbj6vNnKpC9MsKDJisuhY_m5SiCm0ISXzvIR5XV5yWF_cOG1GLttTCeCWP1APQxaKAVS4EE2NOaJVZU3z4DOHvW2eqTpF7CYHiHO3-4wvuGHwYvfdlaWRFnb0Uh0rBx3SaN7w1K6haw&amp;animation=true"/>
          <p:cNvPicPr>
            <a:picLocks noChangeAspect="1" noChangeArrowheads="1"/>
          </p:cNvPicPr>
          <p:nvPr>
            <p:custDataLst>
              <p:tags r:id="rId4"/>
            </p:custDataLst>
          </p:nvPr>
        </p:nvPicPr>
        <p:blipFill rotWithShape="1">
          <a:blip r:embed="rId13" cstate="print">
            <a:extLst>
              <a:ext uri="{28A0092B-C50C-407E-A947-70E740481C1C}">
                <a14:useLocalDpi xmlns:a14="http://schemas.microsoft.com/office/drawing/2010/main" val="0"/>
              </a:ext>
            </a:extLst>
          </a:blip>
          <a:srcRect l="-248" t="9628" r="248" b="20012"/>
          <a:stretch/>
        </p:blipFill>
        <p:spPr bwMode="auto">
          <a:xfrm>
            <a:off x="8429899" y="3252968"/>
            <a:ext cx="3513171" cy="329587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attachments.office.net/owa/Morgan.Chopin%40nbed.nb.ca/service.svc/s/GetAttachmentThumbnail?id=AQMkAGU5ZTEwYzA3LTkzZmEtNDNlYi05ODcxLWVhMzQxZTQ4MWM4MgBGAAADWSthU%2FP3wEq1NNuhk21KKAcA7pydZoHqDUKq3YYpgo%2BvXQAAAgEMAAAA7pydZoHqDUKq3YYpgo%2BvXQABQ%2FbpgAAAAAESABAADvqRz%2FFefU2c%2BDx4xPgzCw%3D%3D&amp;thumbnailType=2&amp;owa=outlook.office.com&amp;scriptVer=2020051101.05&amp;X-OWA-CANARY=cOPk6LG6sU2zhbc1kdIWTtATWtmm_dcYAZ2D1ZdKbSB_9t8VqPcaUhjbYXDblSm_1BhVUt5-A6E.&amp;token=eyJhbGciOiJSUzI1NiIsImtpZCI6IjU2MzU4ODUyMzRCOTI1MkRERTAwNTc2NkQ5RDlGMjc2NTY1RjYzRTIiLCJ4NXQiOiJWaldJVWpTNUpTM2VBRmRtMmRueWRsWmZZLUkiLCJ0eXAiOiJKV1QifQ.eyJvcmlnaW4iOiJodHRwczovL291dGxvb2sub2ZmaWNlLmNvbSIsInVjIjoiYTk0OWZmMjdiZDc3NDVhNThiYWYxMTQ5ZGQzMWEzM2U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wNzk2NDEsImV4cCI6MTU5MDA4MDI0MSwiaXNzIjoiMDAwMDAwMDItMDAwMC0wZmYxLWNlMDAtMDAwMDAwMDAwMDAwQDRkMmI1ZmRmLWM0ZDItNDkxMS04NzA5LTY4Y2MyZjQ2NWM5ZiIsImF1ZCI6IjAwMDAwMDAyLTAwMDAtMGZmMS1jZTAwLTAwMDAwMDAwMDAwMC9hdHRhY2htZW50cy5vZmZpY2UubmV0QDRkMmI1ZmRmLWM0ZDItNDkxMS04NzA5LTY4Y2MyZjQ2NWM5ZiIsImhhcHAiOiJvd2EifQ.nfbThj32CIeQty9fExsBkVlp9-A5du2KguAn_3AzluACHvTDmLmQN2D8IKx__buiPkzpohr3yB4Qnh7nKc9bzWsAzd4vUoQ1EGQkAY7wN_toLI7VXTnVis0FrP2Axil2K0x-6gfgtO6ytEruM1QAq3uj_9XsQwzT-bLkBJRufV-mZcRXKTdwZAxcEP5SbKZbST5VWCz_OfeNbj6vNnKpC9MsKDJisuhY_m5SiCm0ISXzvIR5XV5yWF_cOG1GLttTCeCWP1APQxaKAVS4EE2NOaJVZU3z4DOHvW2eqTpF7CYHiHO3-4wvuGHwYvfdlaWRFnb0Uh0rBx3SaN7w1K6haw&amp;animation=true"/>
          <p:cNvPicPr>
            <a:picLocks noChangeAspect="1" noChangeArrowheads="1"/>
          </p:cNvPicPr>
          <p:nvPr>
            <p:custDataLst>
              <p:tags r:id="rId5"/>
            </p:custDataLst>
          </p:nvPr>
        </p:nvPicPr>
        <p:blipFill rotWithShape="1">
          <a:blip r:embed="rId14" cstate="print">
            <a:extLst>
              <a:ext uri="{28A0092B-C50C-407E-A947-70E740481C1C}">
                <a14:useLocalDpi xmlns:a14="http://schemas.microsoft.com/office/drawing/2010/main" val="0"/>
              </a:ext>
            </a:extLst>
          </a:blip>
          <a:srcRect t="12831" b="19394"/>
          <a:stretch/>
        </p:blipFill>
        <p:spPr bwMode="auto">
          <a:xfrm>
            <a:off x="6459663" y="1219200"/>
            <a:ext cx="3425936" cy="309591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custDataLst>
              <p:tags r:id="rId6"/>
            </p:custDataLst>
          </p:nvPr>
        </p:nvSpPr>
        <p:spPr>
          <a:xfrm>
            <a:off x="6006298" y="4699363"/>
            <a:ext cx="2477975" cy="1631216"/>
          </a:xfrm>
          <a:prstGeom prst="rect">
            <a:avLst/>
          </a:prstGeom>
          <a:noFill/>
        </p:spPr>
        <p:txBody>
          <a:bodyPr wrap="square" rtlCol="0">
            <a:spAutoFit/>
          </a:bodyPr>
          <a:lstStyle/>
          <a:p>
            <a:pPr algn="ctr"/>
            <a:r>
              <a:rPr lang="fr-CA" sz="2000" dirty="0" smtClean="0">
                <a:solidFill>
                  <a:schemeClr val="tx2"/>
                </a:solidFill>
                <a:latin typeface="Calibri" panose="020F0502020204030204" pitchFamily="34" charset="0"/>
                <a:cs typeface="Calibri" panose="020F0502020204030204" pitchFamily="34" charset="0"/>
              </a:rPr>
              <a:t>Les graines dans un contenant en plastique qui reste à </a:t>
            </a:r>
            <a:r>
              <a:rPr lang="fr-CA" sz="2000" u="sng" dirty="0" smtClean="0">
                <a:solidFill>
                  <a:schemeClr val="tx2"/>
                </a:solidFill>
                <a:latin typeface="Calibri" panose="020F0502020204030204" pitchFamily="34" charset="0"/>
                <a:cs typeface="Calibri" panose="020F0502020204030204" pitchFamily="34" charset="0"/>
              </a:rPr>
              <a:t>l’intérieur</a:t>
            </a:r>
            <a:r>
              <a:rPr lang="fr-CA" sz="2000" dirty="0" smtClean="0">
                <a:solidFill>
                  <a:schemeClr val="tx2"/>
                </a:solidFill>
                <a:latin typeface="Calibri" panose="020F0502020204030204" pitchFamily="34" charset="0"/>
                <a:cs typeface="Calibri" panose="020F0502020204030204" pitchFamily="34" charset="0"/>
              </a:rPr>
              <a:t> de la maison.</a:t>
            </a:r>
            <a:endParaRPr lang="en-US" sz="2000" dirty="0">
              <a:solidFill>
                <a:schemeClr val="tx2"/>
              </a:solidFill>
              <a:latin typeface="Calibri" panose="020F0502020204030204" pitchFamily="34" charset="0"/>
              <a:cs typeface="Calibri" panose="020F0502020204030204" pitchFamily="34" charset="0"/>
            </a:endParaRPr>
          </a:p>
        </p:txBody>
      </p:sp>
      <p:sp>
        <p:nvSpPr>
          <p:cNvPr id="10" name="TextBox 9"/>
          <p:cNvSpPr txBox="1"/>
          <p:nvPr>
            <p:custDataLst>
              <p:tags r:id="rId7"/>
            </p:custDataLst>
          </p:nvPr>
        </p:nvSpPr>
        <p:spPr>
          <a:xfrm>
            <a:off x="301084" y="4699363"/>
            <a:ext cx="2477975" cy="1631216"/>
          </a:xfrm>
          <a:prstGeom prst="rect">
            <a:avLst/>
          </a:prstGeom>
          <a:noFill/>
        </p:spPr>
        <p:txBody>
          <a:bodyPr wrap="square" rtlCol="0">
            <a:spAutoFit/>
          </a:bodyPr>
          <a:lstStyle/>
          <a:p>
            <a:pPr algn="ctr"/>
            <a:r>
              <a:rPr lang="fr-CA" sz="2000" dirty="0" smtClean="0">
                <a:solidFill>
                  <a:schemeClr val="tx2"/>
                </a:solidFill>
                <a:latin typeface="Calibri" panose="020F0502020204030204" pitchFamily="34" charset="0"/>
                <a:cs typeface="Calibri" panose="020F0502020204030204" pitchFamily="34" charset="0"/>
              </a:rPr>
              <a:t>Les graines dans un contenant en plastique qui reste à </a:t>
            </a:r>
            <a:r>
              <a:rPr lang="fr-CA" sz="2000" u="sng" dirty="0" smtClean="0">
                <a:solidFill>
                  <a:schemeClr val="tx2"/>
                </a:solidFill>
                <a:latin typeface="Calibri" panose="020F0502020204030204" pitchFamily="34" charset="0"/>
                <a:cs typeface="Calibri" panose="020F0502020204030204" pitchFamily="34" charset="0"/>
              </a:rPr>
              <a:t>l’extérieur</a:t>
            </a:r>
            <a:r>
              <a:rPr lang="fr-CA" sz="2000" dirty="0" smtClean="0">
                <a:solidFill>
                  <a:schemeClr val="tx2"/>
                </a:solidFill>
                <a:latin typeface="Calibri" panose="020F0502020204030204" pitchFamily="34" charset="0"/>
                <a:cs typeface="Calibri" panose="020F0502020204030204" pitchFamily="34" charset="0"/>
              </a:rPr>
              <a:t> de la maison.</a:t>
            </a:r>
            <a:endParaRPr lang="en-US" sz="2000" dirty="0">
              <a:solidFill>
                <a:schemeClr val="tx2"/>
              </a:solidFill>
              <a:latin typeface="Calibri" panose="020F0502020204030204" pitchFamily="34" charset="0"/>
              <a:cs typeface="Calibri" panose="020F0502020204030204" pitchFamily="34" charset="0"/>
            </a:endParaRPr>
          </a:p>
        </p:txBody>
      </p:sp>
      <p:pic>
        <p:nvPicPr>
          <p:cNvPr id="5" name="Recorded Sound">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5"/>
          <a:stretch>
            <a:fillRect/>
          </a:stretch>
        </p:blipFill>
        <p:spPr>
          <a:xfrm>
            <a:off x="4734285" y="1992402"/>
            <a:ext cx="487363" cy="487363"/>
          </a:xfrm>
          <a:prstGeom prst="rect">
            <a:avLst/>
          </a:prstGeom>
        </p:spPr>
      </p:pic>
    </p:spTree>
    <p:extLst>
      <p:ext uri="{BB962C8B-B14F-4D97-AF65-F5344CB8AC3E}">
        <p14:creationId xmlns:p14="http://schemas.microsoft.com/office/powerpoint/2010/main" val="404387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7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065212" y="304800"/>
            <a:ext cx="10058402" cy="914400"/>
          </a:xfrm>
        </p:spPr>
        <p:txBody>
          <a:bodyPr/>
          <a:lstStyle/>
          <a:p>
            <a:r>
              <a:rPr lang="en-US" dirty="0">
                <a:solidFill>
                  <a:schemeClr val="tx2"/>
                </a:solidFill>
              </a:rPr>
              <a:t>Première </a:t>
            </a:r>
            <a:r>
              <a:rPr lang="en-US" dirty="0" err="1">
                <a:solidFill>
                  <a:schemeClr val="tx2"/>
                </a:solidFill>
              </a:rPr>
              <a:t>étape</a:t>
            </a:r>
            <a:r>
              <a:rPr lang="en-US" dirty="0">
                <a:solidFill>
                  <a:schemeClr val="tx2"/>
                </a:solidFill>
              </a:rPr>
              <a:t> </a:t>
            </a:r>
            <a:endParaRPr lang="en-US" dirty="0"/>
          </a:p>
        </p:txBody>
      </p:sp>
      <p:pic>
        <p:nvPicPr>
          <p:cNvPr id="3074" name="Picture 2" descr="https://attachments.office.net/owa/Morgan.Chopin%40nbed.nb.ca/service.svc/s/GetAttachmentThumbnail?id=AQMkAGU5ZTEwYzA3LTkzZmEtNDNlYi05ODcxLWVhMzQxZTQ4MWM4MgBGAAADWSthU%2FP3wEq1NNuhk21KKAcA7pydZoHqDUKq3YYpgo%2BvXQAAAgEMAAAA7pydZoHqDUKq3YYpgo%2BvXQABQ%2FbpgAAAAAESABAA3U613fXMt06ut7Z1r1ivlg%3D%3D&amp;thumbnailType=2&amp;owa=outlook.office.com&amp;scriptVer=2020051101.05&amp;X-OWA-CANARY=cOPk6LG6sU2zhbc1kdIWTtATWtmm_dcYAZ2D1ZdKbSB_9t8VqPcaUhjbYXDblSm_1BhVUt5-A6E.&amp;token=eyJhbGciOiJSUzI1NiIsImtpZCI6IjU2MzU4ODUyMzRCOTI1MkRERTAwNTc2NkQ5RDlGMjc2NTY1RjYzRTIiLCJ4NXQiOiJWaldJVWpTNUpTM2VBRmRtMmRueWRsWmZZLUkiLCJ0eXAiOiJKV1QifQ.eyJvcmlnaW4iOiJodHRwczovL291dGxvb2sub2ZmaWNlLmNvbSIsInVjIjoiYTk0OWZmMjdiZDc3NDVhNThiYWYxMTQ5ZGQzMWEzM2U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wNzk2NDEsImV4cCI6MTU5MDA4MDI0MSwiaXNzIjoiMDAwMDAwMDItMDAwMC0wZmYxLWNlMDAtMDAwMDAwMDAwMDAwQDRkMmI1ZmRmLWM0ZDItNDkxMS04NzA5LTY4Y2MyZjQ2NWM5ZiIsImF1ZCI6IjAwMDAwMDAyLTAwMDAtMGZmMS1jZTAwLTAwMDAwMDAwMDAwMC9hdHRhY2htZW50cy5vZmZpY2UubmV0QDRkMmI1ZmRmLWM0ZDItNDkxMS04NzA5LTY4Y2MyZjQ2NWM5ZiIsImhhcHAiOiJvd2EifQ.nfbThj32CIeQty9fExsBkVlp9-A5du2KguAn_3AzluACHvTDmLmQN2D8IKx__buiPkzpohr3yB4Qnh7nKc9bzWsAzd4vUoQ1EGQkAY7wN_toLI7VXTnVis0FrP2Axil2K0x-6gfgtO6ytEruM1QAq3uj_9XsQwzT-bLkBJRufV-mZcRXKTdwZAxcEP5SbKZbST5VWCz_OfeNbj6vNnKpC9MsKDJisuhY_m5SiCm0ISXzvIR5XV5yWF_cOG1GLttTCeCWP1APQxaKAVS4EE2NOaJVZU3z4DOHvW2eqTpF7CYHiHO3-4wvuGHwYvfdlaWRFnb0Uh0rBx3SaN7w1K6haw&amp;animation=true"/>
          <p:cNvPicPr>
            <a:picLocks noChangeAspect="1" noChangeArrowheads="1"/>
          </p:cNvPicPr>
          <p:nvPr>
            <p:custDataLst>
              <p:tags r:id="rId2"/>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364171" y="1370357"/>
            <a:ext cx="2566035" cy="34213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attachments.office.net/owa/Morgan.Chopin%40nbed.nb.ca/service.svc/s/GetAttachmentThumbnail?id=AQMkAGU5ZTEwYzA3LTkzZmEtNDNlYi05ODcxLWVhMzQxZTQ4MWM4MgBGAAADWSthU%2FP3wEq1NNuhk21KKAcA7pydZoHqDUKq3YYpgo%2BvXQAAAgEMAAAA7pydZoHqDUKq3YYpgo%2BvXQABQ%2FbpgAAAAAESABAAX0A2e%2F4aEEeblh0iqdSROg%3D%3D&amp;thumbnailType=2&amp;owa=outlook.office.com&amp;scriptVer=2020051101.05&amp;X-OWA-CANARY=cOPk6LG6sU2zhbc1kdIWTtATWtmm_dcYAZ2D1ZdKbSB_9t8VqPcaUhjbYXDblSm_1BhVUt5-A6E.&amp;token=eyJhbGciOiJSUzI1NiIsImtpZCI6IjU2MzU4ODUyMzRCOTI1MkRERTAwNTc2NkQ5RDlGMjc2NTY1RjYzRTIiLCJ4NXQiOiJWaldJVWpTNUpTM2VBRmRtMmRueWRsWmZZLUkiLCJ0eXAiOiJKV1QifQ.eyJvcmlnaW4iOiJodHRwczovL291dGxvb2sub2ZmaWNlLmNvbSIsInVjIjoiYTk0OWZmMjdiZDc3NDVhNThiYWYxMTQ5ZGQzMWEzM2U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wNzk2NDEsImV4cCI6MTU5MDA4MDI0MSwiaXNzIjoiMDAwMDAwMDItMDAwMC0wZmYxLWNlMDAtMDAwMDAwMDAwMDAwQDRkMmI1ZmRmLWM0ZDItNDkxMS04NzA5LTY4Y2MyZjQ2NWM5ZiIsImF1ZCI6IjAwMDAwMDAyLTAwMDAtMGZmMS1jZTAwLTAwMDAwMDAwMDAwMC9hdHRhY2htZW50cy5vZmZpY2UubmV0QDRkMmI1ZmRmLWM0ZDItNDkxMS04NzA5LTY4Y2MyZjQ2NWM5ZiIsImhhcHAiOiJvd2EifQ.nfbThj32CIeQty9fExsBkVlp9-A5du2KguAn_3AzluACHvTDmLmQN2D8IKx__buiPkzpohr3yB4Qnh7nKc9bzWsAzd4vUoQ1EGQkAY7wN_toLI7VXTnVis0FrP2Axil2K0x-6gfgtO6ytEruM1QAq3uj_9XsQwzT-bLkBJRufV-mZcRXKTdwZAxcEP5SbKZbST5VWCz_OfeNbj6vNnKpC9MsKDJisuhY_m5SiCm0ISXzvIR5XV5yWF_cOG1GLttTCeCWP1APQxaKAVS4EE2NOaJVZU3z4DOHvW2eqTpF7CYHiHO3-4wvuGHwYvfdlaWRFnb0Uh0rBx3SaN7w1K6haw&amp;animation=true"/>
          <p:cNvPicPr>
            <a:picLocks noChangeAspect="1" noChangeArrowheads="1"/>
          </p:cNvPicPr>
          <p:nvPr>
            <p:custDataLst>
              <p:tags r:id="rId3"/>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6478905" y="1370357"/>
            <a:ext cx="2566035" cy="34213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custDataLst>
              <p:tags r:id="rId4"/>
            </p:custDataLst>
          </p:nvPr>
        </p:nvSpPr>
        <p:spPr>
          <a:xfrm>
            <a:off x="440371" y="5031085"/>
            <a:ext cx="2376509" cy="1323439"/>
          </a:xfrm>
          <a:prstGeom prst="rect">
            <a:avLst/>
          </a:prstGeom>
          <a:noFill/>
        </p:spPr>
        <p:txBody>
          <a:bodyPr wrap="square" rtlCol="0">
            <a:spAutoFit/>
          </a:bodyPr>
          <a:lstStyle/>
          <a:p>
            <a:pPr algn="ctr"/>
            <a:r>
              <a:rPr lang="fr-CA" sz="2000" dirty="0" smtClean="0">
                <a:solidFill>
                  <a:schemeClr val="tx2"/>
                </a:solidFill>
                <a:latin typeface="Calibri" panose="020F0502020204030204" pitchFamily="34" charset="0"/>
                <a:cs typeface="Calibri" panose="020F0502020204030204" pitchFamily="34" charset="0"/>
              </a:rPr>
              <a:t>Les graines dans les coquilles d’œufs qui restent à </a:t>
            </a:r>
            <a:r>
              <a:rPr lang="fr-CA" sz="2000" u="sng" dirty="0" smtClean="0">
                <a:solidFill>
                  <a:schemeClr val="tx2"/>
                </a:solidFill>
                <a:latin typeface="Calibri" panose="020F0502020204030204" pitchFamily="34" charset="0"/>
                <a:cs typeface="Calibri" panose="020F0502020204030204" pitchFamily="34" charset="0"/>
              </a:rPr>
              <a:t>l’extérieur</a:t>
            </a:r>
            <a:r>
              <a:rPr lang="fr-CA" sz="2000" dirty="0" smtClean="0">
                <a:solidFill>
                  <a:schemeClr val="tx2"/>
                </a:solidFill>
                <a:latin typeface="Calibri" panose="020F0502020204030204" pitchFamily="34" charset="0"/>
                <a:cs typeface="Calibri" panose="020F0502020204030204" pitchFamily="34" charset="0"/>
              </a:rPr>
              <a:t> de la maison.</a:t>
            </a:r>
            <a:endParaRPr lang="en-US" sz="2000" dirty="0">
              <a:solidFill>
                <a:schemeClr val="tx2"/>
              </a:solidFill>
              <a:latin typeface="Calibri" panose="020F0502020204030204" pitchFamily="34" charset="0"/>
              <a:cs typeface="Calibri" panose="020F0502020204030204" pitchFamily="34" charset="0"/>
            </a:endParaRPr>
          </a:p>
        </p:txBody>
      </p:sp>
      <p:pic>
        <p:nvPicPr>
          <p:cNvPr id="1026" name="Picture 2" descr="Image preview"/>
          <p:cNvPicPr>
            <a:picLocks noChangeAspect="1" noChangeArrowheads="1"/>
          </p:cNvPicPr>
          <p:nvPr>
            <p:custDataLst>
              <p:tags r:id="rId5"/>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3103086" y="2290213"/>
            <a:ext cx="2581434" cy="34419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preview"/>
          <p:cNvPicPr>
            <a:picLocks noChangeAspect="1" noChangeArrowheads="1"/>
          </p:cNvPicPr>
          <p:nvPr>
            <p:custDataLst>
              <p:tags r:id="rId6"/>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9312274" y="2290214"/>
            <a:ext cx="2581434" cy="34419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custDataLst>
              <p:tags r:id="rId7"/>
            </p:custDataLst>
          </p:nvPr>
        </p:nvSpPr>
        <p:spPr>
          <a:xfrm>
            <a:off x="6478905" y="5006340"/>
            <a:ext cx="2566035" cy="1323439"/>
          </a:xfrm>
          <a:prstGeom prst="rect">
            <a:avLst/>
          </a:prstGeom>
          <a:noFill/>
        </p:spPr>
        <p:txBody>
          <a:bodyPr wrap="square" rtlCol="0">
            <a:spAutoFit/>
          </a:bodyPr>
          <a:lstStyle/>
          <a:p>
            <a:pPr algn="ctr"/>
            <a:r>
              <a:rPr lang="fr-CA" sz="2000" dirty="0">
                <a:solidFill>
                  <a:schemeClr val="tx2"/>
                </a:solidFill>
                <a:latin typeface="Calibri" panose="020F0502020204030204" pitchFamily="34" charset="0"/>
                <a:cs typeface="Calibri" panose="020F0502020204030204" pitchFamily="34" charset="0"/>
              </a:rPr>
              <a:t>Les graines dans les coquilles d’œufs qui </a:t>
            </a:r>
            <a:r>
              <a:rPr lang="fr-CA" sz="2000" dirty="0" smtClean="0">
                <a:solidFill>
                  <a:schemeClr val="tx2"/>
                </a:solidFill>
                <a:latin typeface="Calibri" panose="020F0502020204030204" pitchFamily="34" charset="0"/>
                <a:cs typeface="Calibri" panose="020F0502020204030204" pitchFamily="34" charset="0"/>
              </a:rPr>
              <a:t>restent à </a:t>
            </a:r>
            <a:r>
              <a:rPr lang="fr-CA" sz="2000" u="sng" dirty="0" smtClean="0">
                <a:solidFill>
                  <a:schemeClr val="tx2"/>
                </a:solidFill>
                <a:latin typeface="Calibri" panose="020F0502020204030204" pitchFamily="34" charset="0"/>
                <a:cs typeface="Calibri" panose="020F0502020204030204" pitchFamily="34" charset="0"/>
              </a:rPr>
              <a:t>l’intérieur</a:t>
            </a:r>
            <a:r>
              <a:rPr lang="fr-CA" sz="2000" dirty="0" smtClean="0">
                <a:solidFill>
                  <a:schemeClr val="tx2"/>
                </a:solidFill>
                <a:latin typeface="Calibri" panose="020F0502020204030204" pitchFamily="34" charset="0"/>
                <a:cs typeface="Calibri" panose="020F0502020204030204" pitchFamily="34" charset="0"/>
              </a:rPr>
              <a:t> </a:t>
            </a:r>
            <a:r>
              <a:rPr lang="fr-CA" sz="2000" dirty="0">
                <a:solidFill>
                  <a:schemeClr val="tx2"/>
                </a:solidFill>
                <a:latin typeface="Calibri" panose="020F0502020204030204" pitchFamily="34" charset="0"/>
                <a:cs typeface="Calibri" panose="020F0502020204030204" pitchFamily="34" charset="0"/>
              </a:rPr>
              <a:t>de la maison</a:t>
            </a:r>
            <a:r>
              <a:rPr lang="fr-CA" dirty="0">
                <a:solidFill>
                  <a:schemeClr val="tx2"/>
                </a:solidFill>
                <a:latin typeface="Calibri" panose="020F0502020204030204" pitchFamily="34" charset="0"/>
                <a:cs typeface="Calibri" panose="020F0502020204030204" pitchFamily="34" charset="0"/>
              </a:rPr>
              <a:t>.</a:t>
            </a:r>
            <a:endParaRPr lang="en-US" dirty="0">
              <a:solidFill>
                <a:schemeClr val="tx2"/>
              </a:solidFill>
              <a:latin typeface="Calibri" panose="020F0502020204030204" pitchFamily="34" charset="0"/>
              <a:cs typeface="Calibri" panose="020F0502020204030204" pitchFamily="34" charset="0"/>
            </a:endParaRPr>
          </a:p>
        </p:txBody>
      </p:sp>
      <p:pic>
        <p:nvPicPr>
          <p:cNvPr id="4" name="Recorded Sound">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5"/>
          <a:stretch>
            <a:fillRect/>
          </a:stretch>
        </p:blipFill>
        <p:spPr>
          <a:xfrm>
            <a:off x="4614907" y="1511025"/>
            <a:ext cx="487363" cy="487363"/>
          </a:xfrm>
          <a:prstGeom prst="rect">
            <a:avLst/>
          </a:prstGeom>
        </p:spPr>
      </p:pic>
    </p:spTree>
    <p:extLst>
      <p:ext uri="{BB962C8B-B14F-4D97-AF65-F5344CB8AC3E}">
        <p14:creationId xmlns:p14="http://schemas.microsoft.com/office/powerpoint/2010/main" val="141787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09303" y="304800"/>
            <a:ext cx="11547566" cy="1219200"/>
          </a:xfrm>
        </p:spPr>
        <p:txBody>
          <a:bodyPr/>
          <a:lstStyle/>
          <a:p>
            <a:pPr algn="ctr"/>
            <a:r>
              <a:rPr lang="fr-CA" dirty="0" smtClean="0">
                <a:solidFill>
                  <a:schemeClr val="tx2">
                    <a:lumMod val="95000"/>
                    <a:lumOff val="5000"/>
                  </a:schemeClr>
                </a:solidFill>
              </a:rPr>
              <a:t>Deuxième étape- 4 haricots </a:t>
            </a:r>
            <a:r>
              <a:rPr lang="fr-CA" dirty="0" smtClean="0">
                <a:solidFill>
                  <a:schemeClr val="tx2">
                    <a:lumMod val="95000"/>
                    <a:lumOff val="5000"/>
                  </a:schemeClr>
                </a:solidFill>
              </a:rPr>
              <a:t>différents</a:t>
            </a:r>
            <a:r>
              <a:rPr lang="fr-CA" dirty="0" smtClean="0"/>
              <a:t/>
            </a:r>
            <a:br>
              <a:rPr lang="fr-CA" dirty="0" smtClean="0"/>
            </a:br>
            <a:r>
              <a:rPr lang="fr-CA" sz="1400" dirty="0" smtClean="0">
                <a:solidFill>
                  <a:srgbClr val="FF0000"/>
                </a:solidFill>
              </a:rPr>
              <a:t>aller regarder le vidéo en dessous du thème pour voir les haricots en train de pousser pendant la deuxième étape</a:t>
            </a:r>
            <a:endParaRPr lang="en-US" sz="1400" dirty="0">
              <a:solidFill>
                <a:srgbClr val="FF0000"/>
              </a:solidFill>
            </a:endParaRPr>
          </a:p>
        </p:txBody>
      </p:sp>
      <p:pic>
        <p:nvPicPr>
          <p:cNvPr id="1026" name="Picture 2" descr="https://attachments.office.net/owa/Morgan.Chopin%40nbed.nb.ca/service.svc/s/GetAttachmentThumbnail?id=AQMkAGU5ZTEwYzA3LTkzZmEtNDNlYi05ODcxLWVhMzQxZTQ4MWM4MgBGAAADWSthU%2FP3wEq1NNuhk21KKAcA7pydZoHqDUKq3YYpgo%2BvXQAAAgEMAAAA7pydZoHqDUKq3YYpgo%2BvXQABQ%2FbpfwAAAAESABAANiQjDUHeE0uV6PtKH66qzA%3D%3D&amp;thumbnailType=2&amp;owa=outlook.office.com&amp;scriptVer=2020051101.05&amp;X-OWA-CANARY=jijhtog4QUq71SD3ucoSbeAmQvCl_dcYFLdl7K2SB4qAZcGimaUFGXsPv-s_UUSlE385wAk7MeE.&amp;token=eyJhbGciOiJSUzI1NiIsImtpZCI6IjU2MzU4ODUyMzRCOTI1MkRERTAwNTc2NkQ5RDlGMjc2NTY1RjYzRTIiLCJ4NXQiOiJWaldJVWpTNUpTM2VBRmRtMmRueWRsWmZZLUkiLCJ0eXAiOiJKV1QifQ.eyJvcmlnaW4iOiJodHRwczovL291dGxvb2sub2ZmaWNlLmNvbSIsInVjIjoiYTk0OWZmMjdiZDc3NDVhNThiYWYxMTQ5ZGQzMWEzM2U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wNzkzMjcsImV4cCI6MTU5MDA3OTkyNywiaXNzIjoiMDAwMDAwMDItMDAwMC0wZmYxLWNlMDAtMDAwMDAwMDAwMDAwQDRkMmI1ZmRmLWM0ZDItNDkxMS04NzA5LTY4Y2MyZjQ2NWM5ZiIsImF1ZCI6IjAwMDAwMDAyLTAwMDAtMGZmMS1jZTAwLTAwMDAwMDAwMDAwMC9hdHRhY2htZW50cy5vZmZpY2UubmV0QDRkMmI1ZmRmLWM0ZDItNDkxMS04NzA5LTY4Y2MyZjQ2NWM5ZiIsImhhcHAiOiJvd2EifQ.jcEPpy-uPZu9WHtjIwyIoPQ5gWFpnMR6BnKetDAkxLqqHjgw4twyAeFfKZyIGpV7K6MHx3lwjtPX0ppqKGv3aqdbLnkXd3c7zuZXmaDteOf7kJQjh-nvlNFNbcusfQqKdkuQyVFR-srxMIsgF8eP4ErYV56KSfTK1fSfSzT6t2pAsFV4kpNmvJF4ybN3t7lrU9m2DMQ1gxjh0ADSTPoSo45Ue4kVs8jRCxfgxrGxxzZ9I7JOHFp480TCR3ny5-N1BSziioe9x7yjZ2sbp2RXzvlEP0S1cd1QcKLCNaQ_vQ4zZRHO5f7fIUAhAoRnW557bk5K-Av7Ni8msNEO1px0jw&amp;animation=true"/>
          <p:cNvPicPr>
            <a:picLocks noChangeAspect="1" noChangeArrowheads="1"/>
          </p:cNvPicPr>
          <p:nvPr>
            <p:custDataLst>
              <p:tags r:id="rId2"/>
            </p:custDataLst>
          </p:nvPr>
        </p:nvPicPr>
        <p:blipFill rotWithShape="1">
          <a:blip r:embed="rId9" cstate="print">
            <a:extLst>
              <a:ext uri="{28A0092B-C50C-407E-A947-70E740481C1C}">
                <a14:useLocalDpi xmlns:a14="http://schemas.microsoft.com/office/drawing/2010/main" val="0"/>
              </a:ext>
            </a:extLst>
          </a:blip>
          <a:srcRect l="11629" r="8528"/>
          <a:stretch/>
        </p:blipFill>
        <p:spPr bwMode="auto">
          <a:xfrm>
            <a:off x="261257" y="1898468"/>
            <a:ext cx="2638698" cy="44065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ttachments.office.net/owa/Morgan.Chopin%40nbed.nb.ca/service.svc/s/GetAttachmentThumbnail?id=AQMkAGU5ZTEwYzA3LTkzZmEtNDNlYi05ODcxLWVhMzQxZTQ4MWM4MgBGAAADWSthU%2FP3wEq1NNuhk21KKAcA7pydZoHqDUKq3YYpgo%2BvXQAAAgEMAAAA7pydZoHqDUKq3YYpgo%2BvXQABQ%2FbpfwAAAAESABAAIOBr4hGvEEydA7zV4LjnSw%3D%3D&amp;thumbnailType=2&amp;owa=outlook.office.com&amp;scriptVer=2020051101.05&amp;X-OWA-CANARY=jijhtog4QUq71SD3ucoSbeAmQvCl_dcYFLdl7K2SB4qAZcGimaUFGXsPv-s_UUSlE385wAk7MeE.&amp;token=eyJhbGciOiJSUzI1NiIsImtpZCI6IjU2MzU4ODUyMzRCOTI1MkRERTAwNTc2NkQ5RDlGMjc2NTY1RjYzRTIiLCJ4NXQiOiJWaldJVWpTNUpTM2VBRmRtMmRueWRsWmZZLUkiLCJ0eXAiOiJKV1QifQ.eyJvcmlnaW4iOiJodHRwczovL291dGxvb2sub2ZmaWNlLmNvbSIsInVjIjoiYTk0OWZmMjdiZDc3NDVhNThiYWYxMTQ5ZGQzMWEzM2U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wNzkzMjcsImV4cCI6MTU5MDA3OTkyNywiaXNzIjoiMDAwMDAwMDItMDAwMC0wZmYxLWNlMDAtMDAwMDAwMDAwMDAwQDRkMmI1ZmRmLWM0ZDItNDkxMS04NzA5LTY4Y2MyZjQ2NWM5ZiIsImF1ZCI6IjAwMDAwMDAyLTAwMDAtMGZmMS1jZTAwLTAwMDAwMDAwMDAwMC9hdHRhY2htZW50cy5vZmZpY2UubmV0QDRkMmI1ZmRmLWM0ZDItNDkxMS04NzA5LTY4Y2MyZjQ2NWM5ZiIsImhhcHAiOiJvd2EifQ.jcEPpy-uPZu9WHtjIwyIoPQ5gWFpnMR6BnKetDAkxLqqHjgw4twyAeFfKZyIGpV7K6MHx3lwjtPX0ppqKGv3aqdbLnkXd3c7zuZXmaDteOf7kJQjh-nvlNFNbcusfQqKdkuQyVFR-srxMIsgF8eP4ErYV56KSfTK1fSfSzT6t2pAsFV4kpNmvJF4ybN3t7lrU9m2DMQ1gxjh0ADSTPoSo45Ue4kVs8jRCxfgxrGxxzZ9I7JOHFp480TCR3ny5-N1BSziioe9x7yjZ2sbp2RXzvlEP0S1cd1QcKLCNaQ_vQ4zZRHO5f7fIUAhAoRnW557bk5K-Av7Ni8msNEO1px0jw&amp;animation=true"/>
          <p:cNvPicPr>
            <a:picLocks noChangeAspect="1" noChangeArrowheads="1"/>
          </p:cNvPicPr>
          <p:nvPr>
            <p:custDataLst>
              <p:tags r:id="rId3"/>
            </p:custDataLst>
          </p:nvPr>
        </p:nvPicPr>
        <p:blipFill rotWithShape="1">
          <a:blip r:embed="rId10" cstate="print">
            <a:extLst>
              <a:ext uri="{28A0092B-C50C-407E-A947-70E740481C1C}">
                <a14:useLocalDpi xmlns:a14="http://schemas.microsoft.com/office/drawing/2010/main" val="0"/>
              </a:ext>
            </a:extLst>
          </a:blip>
          <a:srcRect l="8204" r="12481"/>
          <a:stretch/>
        </p:blipFill>
        <p:spPr bwMode="auto">
          <a:xfrm>
            <a:off x="3383280" y="1898467"/>
            <a:ext cx="2621281" cy="44065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attachments.office.net/owa/Morgan.Chopin%40nbed.nb.ca/service.svc/s/GetAttachmentThumbnail?id=AQMkAGU5ZTEwYzA3LTkzZmEtNDNlYi05ODcxLWVhMzQxZTQ4MWM4MgBGAAADWSthU%2FP3wEq1NNuhk21KKAcA7pydZoHqDUKq3YYpgo%2BvXQAAAgEMAAAA7pydZoHqDUKq3YYpgo%2BvXQABQ%2FbpfwAAAAESABAAGFHt90TZek%2BZEkklYXuIbQ%3D%3D&amp;thumbnailType=2&amp;owa=outlook.office.com&amp;scriptVer=2020051101.05&amp;X-OWA-CANARY=jijhtog4QUq71SD3ucoSbeAmQvCl_dcYFLdl7K2SB4qAZcGimaUFGXsPv-s_UUSlE385wAk7MeE.&amp;token=eyJhbGciOiJSUzI1NiIsImtpZCI6IjU2MzU4ODUyMzRCOTI1MkRERTAwNTc2NkQ5RDlGMjc2NTY1RjYzRTIiLCJ4NXQiOiJWaldJVWpTNUpTM2VBRmRtMmRueWRsWmZZLUkiLCJ0eXAiOiJKV1QifQ.eyJvcmlnaW4iOiJodHRwczovL291dGxvb2sub2ZmaWNlLmNvbSIsInVjIjoiYTk0OWZmMjdiZDc3NDVhNThiYWYxMTQ5ZGQzMWEzM2U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wNzkzMjcsImV4cCI6MTU5MDA3OTkyNywiaXNzIjoiMDAwMDAwMDItMDAwMC0wZmYxLWNlMDAtMDAwMDAwMDAwMDAwQDRkMmI1ZmRmLWM0ZDItNDkxMS04NzA5LTY4Y2MyZjQ2NWM5ZiIsImF1ZCI6IjAwMDAwMDAyLTAwMDAtMGZmMS1jZTAwLTAwMDAwMDAwMDAwMC9hdHRhY2htZW50cy5vZmZpY2UubmV0QDRkMmI1ZmRmLWM0ZDItNDkxMS04NzA5LTY4Y2MyZjQ2NWM5ZiIsImhhcHAiOiJvd2EifQ.jcEPpy-uPZu9WHtjIwyIoPQ5gWFpnMR6BnKetDAkxLqqHjgw4twyAeFfKZyIGpV7K6MHx3lwjtPX0ppqKGv3aqdbLnkXd3c7zuZXmaDteOf7kJQjh-nvlNFNbcusfQqKdkuQyVFR-srxMIsgF8eP4ErYV56KSfTK1fSfSzT6t2pAsFV4kpNmvJF4ybN3t7lrU9m2DMQ1gxjh0ADSTPoSo45Ue4kVs8jRCxfgxrGxxzZ9I7JOHFp480TCR3ny5-N1BSziioe9x7yjZ2sbp2RXzvlEP0S1cd1QcKLCNaQ_vQ4zZRHO5f7fIUAhAoRnW557bk5K-Av7Ni8msNEO1px0jw&amp;animation=true"/>
          <p:cNvPicPr>
            <a:picLocks noChangeAspect="1" noChangeArrowheads="1"/>
          </p:cNvPicPr>
          <p:nvPr>
            <p:custDataLst>
              <p:tags r:id="rId4"/>
            </p:custDataLst>
          </p:nvPr>
        </p:nvPicPr>
        <p:blipFill rotWithShape="1">
          <a:blip r:embed="rId11" cstate="print">
            <a:extLst>
              <a:ext uri="{28A0092B-C50C-407E-A947-70E740481C1C}">
                <a14:useLocalDpi xmlns:a14="http://schemas.microsoft.com/office/drawing/2010/main" val="0"/>
              </a:ext>
            </a:extLst>
          </a:blip>
          <a:srcRect l="20472" r="3838"/>
          <a:stretch/>
        </p:blipFill>
        <p:spPr bwMode="auto">
          <a:xfrm>
            <a:off x="6487886" y="1898468"/>
            <a:ext cx="2516777" cy="44334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attachments.office.net/owa/Morgan.Chopin%40nbed.nb.ca/service.svc/s/GetAttachmentThumbnail?id=AQMkAGU5ZTEwYzA3LTkzZmEtNDNlYi05ODcxLWVhMzQxZTQ4MWM4MgBGAAADWSthU%2FP3wEq1NNuhk21KKAcA7pydZoHqDUKq3YYpgo%2BvXQAAAgEMAAAA7pydZoHqDUKq3YYpgo%2BvXQABQ%2FbpfwAAAAESABAAnBZ5iRx%2BCUutc89yb3sv2A%3D%3D&amp;thumbnailType=2&amp;owa=outlook.office.com&amp;scriptVer=2020051101.05&amp;X-OWA-CANARY=jijhtog4QUq71SD3ucoSbeAmQvCl_dcYFLdl7K2SB4qAZcGimaUFGXsPv-s_UUSlE385wAk7MeE.&amp;token=eyJhbGciOiJSUzI1NiIsImtpZCI6IjU2MzU4ODUyMzRCOTI1MkRERTAwNTc2NkQ5RDlGMjc2NTY1RjYzRTIiLCJ4NXQiOiJWaldJVWpTNUpTM2VBRmRtMmRueWRsWmZZLUkiLCJ0eXAiOiJKV1QifQ.eyJvcmlnaW4iOiJodHRwczovL291dGxvb2sub2ZmaWNlLmNvbSIsInVjIjoiYTk0OWZmMjdiZDc3NDVhNThiYWYxMTQ5ZGQzMWEzM2U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wNzkzMjcsImV4cCI6MTU5MDA3OTkyNywiaXNzIjoiMDAwMDAwMDItMDAwMC0wZmYxLWNlMDAtMDAwMDAwMDAwMDAwQDRkMmI1ZmRmLWM0ZDItNDkxMS04NzA5LTY4Y2MyZjQ2NWM5ZiIsImF1ZCI6IjAwMDAwMDAyLTAwMDAtMGZmMS1jZTAwLTAwMDAwMDAwMDAwMC9hdHRhY2htZW50cy5vZmZpY2UubmV0QDRkMmI1ZmRmLWM0ZDItNDkxMS04NzA5LTY4Y2MyZjQ2NWM5ZiIsImhhcHAiOiJvd2EifQ.jcEPpy-uPZu9WHtjIwyIoPQ5gWFpnMR6BnKetDAkxLqqHjgw4twyAeFfKZyIGpV7K6MHx3lwjtPX0ppqKGv3aqdbLnkXd3c7zuZXmaDteOf7kJQjh-nvlNFNbcusfQqKdkuQyVFR-srxMIsgF8eP4ErYV56KSfTK1fSfSzT6t2pAsFV4kpNmvJF4ybN3t7lrU9m2DMQ1gxjh0ADSTPoSo45Ue4kVs8jRCxfgxrGxxzZ9I7JOHFp480TCR3ny5-N1BSziioe9x7yjZ2sbp2RXzvlEP0S1cd1QcKLCNaQ_vQ4zZRHO5f7fIUAhAoRnW557bk5K-Av7Ni8msNEO1px0jw&amp;animation=true"/>
          <p:cNvPicPr>
            <a:picLocks noChangeAspect="1" noChangeArrowheads="1"/>
          </p:cNvPicPr>
          <p:nvPr>
            <p:custDataLst>
              <p:tags r:id="rId5"/>
            </p:custDataLst>
          </p:nvPr>
        </p:nvPicPr>
        <p:blipFill rotWithShape="1">
          <a:blip r:embed="rId12" cstate="print">
            <a:extLst>
              <a:ext uri="{28A0092B-C50C-407E-A947-70E740481C1C}">
                <a14:useLocalDpi xmlns:a14="http://schemas.microsoft.com/office/drawing/2010/main" val="0"/>
              </a:ext>
            </a:extLst>
          </a:blip>
          <a:srcRect l="9690" r="20381"/>
          <a:stretch/>
        </p:blipFill>
        <p:spPr bwMode="auto">
          <a:xfrm>
            <a:off x="9413966" y="1898468"/>
            <a:ext cx="2325188" cy="443347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3"/>
          <a:stretch>
            <a:fillRect/>
          </a:stretch>
        </p:blipFill>
        <p:spPr>
          <a:xfrm>
            <a:off x="10919914" y="754833"/>
            <a:ext cx="487363" cy="487363"/>
          </a:xfrm>
          <a:prstGeom prst="rect">
            <a:avLst/>
          </a:prstGeom>
        </p:spPr>
      </p:pic>
    </p:spTree>
    <p:extLst>
      <p:ext uri="{BB962C8B-B14F-4D97-AF65-F5344CB8AC3E}">
        <p14:creationId xmlns:p14="http://schemas.microsoft.com/office/powerpoint/2010/main" val="2721935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0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ttachments.office.net/owa/Morgan.Chopin%40nbed.nb.ca/service.svc/s/GetAttachmentThumbnail?id=AQMkAGU5ZTEwYzA3LTkzZmEtNDNlYi05ODcxLWVhMzQxZTQ4MWM4MgBGAAADWSthU%2FP3wEq1NNuhk21KKAcA7pydZoHqDUKq3YYpgo%2BvXQAAAgEMAAAA7pydZoHqDUKq3YYpgo%2BvXQABRg3DoAAAAAESABAAFGbHzk%2BkiE6EEkN2k9%2Fxqw%3D%3D&amp;thumbnailType=2&amp;owa=outlook.office.com&amp;scriptVer=2020051101.05&amp;X-OWA-CANARY=HHhalWz0I0W1WVj-uy3zFDCn435JANgYdOuouzQKty-sFrxgPi_iUhzwvGy0CSBdwxmpT0BaujI.&amp;token=eyJhbGciOiJSUzI1NiIsImtpZCI6IjU2MzU4ODUyMzRCOTI1MkRERTAwNTc2NkQ5RDlGMjc2NTY1RjYzRTIiLCJ4NXQiOiJWaldJVWpTNUpTM2VBRmRtMmRueWRsWmZZLUkiLCJ0eXAiOiJKV1QifQ.eyJvcmlnaW4iOiJodHRwczovL291dGxvb2sub2ZmaWNlLmNvbSIsInVjIjoiMWZjNWZhOTYyMDcxNDM3ZDhiMjI4NzI3ZGUzODUyZjA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zNjkzODIsImV4cCI6MTU5MDM2OTk4MiwiaXNzIjoiMDAwMDAwMDItMDAwMC0wZmYxLWNlMDAtMDAwMDAwMDAwMDAwQDRkMmI1ZmRmLWM0ZDItNDkxMS04NzA5LTY4Y2MyZjQ2NWM5ZiIsImF1ZCI6IjAwMDAwMDAyLTAwMDAtMGZmMS1jZTAwLTAwMDAwMDAwMDAwMC9hdHRhY2htZW50cy5vZmZpY2UubmV0QDRkMmI1ZmRmLWM0ZDItNDkxMS04NzA5LTY4Y2MyZjQ2NWM5ZiIsImhhcHAiOiJvd2EifQ.krcEt5oBj7_1hBb94LgZY7wdHxd77y2ZNNwy2cL4_3taSVSrEjCINllFz6LMHbem2SXTjTvxGcZlIsqqgUh3FWq8fTsuOykpM-b0bvuQ-tCNmASPYyvPRjI-YCK2aR_Pue9zNdf8wF8nuSAS5B8qgy1ei8V2bdObZx1YVmFUq5YdFZ36R0pV7oOM4_TQk1AQe2KScJgm2bFj6XKd-J8ZvmmF5hLSKHidonmNX2rx_D5u7xF0E-OZ9x4kYh621Fw8LNuCKaWPteu-cVU9q31SjYPo1eaxLFkL-n4Uukt1SVNI_Iq5BDAk4Ewm-NaPi_L9bgm0Wraw6ZZsT0SovEEtTA&amp;animation=true"/>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20963" t="10633" r="19545" b="8883"/>
          <a:stretch/>
        </p:blipFill>
        <p:spPr bwMode="auto">
          <a:xfrm>
            <a:off x="9501053" y="1158238"/>
            <a:ext cx="2464526" cy="44456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ttachments.office.net/owa/Morgan.Chopin%40nbed.nb.ca/service.svc/s/GetAttachmentThumbnail?id=AQMkAGU5ZTEwYzA3LTkzZmEtNDNlYi05ODcxLWVhMzQxZTQ4MWM4MgBGAAADWSthU%2FP3wEq1NNuhk21KKAcA7pydZoHqDUKq3YYpgo%2BvXQAAAgEMAAAA7pydZoHqDUKq3YYpgo%2BvXQABRg3DoAAAAAESABAAIZKNtqPzgEiG58f84gY9JQ%3D%3D&amp;thumbnailType=2&amp;owa=outlook.office.com&amp;scriptVer=2020051101.05&amp;X-OWA-CANARY=HHhalWz0I0W1WVj-uy3zFDCn435JANgYdOuouzQKty-sFrxgPi_iUhzwvGy0CSBdwxmpT0BaujI.&amp;token=eyJhbGciOiJSUzI1NiIsImtpZCI6IjU2MzU4ODUyMzRCOTI1MkRERTAwNTc2NkQ5RDlGMjc2NTY1RjYzRTIiLCJ4NXQiOiJWaldJVWpTNUpTM2VBRmRtMmRueWRsWmZZLUkiLCJ0eXAiOiJKV1QifQ.eyJvcmlnaW4iOiJodHRwczovL291dGxvb2sub2ZmaWNlLmNvbSIsInVjIjoiMWZjNWZhOTYyMDcxNDM3ZDhiMjI4NzI3ZGUzODUyZjA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zNjkzODIsImV4cCI6MTU5MDM2OTk4MiwiaXNzIjoiMDAwMDAwMDItMDAwMC0wZmYxLWNlMDAtMDAwMDAwMDAwMDAwQDRkMmI1ZmRmLWM0ZDItNDkxMS04NzA5LTY4Y2MyZjQ2NWM5ZiIsImF1ZCI6IjAwMDAwMDAyLTAwMDAtMGZmMS1jZTAwLTAwMDAwMDAwMDAwMC9hdHRhY2htZW50cy5vZmZpY2UubmV0QDRkMmI1ZmRmLWM0ZDItNDkxMS04NzA5LTY4Y2MyZjQ2NWM5ZiIsImhhcHAiOiJvd2EifQ.krcEt5oBj7_1hBb94LgZY7wdHxd77y2ZNNwy2cL4_3taSVSrEjCINllFz6LMHbem2SXTjTvxGcZlIsqqgUh3FWq8fTsuOykpM-b0bvuQ-tCNmASPYyvPRjI-YCK2aR_Pue9zNdf8wF8nuSAS5B8qgy1ei8V2bdObZx1YVmFUq5YdFZ36R0pV7oOM4_TQk1AQe2KScJgm2bFj6XKd-J8ZvmmF5hLSKHidonmNX2rx_D5u7xF0E-OZ9x4kYh621Fw8LNuCKaWPteu-cVU9q31SjYPo1eaxLFkL-n4Uukt1SVNI_Iq5BDAk4Ewm-NaPi_L9bgm0Wraw6ZZsT0SovEEtTA&amp;animation=true"/>
          <p:cNvPicPr>
            <a:picLocks noChangeAspect="1" noChangeArrowheads="1"/>
          </p:cNvPicPr>
          <p:nvPr/>
        </p:nvPicPr>
        <p:blipFill rotWithShape="1">
          <a:blip r:embed="rId4">
            <a:extLst>
              <a:ext uri="{28A0092B-C50C-407E-A947-70E740481C1C}">
                <a14:useLocalDpi xmlns:a14="http://schemas.microsoft.com/office/drawing/2010/main" val="0"/>
              </a:ext>
            </a:extLst>
          </a:blip>
          <a:srcRect l="13533" t="6177" r="16752" b="12024"/>
          <a:stretch/>
        </p:blipFill>
        <p:spPr bwMode="auto">
          <a:xfrm>
            <a:off x="343638" y="1158237"/>
            <a:ext cx="2833866" cy="44334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attachments.office.net/owa/Morgan.Chopin%40nbed.nb.ca/service.svc/s/GetAttachmentThumbnail?id=AQMkAGU5ZTEwYzA3LTkzZmEtNDNlYi05ODcxLWVhMzQxZTQ4MWM4MgBGAAADWSthU%2FP3wEq1NNuhk21KKAcA7pydZoHqDUKq3YYpgo%2BvXQAAAgEMAAAA7pydZoHqDUKq3YYpgo%2BvXQABRg3DoAAAAAESABAAInPbsByhE02JINgaoI1Rhw%3D%3D&amp;thumbnailType=2&amp;owa=outlook.office.com&amp;scriptVer=2020051101.05&amp;X-OWA-CANARY=HHhalWz0I0W1WVj-uy3zFDCn435JANgYdOuouzQKty-sFrxgPi_iUhzwvGy0CSBdwxmpT0BaujI.&amp;token=eyJhbGciOiJSUzI1NiIsImtpZCI6IjU2MzU4ODUyMzRCOTI1MkRERTAwNTc2NkQ5RDlGMjc2NTY1RjYzRTIiLCJ4NXQiOiJWaldJVWpTNUpTM2VBRmRtMmRueWRsWmZZLUkiLCJ0eXAiOiJKV1QifQ.eyJvcmlnaW4iOiJodHRwczovL291dGxvb2sub2ZmaWNlLmNvbSIsInVjIjoiMWZjNWZhOTYyMDcxNDM3ZDhiMjI4NzI3ZGUzODUyZjA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zNjkzODIsImV4cCI6MTU5MDM2OTk4MiwiaXNzIjoiMDAwMDAwMDItMDAwMC0wZmYxLWNlMDAtMDAwMDAwMDAwMDAwQDRkMmI1ZmRmLWM0ZDItNDkxMS04NzA5LTY4Y2MyZjQ2NWM5ZiIsImF1ZCI6IjAwMDAwMDAyLTAwMDAtMGZmMS1jZTAwLTAwMDAwMDAwMDAwMC9hdHRhY2htZW50cy5vZmZpY2UubmV0QDRkMmI1ZmRmLWM0ZDItNDkxMS04NzA5LTY4Y2MyZjQ2NWM5ZiIsImhhcHAiOiJvd2EifQ.krcEt5oBj7_1hBb94LgZY7wdHxd77y2ZNNwy2cL4_3taSVSrEjCINllFz6LMHbem2SXTjTvxGcZlIsqqgUh3FWq8fTsuOykpM-b0bvuQ-tCNmASPYyvPRjI-YCK2aR_Pue9zNdf8wF8nuSAS5B8qgy1ei8V2bdObZx1YVmFUq5YdFZ36R0pV7oOM4_TQk1AQe2KScJgm2bFj6XKd-J8ZvmmF5hLSKHidonmNX2rx_D5u7xF0E-OZ9x4kYh621Fw8LNuCKaWPteu-cVU9q31SjYPo1eaxLFkL-n4Uukt1SVNI_Iq5BDAk4Ewm-NaPi_L9bgm0Wraw6ZZsT0SovEEtTA&amp;animation=true"/>
          <p:cNvPicPr>
            <a:picLocks noChangeAspect="1" noChangeArrowheads="1"/>
          </p:cNvPicPr>
          <p:nvPr/>
        </p:nvPicPr>
        <p:blipFill rotWithShape="1">
          <a:blip r:embed="rId5">
            <a:extLst>
              <a:ext uri="{28A0092B-C50C-407E-A947-70E740481C1C}">
                <a14:useLocalDpi xmlns:a14="http://schemas.microsoft.com/office/drawing/2010/main" val="0"/>
              </a:ext>
            </a:extLst>
          </a:blip>
          <a:srcRect l="11348" t="7658" r="19193" b="11120"/>
          <a:stretch/>
        </p:blipFill>
        <p:spPr bwMode="auto">
          <a:xfrm>
            <a:off x="3412064" y="1158238"/>
            <a:ext cx="2851356" cy="44456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attachments.office.net/owa/Morgan.Chopin%40nbed.nb.ca/service.svc/s/GetAttachmentThumbnail?id=AAMkAGU5ZTEwYzA3LTkzZmEtNDNlYi05ODcxLWVhMzQxZTQ4MWM4MgBGAAAAAABZK2FT8%2FfASrU026GTbUooBwDunJ1mgeoNQqrdhimCj69dAAAAAAEMAADunJ1mgeoNQqrdhimCj69dAAFGDcOgAAABEgAQAFzaedi85aVJvcOgZjyeu7s%3D&amp;thumbnailType=2&amp;owa=outlook.office.com&amp;scriptVer=2020051101.05&amp;X-OWA-CANARY=HHhalWz0I0W1WVj-uy3zFDCn435JANgYdOuouzQKty-sFrxgPi_iUhzwvGy0CSBdwxmpT0BaujI.&amp;token=eyJhbGciOiJSUzI1NiIsImtpZCI6IjU2MzU4ODUyMzRCOTI1MkRERTAwNTc2NkQ5RDlGMjc2NTY1RjYzRTIiLCJ4NXQiOiJWaldJVWpTNUpTM2VBRmRtMmRueWRsWmZZLUkiLCJ0eXAiOiJKV1QifQ.eyJvcmlnaW4iOiJodHRwczovL291dGxvb2sub2ZmaWNlLmNvbSIsInVjIjoiMWZjNWZhOTYyMDcxNDM3ZDhiMjI4NzI3ZGUzODUyZjA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zNjkzODIsImV4cCI6MTU5MDM2OTk4MiwiaXNzIjoiMDAwMDAwMDItMDAwMC0wZmYxLWNlMDAtMDAwMDAwMDAwMDAwQDRkMmI1ZmRmLWM0ZDItNDkxMS04NzA5LTY4Y2MyZjQ2NWM5ZiIsImF1ZCI6IjAwMDAwMDAyLTAwMDAtMGZmMS1jZTAwLTAwMDAwMDAwMDAwMC9hdHRhY2htZW50cy5vZmZpY2UubmV0QDRkMmI1ZmRmLWM0ZDItNDkxMS04NzA5LTY4Y2MyZjQ2NWM5ZiIsImhhcHAiOiJvd2EifQ.krcEt5oBj7_1hBb94LgZY7wdHxd77y2ZNNwy2cL4_3taSVSrEjCINllFz6LMHbem2SXTjTvxGcZlIsqqgUh3FWq8fTsuOykpM-b0bvuQ-tCNmASPYyvPRjI-YCK2aR_Pue9zNdf8wF8nuSAS5B8qgy1ei8V2bdObZx1YVmFUq5YdFZ36R0pV7oOM4_TQk1AQe2KScJgm2bFj6XKd-J8ZvmmF5hLSKHidonmNX2rx_D5u7xF0E-OZ9x4kYh621Fw8LNuCKaWPteu-cVU9q31SjYPo1eaxLFkL-n4Uukt1SVNI_Iq5BDAk4Ewm-NaPi_L9bgm0Wraw6ZZsT0SovEEtTA&amp;animation=true"/>
          <p:cNvPicPr>
            <a:picLocks noChangeAspect="1" noChangeArrowheads="1"/>
          </p:cNvPicPr>
          <p:nvPr/>
        </p:nvPicPr>
        <p:blipFill rotWithShape="1">
          <a:blip r:embed="rId6">
            <a:extLst>
              <a:ext uri="{28A0092B-C50C-407E-A947-70E740481C1C}">
                <a14:useLocalDpi xmlns:a14="http://schemas.microsoft.com/office/drawing/2010/main" val="0"/>
              </a:ext>
            </a:extLst>
          </a:blip>
          <a:srcRect l="10556" t="8884" r="24464" b="9045"/>
          <a:stretch/>
        </p:blipFill>
        <p:spPr bwMode="auto">
          <a:xfrm>
            <a:off x="6497980" y="1146090"/>
            <a:ext cx="2639838" cy="444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959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https://attachments.office.net/owa/Morgan.Chopin%40nbed.nb.ca/service.svc/s/GetAttachmentThumbnail?id=AQMkAGU5ZTEwYzA3LTkzZmEtNDNlYi05ODcxLWVhMzQxZTQ4MWM4MgBGAAADWSthU%2FP3wEq1NNuhk21KKAcA7pydZoHqDUKq3YYpgo%2BvXQAAAgEMAAAA7pydZoHqDUKq3YYpgo%2BvXQABRg3DogAAAAESABAABSheIJWOGkuJw9QzQpVV%2FQ%3D%3D&amp;thumbnailType=2&amp;owa=outlook.office.com&amp;scriptVer=2020051101.05&amp;X-OWA-CANARY=Uc3sh0-63UGevz5EAXrClKDGxR1LANgYBvgEeokZK99JcbpV_5xLPcabeNdwJ_2sl62fb4XKvGc.&amp;token=eyJhbGciOiJSUzI1NiIsImtpZCI6IjU2MzU4ODUyMzRCOTI1MkRERTAwNTc2NkQ5RDlGMjc2NTY1RjYzRTIiLCJ4NXQiOiJWaldJVWpTNUpTM2VBRmRtMmRueWRsWmZZLUkiLCJ0eXAiOiJKV1QifQ.eyJvcmlnaW4iOiJodHRwczovL291dGxvb2sub2ZmaWNlLmNvbSIsInVjIjoiMWZjNWZhOTYyMDcxNDM3ZDhiMjI4NzI3ZGUzODUyZjA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zNjk5OTEsImV4cCI6MTU5MDM3MDU5MSwiaXNzIjoiMDAwMDAwMDItMDAwMC0wZmYxLWNlMDAtMDAwMDAwMDAwMDAwQDRkMmI1ZmRmLWM0ZDItNDkxMS04NzA5LTY4Y2MyZjQ2NWM5ZiIsImF1ZCI6IjAwMDAwMDAyLTAwMDAtMGZmMS1jZTAwLTAwMDAwMDAwMDAwMC9hdHRhY2htZW50cy5vZmZpY2UubmV0QDRkMmI1ZmRmLWM0ZDItNDkxMS04NzA5LTY4Y2MyZjQ2NWM5ZiIsImhhcHAiOiJvd2EifQ.KLjPlnBYXUzFiuFLv84pgDhwY1nUh7SgJPNA2vV0zZ0MUF_aVur43vyUW720AWeOEWTrhwMdFLJXUEaM50PGboIov3-8ii446bGheMGvZ3mgLXK3NsoirpdLaHYqwnNBuq7H3fy4Gjmzs_ntivDhGclE0x006Y9sGK7FPZtexOza3RNJpv-lXpqgtVDtLPw0Mwg5ww9iEDUzKLZXeMn0E66fj-_3uwI8boTpeRO7ewaZjnFgJm5nEeO11I-ud3H3tY8BOOHr9vekuVNBqyWHo3SPcCfNeCqI2CqRgG7gf-ON8kGqAo-DTeSJnWjle4Xa_PTKoGMcJ8LcZq16op4-aw&amp;animation=tru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722" t="5145" r="15490" b="6628"/>
          <a:stretch/>
        </p:blipFill>
        <p:spPr bwMode="auto">
          <a:xfrm>
            <a:off x="9222374" y="1227908"/>
            <a:ext cx="2664826" cy="442851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preview"/>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34" t="6770" r="15365" b="6262"/>
          <a:stretch/>
        </p:blipFill>
        <p:spPr bwMode="auto">
          <a:xfrm>
            <a:off x="6307130" y="1227908"/>
            <a:ext cx="2679174" cy="440653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preview"/>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730" t="9567" r="16021" b="5695"/>
          <a:stretch/>
        </p:blipFill>
        <p:spPr bwMode="auto">
          <a:xfrm>
            <a:off x="3222672" y="1227908"/>
            <a:ext cx="2700779" cy="440653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mage preview"/>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856" t="7018" r="10361" b="6127"/>
          <a:stretch/>
        </p:blipFill>
        <p:spPr bwMode="auto">
          <a:xfrm>
            <a:off x="217131" y="1227908"/>
            <a:ext cx="2769471" cy="4406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06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preview"/>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984" r="13669"/>
          <a:stretch/>
        </p:blipFill>
        <p:spPr bwMode="auto">
          <a:xfrm>
            <a:off x="6540136" y="1245323"/>
            <a:ext cx="2424037" cy="44065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preview"/>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104" r="10491" b="5965"/>
          <a:stretch/>
        </p:blipFill>
        <p:spPr bwMode="auto">
          <a:xfrm>
            <a:off x="9443142" y="1245323"/>
            <a:ext cx="2685286" cy="440653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preview"/>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84" r="11052"/>
          <a:stretch/>
        </p:blipFill>
        <p:spPr bwMode="auto">
          <a:xfrm>
            <a:off x="3526971" y="1245323"/>
            <a:ext cx="2534196" cy="440745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preview"/>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639" t="6753" r="17604" b="3777"/>
          <a:stretch/>
        </p:blipFill>
        <p:spPr bwMode="auto">
          <a:xfrm>
            <a:off x="287383" y="1245322"/>
            <a:ext cx="2761429" cy="4406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11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 haricot de Mme. Chopin (</a:t>
            </a:r>
            <a:r>
              <a:rPr lang="en-US" dirty="0" err="1" smtClean="0"/>
              <a:t>l’extérieur</a:t>
            </a:r>
            <a:r>
              <a:rPr lang="en-US" dirty="0" smtClean="0"/>
              <a:t>) </a:t>
            </a:r>
            <a:r>
              <a:rPr lang="en-US" dirty="0" err="1" smtClean="0"/>
              <a:t>apr</a:t>
            </a:r>
            <a:r>
              <a:rPr lang="fr-CA" dirty="0" smtClean="0"/>
              <a:t>ès 6 jour</a:t>
            </a:r>
            <a:endParaRPr lang="en-US" dirty="0"/>
          </a:p>
        </p:txBody>
      </p:sp>
      <p:pic>
        <p:nvPicPr>
          <p:cNvPr id="4100" name="Picture 4" descr="https://attachments.office.net/owa/Morgan.Chopin%40nbed.nb.ca/service.svc/s/GetAttachmentThumbnail?id=AQMkAGU5ZTEwYzA3LTkzZmEtNDNlYi05ODcxLWVhMzQxZTQ4MWM4MgBGAAADWSthU%2FP3wEq1NNuhk21KKAcA7pydZoHqDUKq3YYpgo%2BvXQAAAgEMAAAA7pydZoHqDUKq3YYpgo%2BvXQABRg3DpQAAAAESABAAr7vMkwnD60%2BwtMKtgL6Z0Q%3D%3D&amp;thumbnailType=2&amp;owa=outlook.office.com&amp;scriptVer=2020051101.05&amp;X-OWA-CANARY=_FeXK7g06EWruXCv7zYFpqBBZLpPANgYYLXBg_zTbSfQGpL8EK9i_lSv-DPCepkQdF7668tVuF0.&amp;token=eyJhbGciOiJSUzI1NiIsImtpZCI6IjU2MzU4ODUyMzRCOTI1MkRERTAwNTc2NkQ5RDlGMjc2NTY1RjYzRTIiLCJ4NXQiOiJWaldJVWpTNUpTM2VBRmRtMmRueWRsWmZZLUkiLCJ0eXAiOiJKV1QifQ.eyJvcmlnaW4iOiJodHRwczovL291dGxvb2sub2ZmaWNlLmNvbSIsInVjIjoiMWZjNWZhOTYyMDcxNDM3ZDhiMjI4NzI3ZGUzODUyZjA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zNzIwOTIsImV4cCI6MTU5MDM3MjY5MiwiaXNzIjoiMDAwMDAwMDItMDAwMC0wZmYxLWNlMDAtMDAwMDAwMDAwMDAwQDRkMmI1ZmRmLWM0ZDItNDkxMS04NzA5LTY4Y2MyZjQ2NWM5ZiIsImF1ZCI6IjAwMDAwMDAyLTAwMDAtMGZmMS1jZTAwLTAwMDAwMDAwMDAwMC9hdHRhY2htZW50cy5vZmZpY2UubmV0QDRkMmI1ZmRmLWM0ZDItNDkxMS04NzA5LTY4Y2MyZjQ2NWM5ZiIsImhhcHAiOiJvd2EifQ.FQjSa7c-UpAnRkG8Qrn4T_JcJEwbZ9yHOq-Ww9_-bX2ZidxbknzlmI6qqS-TJQHkgiQzaG8zt0GGdxokgMx_WK9TTwz8dRYcZpCWwjiDqKzwWfZiWQVVSX-UMM8okyXd9vG4-A0yygtSyoqoPiFQ_CAVbG84jxMpHBexnjSTWGV_hKx6DnJeJ7lDSXaTaOWgCrJicsD5Y8Ynl-olmw_qn8LTwWudJHgpnYVbeL2jTectt7aJjCF5Vb_t4N4m-u4rfyvcyIIhwFRsMoakQwtXzgKTClnMRTdVH9JJaz42KSdjosCyXJVmEjip86t1-Mi1jX4BU51xQ-aG9M4g7o7oRQ&amp;animation=tr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052" y="1524000"/>
            <a:ext cx="5476104" cy="410707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attachments.office.net/owa/Morgan.Chopin%40nbed.nb.ca/service.svc/s/GetAttachmentThumbnail?id=AQMkAGU5ZTEwYzA3LTkzZmEtNDNlYi05ODcxLWVhMzQxZTQ4MWM4MgBGAAADWSthU%2FP3wEq1NNuhk21KKAcA7pydZoHqDUKq3YYpgo%2BvXQAAAgEMAAAA7pydZoHqDUKq3YYpgo%2BvXQABRg3DpQAAAAESABAAnO%2BSvs8xrUW83xQwmHjtKw%3D%3D&amp;thumbnailType=2&amp;owa=outlook.office.com&amp;scriptVer=2020051101.05&amp;X-OWA-CANARY=_FeXK7g06EWruXCv7zYFpqBBZLpPANgYYLXBg_zTbSfQGpL8EK9i_lSv-DPCepkQdF7668tVuF0.&amp;token=eyJhbGciOiJSUzI1NiIsImtpZCI6IjU2MzU4ODUyMzRCOTI1MkRERTAwNTc2NkQ5RDlGMjc2NTY1RjYzRTIiLCJ4NXQiOiJWaldJVWpTNUpTM2VBRmRtMmRueWRsWmZZLUkiLCJ0eXAiOiJKV1QifQ.eyJvcmlnaW4iOiJodHRwczovL291dGxvb2sub2ZmaWNlLmNvbSIsInVjIjoiMWZjNWZhOTYyMDcxNDM3ZDhiMjI4NzI3ZGUzODUyZjA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zNzIwOTIsImV4cCI6MTU5MDM3MjY5MiwiaXNzIjoiMDAwMDAwMDItMDAwMC0wZmYxLWNlMDAtMDAwMDAwMDAwMDAwQDRkMmI1ZmRmLWM0ZDItNDkxMS04NzA5LTY4Y2MyZjQ2NWM5ZiIsImF1ZCI6IjAwMDAwMDAyLTAwMDAtMGZmMS1jZTAwLTAwMDAwMDAwMDAwMC9hdHRhY2htZW50cy5vZmZpY2UubmV0QDRkMmI1ZmRmLWM0ZDItNDkxMS04NzA5LTY4Y2MyZjQ2NWM5ZiIsImhhcHAiOiJvd2EifQ.FQjSa7c-UpAnRkG8Qrn4T_JcJEwbZ9yHOq-Ww9_-bX2ZidxbknzlmI6qqS-TJQHkgiQzaG8zt0GGdxokgMx_WK9TTwz8dRYcZpCWwjiDqKzwWfZiWQVVSX-UMM8okyXd9vG4-A0yygtSyoqoPiFQ_CAVbG84jxMpHBexnjSTWGV_hKx6DnJeJ7lDSXaTaOWgCrJicsD5Y8Ynl-olmw_qn8LTwWudJHgpnYVbeL2jTectt7aJjCF5Vb_t4N4m-u4rfyvcyIIhwFRsMoakQwtXzgKTClnMRTdVH9JJaz42KSdjosCyXJVmEjip86t1-Mi1jX4BU51xQ-aG9M4g7o7oRQ&amp;animation=tru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450" y="2355352"/>
            <a:ext cx="5701634" cy="4276226"/>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54450" y="427037"/>
            <a:ext cx="487363" cy="487363"/>
          </a:xfrm>
          <a:prstGeom prst="rect">
            <a:avLst/>
          </a:prstGeom>
        </p:spPr>
      </p:pic>
    </p:spTree>
    <p:extLst>
      <p:ext uri="{BB962C8B-B14F-4D97-AF65-F5344CB8AC3E}">
        <p14:creationId xmlns:p14="http://schemas.microsoft.com/office/powerpoint/2010/main" val="384246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5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 haricot de Mme. Chopin (</a:t>
            </a:r>
            <a:r>
              <a:rPr lang="en-US" dirty="0" err="1" smtClean="0"/>
              <a:t>l’extérieur</a:t>
            </a:r>
            <a:r>
              <a:rPr lang="en-US" dirty="0"/>
              <a:t>) </a:t>
            </a:r>
            <a:r>
              <a:rPr lang="en-US" dirty="0" err="1"/>
              <a:t>apr</a:t>
            </a:r>
            <a:r>
              <a:rPr lang="fr-CA" dirty="0"/>
              <a:t>ès 6 jour</a:t>
            </a:r>
            <a:endParaRPr lang="en-US" dirty="0"/>
          </a:p>
        </p:txBody>
      </p:sp>
      <p:pic>
        <p:nvPicPr>
          <p:cNvPr id="5122" name="Picture 2" descr="https://attachments.office.net/owa/Morgan.Chopin%40nbed.nb.ca/service.svc/s/GetAttachmentThumbnail?id=AQMkAGU5ZTEwYzA3LTkzZmEtNDNlYi05ODcxLWVhMzQxZTQ4MWM4MgBGAAADWSthU%2FP3wEq1NNuhk21KKAcA7pydZoHqDUKq3YYpgo%2BvXQAAAgEMAAAA7pydZoHqDUKq3YYpgo%2BvXQABRg3DpQAAAAESABAAY3DaJmoS0keWgEk4wkcsBQ%3D%3D&amp;thumbnailType=2&amp;owa=outlook.office.com&amp;scriptVer=2020051101.05&amp;X-OWA-CANARY=_FeXK7g06EWruXCv7zYFpqBBZLpPANgYYLXBg_zTbSfQGpL8EK9i_lSv-DPCepkQdF7668tVuF0.&amp;token=eyJhbGciOiJSUzI1NiIsImtpZCI6IjU2MzU4ODUyMzRCOTI1MkRERTAwNTc2NkQ5RDlGMjc2NTY1RjYzRTIiLCJ4NXQiOiJWaldJVWpTNUpTM2VBRmRtMmRueWRsWmZZLUkiLCJ0eXAiOiJKV1QifQ.eyJvcmlnaW4iOiJodHRwczovL291dGxvb2sub2ZmaWNlLmNvbSIsInVjIjoiMWZjNWZhOTYyMDcxNDM3ZDhiMjI4NzI3ZGUzODUyZjA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zNzIwOTIsImV4cCI6MTU5MDM3MjY5MiwiaXNzIjoiMDAwMDAwMDItMDAwMC0wZmYxLWNlMDAtMDAwMDAwMDAwMDAwQDRkMmI1ZmRmLWM0ZDItNDkxMS04NzA5LTY4Y2MyZjQ2NWM5ZiIsImF1ZCI6IjAwMDAwMDAyLTAwMDAtMGZmMS1jZTAwLTAwMDAwMDAwMDAwMC9hdHRhY2htZW50cy5vZmZpY2UubmV0QDRkMmI1ZmRmLWM0ZDItNDkxMS04NzA5LTY4Y2MyZjQ2NWM5ZiIsImhhcHAiOiJvd2EifQ.FQjSa7c-UpAnRkG8Qrn4T_JcJEwbZ9yHOq-Ww9_-bX2ZidxbknzlmI6qqS-TJQHkgiQzaG8zt0GGdxokgMx_WK9TTwz8dRYcZpCWwjiDqKzwWfZiWQVVSX-UMM8okyXd9vG4-A0yygtSyoqoPiFQ_CAVbG84jxMpHBexnjSTWGV_hKx6DnJeJ7lDSXaTaOWgCrJicsD5Y8Ynl-olmw_qn8LTwWudJHgpnYVbeL2jTectt7aJjCF5Vb_t4N4m-u4rfyvcyIIhwFRsMoakQwtXzgKTClnMRTdVH9JJaz42KSdjosCyXJVmEjip86t1-Mi1jX4BU51xQ-aG9M4g7o7oRQ&amp;animation=tr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8354" y="1712528"/>
            <a:ext cx="6610984" cy="49582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42217" y="2760617"/>
            <a:ext cx="4040777" cy="646331"/>
          </a:xfrm>
          <a:prstGeom prst="rect">
            <a:avLst/>
          </a:prstGeom>
          <a:noFill/>
        </p:spPr>
        <p:txBody>
          <a:bodyPr wrap="square" rtlCol="0">
            <a:spAutoFit/>
          </a:bodyPr>
          <a:lstStyle/>
          <a:p>
            <a:r>
              <a:rPr lang="fr-CA" dirty="0" smtClean="0">
                <a:solidFill>
                  <a:schemeClr val="tx2"/>
                </a:solidFill>
              </a:rPr>
              <a:t>Les deux en haut commence à se pousser</a:t>
            </a:r>
            <a:endParaRPr lang="en-US" dirty="0">
              <a:solidFill>
                <a:schemeClr val="tx2"/>
              </a:solidFill>
            </a:endParaRPr>
          </a:p>
        </p:txBody>
      </p:sp>
    </p:spTree>
    <p:extLst>
      <p:ext uri="{BB962C8B-B14F-4D97-AF65-F5344CB8AC3E}">
        <p14:creationId xmlns:p14="http://schemas.microsoft.com/office/powerpoint/2010/main" val="219337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 haricot de Mme. </a:t>
            </a:r>
            <a:r>
              <a:rPr lang="en-US" dirty="0" smtClean="0"/>
              <a:t>Gamble </a:t>
            </a:r>
            <a:r>
              <a:rPr lang="en-US" dirty="0"/>
              <a:t>(</a:t>
            </a:r>
            <a:r>
              <a:rPr lang="en-US" dirty="0" err="1" smtClean="0"/>
              <a:t>l’extérieur</a:t>
            </a:r>
            <a:r>
              <a:rPr lang="en-US" dirty="0" smtClean="0"/>
              <a:t>) </a:t>
            </a:r>
            <a:r>
              <a:rPr lang="en-US" dirty="0" err="1"/>
              <a:t>apr</a:t>
            </a:r>
            <a:r>
              <a:rPr lang="fr-CA" dirty="0"/>
              <a:t>ès 6 jour</a:t>
            </a:r>
            <a:endParaRPr lang="en-US" dirty="0"/>
          </a:p>
        </p:txBody>
      </p:sp>
      <p:pic>
        <p:nvPicPr>
          <p:cNvPr id="6146" name="Picture 2" descr="https://attachments.office.net/owa/Morgan.Chopin%40nbed.nb.ca/service.svc/s/GetAttachmentThumbnail?id=AQMkAGU5ZTEwYzA3LTkzZmEtNDNlYi05ODcxLWVhMzQxZTQ4MWM4MgBGAAADWSthU%2FP3wEq1NNuhk21KKAcA7pydZoHqDUKq3YYpgo%2BvXQAAAgEMAAAA7pydZoHqDUKq3YYpgo%2BvXQABRg3DpgAAAAESABAAqmRKdBdQNUqzfLWv2iWq7g%3D%3D&amp;thumbnailType=2&amp;owa=outlook.office.com&amp;scriptVer=2020051101.05&amp;X-OWA-CANARY=0iwRf5dDPEuj3U6x7FSKuSCjoElQANgYMJfIkl7RgyyrlDKoRrFi6zFo6LcrMKCJoQkeWpIUyAg.&amp;token=eyJhbGciOiJSUzI1NiIsImtpZCI6IjU2MzU4ODUyMzRCOTI1MkRERTAwNTc2NkQ5RDlGMjc2NTY1RjYzRTIiLCJ4NXQiOiJWaldJVWpTNUpTM2VBRmRtMmRueWRsWmZZLUkiLCJ0eXAiOiJKV1QifQ.eyJvcmlnaW4iOiJodHRwczovL291dGxvb2sub2ZmaWNlLmNvbSIsInVjIjoiMWZjNWZhOTYyMDcxNDM3ZDhiMjI4NzI3ZGUzODUyZjA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zNzIzOTIsImV4cCI6MTU5MDM3Mjk5MiwiaXNzIjoiMDAwMDAwMDItMDAwMC0wZmYxLWNlMDAtMDAwMDAwMDAwMDAwQDRkMmI1ZmRmLWM0ZDItNDkxMS04NzA5LTY4Y2MyZjQ2NWM5ZiIsImF1ZCI6IjAwMDAwMDAyLTAwMDAtMGZmMS1jZTAwLTAwMDAwMDAwMDAwMC9hdHRhY2htZW50cy5vZmZpY2UubmV0QDRkMmI1ZmRmLWM0ZDItNDkxMS04NzA5LTY4Y2MyZjQ2NWM5ZiIsImhhcHAiOiJvd2EifQ.nEWhD1k_0gtLH4vCyvyizvkSAkBpqw9aM0L2GXae6sTPdGnFJ8OjTAfs3evDmH5zBzPkwR50pKwA1PIokWtmAdnUuj3dX4CGCD1a5ZqWAEjQJbcMzkSiC9AQxtLNzji48fn5asTcmiSeRFo1KXoZlrZQhCT5K0VAXmEtqGMV4ppS7QnnsbgcWzcM3msFTUEdG4PbMMPubYNnUsGFcRAEFMYaNEOa3y2Z88aV9gbYRS-35c95S0Zivxpowsul3zG-quVCL9XyrasoSNC8V7cQP-ZLVNlm9xrnXqFlqothauEhmA7837hd6SjqFxwIdA5RvD-R71r4i0sz2ihPJv9e3w&amp;animation=true"/>
          <p:cNvPicPr>
            <a:picLocks noChangeAspect="1" noChangeArrowheads="1"/>
          </p:cNvPicPr>
          <p:nvPr/>
        </p:nvPicPr>
        <p:blipFill rotWithShape="1">
          <a:blip r:embed="rId4">
            <a:extLst>
              <a:ext uri="{28A0092B-C50C-407E-A947-70E740481C1C}">
                <a14:useLocalDpi xmlns:a14="http://schemas.microsoft.com/office/drawing/2010/main" val="0"/>
              </a:ext>
            </a:extLst>
          </a:blip>
          <a:srcRect t="31752" b="5445"/>
          <a:stretch/>
        </p:blipFill>
        <p:spPr bwMode="auto">
          <a:xfrm>
            <a:off x="399416" y="1645921"/>
            <a:ext cx="5073310" cy="424826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attachments.office.net/owa/Morgan.Chopin%40nbed.nb.ca/service.svc/s/GetAttachmentThumbnail?id=AQMkAGU5ZTEwYzA3LTkzZmEtNDNlYi05ODcxLWVhMzQxZTQ4MWM4MgBGAAADWSthU%2FP3wEq1NNuhk21KKAcA7pydZoHqDUKq3YYpgo%2BvXQAAAgEMAAAA7pydZoHqDUKq3YYpgo%2BvXQABRg3DpgAAAAESABAAR8rMPVFAbUe296vD%2Fo6fKQ%3D%3D&amp;thumbnailType=2&amp;owa=outlook.office.com&amp;scriptVer=2020051101.05&amp;X-OWA-CANARY=0iwRf5dDPEuj3U6x7FSKuSCjoElQANgYMJfIkl7RgyyrlDKoRrFi6zFo6LcrMKCJoQkeWpIUyAg.&amp;token=eyJhbGciOiJSUzI1NiIsImtpZCI6IjU2MzU4ODUyMzRCOTI1MkRERTAwNTc2NkQ5RDlGMjc2NTY1RjYzRTIiLCJ4NXQiOiJWaldJVWpTNUpTM2VBRmRtMmRueWRsWmZZLUkiLCJ0eXAiOiJKV1QifQ.eyJvcmlnaW4iOiJodHRwczovL291dGxvb2sub2ZmaWNlLmNvbSIsInVjIjoiMWZjNWZhOTYyMDcxNDM3ZDhiMjI4NzI3ZGUzODUyZjA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zNzIzOTIsImV4cCI6MTU5MDM3Mjk5MiwiaXNzIjoiMDAwMDAwMDItMDAwMC0wZmYxLWNlMDAtMDAwMDAwMDAwMDAwQDRkMmI1ZmRmLWM0ZDItNDkxMS04NzA5LTY4Y2MyZjQ2NWM5ZiIsImF1ZCI6IjAwMDAwMDAyLTAwMDAtMGZmMS1jZTAwLTAwMDAwMDAwMDAwMC9hdHRhY2htZW50cy5vZmZpY2UubmV0QDRkMmI1ZmRmLWM0ZDItNDkxMS04NzA5LTY4Y2MyZjQ2NWM5ZiIsImhhcHAiOiJvd2EifQ.nEWhD1k_0gtLH4vCyvyizvkSAkBpqw9aM0L2GXae6sTPdGnFJ8OjTAfs3evDmH5zBzPkwR50pKwA1PIokWtmAdnUuj3dX4CGCD1a5ZqWAEjQJbcMzkSiC9AQxtLNzji48fn5asTcmiSeRFo1KXoZlrZQhCT5K0VAXmEtqGMV4ppS7QnnsbgcWzcM3msFTUEdG4PbMMPubYNnUsGFcRAEFMYaNEOa3y2Z88aV9gbYRS-35c95S0Zivxpowsul3zG-quVCL9XyrasoSNC8V7cQP-ZLVNlm9xrnXqFlqothauEhmA7837hd6SjqFxwIdA5RvD-R71r4i0sz2ihPJv9e3w&amp;animation=true"/>
          <p:cNvPicPr>
            <a:picLocks noChangeAspect="1" noChangeArrowheads="1"/>
          </p:cNvPicPr>
          <p:nvPr/>
        </p:nvPicPr>
        <p:blipFill rotWithShape="1">
          <a:blip r:embed="rId5">
            <a:extLst>
              <a:ext uri="{28A0092B-C50C-407E-A947-70E740481C1C}">
                <a14:useLocalDpi xmlns:a14="http://schemas.microsoft.com/office/drawing/2010/main" val="0"/>
              </a:ext>
            </a:extLst>
          </a:blip>
          <a:srcRect t="22263" b="18163"/>
          <a:stretch/>
        </p:blipFill>
        <p:spPr bwMode="auto">
          <a:xfrm>
            <a:off x="6242866" y="1645922"/>
            <a:ext cx="5348244" cy="4248268"/>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79932" y="427037"/>
            <a:ext cx="487363" cy="487363"/>
          </a:xfrm>
          <a:prstGeom prst="rect">
            <a:avLst/>
          </a:prstGeom>
        </p:spPr>
      </p:pic>
    </p:spTree>
    <p:extLst>
      <p:ext uri="{BB962C8B-B14F-4D97-AF65-F5344CB8AC3E}">
        <p14:creationId xmlns:p14="http://schemas.microsoft.com/office/powerpoint/2010/main" val="127374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0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 haricot de Mme. </a:t>
            </a:r>
            <a:r>
              <a:rPr lang="en-US" dirty="0" smtClean="0"/>
              <a:t>Gamble </a:t>
            </a:r>
            <a:r>
              <a:rPr lang="en-US" dirty="0"/>
              <a:t>(</a:t>
            </a:r>
            <a:r>
              <a:rPr lang="en-US" dirty="0" err="1" smtClean="0"/>
              <a:t>l’intérieur</a:t>
            </a:r>
            <a:r>
              <a:rPr lang="en-US" dirty="0" smtClean="0"/>
              <a:t>) </a:t>
            </a:r>
            <a:r>
              <a:rPr lang="en-US" dirty="0" err="1"/>
              <a:t>apr</a:t>
            </a:r>
            <a:r>
              <a:rPr lang="fr-CA" dirty="0"/>
              <a:t>ès 6 jour</a:t>
            </a:r>
            <a:endParaRPr lang="en-US" dirty="0"/>
          </a:p>
        </p:txBody>
      </p:sp>
      <p:pic>
        <p:nvPicPr>
          <p:cNvPr id="7170" name="Picture 2" descr="https://attachments.office.net/owa/Morgan.Chopin%40nbed.nb.ca/service.svc/s/GetAttachmentThumbnail?id=AQMkAGU5ZTEwYzA3LTkzZmEtNDNlYi05ODcxLWVhMzQxZTQ4MWM4MgBGAAADWSthU%2FP3wEq1NNuhk21KKAcA7pydZoHqDUKq3YYpgo%2BvXQAAAgEMAAAA7pydZoHqDUKq3YYpgo%2BvXQABRg3DpgAAAAESABAAYqXnE9ntA0m5bjCZW9FkGw%3D%3D&amp;thumbnailType=2&amp;owa=outlook.office.com&amp;scriptVer=2020051101.05&amp;X-OWA-CANARY=0iwRf5dDPEuj3U6x7FSKuSCjoElQANgYMJfIkl7RgyyrlDKoRrFi6zFo6LcrMKCJoQkeWpIUyAg.&amp;token=eyJhbGciOiJSUzI1NiIsImtpZCI6IjU2MzU4ODUyMzRCOTI1MkRERTAwNTc2NkQ5RDlGMjc2NTY1RjYzRTIiLCJ4NXQiOiJWaldJVWpTNUpTM2VBRmRtMmRueWRsWmZZLUkiLCJ0eXAiOiJKV1QifQ.eyJvcmlnaW4iOiJodHRwczovL291dGxvb2sub2ZmaWNlLmNvbSIsInVjIjoiMWZjNWZhOTYyMDcxNDM3ZDhiMjI4NzI3ZGUzODUyZjA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zNzIzOTIsImV4cCI6MTU5MDM3Mjk5MiwiaXNzIjoiMDAwMDAwMDItMDAwMC0wZmYxLWNlMDAtMDAwMDAwMDAwMDAwQDRkMmI1ZmRmLWM0ZDItNDkxMS04NzA5LTY4Y2MyZjQ2NWM5ZiIsImF1ZCI6IjAwMDAwMDAyLTAwMDAtMGZmMS1jZTAwLTAwMDAwMDAwMDAwMC9hdHRhY2htZW50cy5vZmZpY2UubmV0QDRkMmI1ZmRmLWM0ZDItNDkxMS04NzA5LTY4Y2MyZjQ2NWM5ZiIsImhhcHAiOiJvd2EifQ.nEWhD1k_0gtLH4vCyvyizvkSAkBpqw9aM0L2GXae6sTPdGnFJ8OjTAfs3evDmH5zBzPkwR50pKwA1PIokWtmAdnUuj3dX4CGCD1a5ZqWAEjQJbcMzkSiC9AQxtLNzji48fn5asTcmiSeRFo1KXoZlrZQhCT5K0VAXmEtqGMV4ppS7QnnsbgcWzcM3msFTUEdG4PbMMPubYNnUsGFcRAEFMYaNEOa3y2Z88aV9gbYRS-35c95S0Zivxpowsul3zG-quVCL9XyrasoSNC8V7cQP-ZLVNlm9xrnXqFlqothauEhmA7837hd6SjqFxwIdA5RvD-R71r4i0sz2ihPJv9e3w&amp;animation=true"/>
          <p:cNvPicPr>
            <a:picLocks noChangeAspect="1" noChangeArrowheads="1"/>
          </p:cNvPicPr>
          <p:nvPr/>
        </p:nvPicPr>
        <p:blipFill rotWithShape="1">
          <a:blip r:embed="rId2">
            <a:extLst>
              <a:ext uri="{28A0092B-C50C-407E-A947-70E740481C1C}">
                <a14:useLocalDpi xmlns:a14="http://schemas.microsoft.com/office/drawing/2010/main" val="0"/>
              </a:ext>
            </a:extLst>
          </a:blip>
          <a:srcRect t="12805" b="21434"/>
          <a:stretch/>
        </p:blipFill>
        <p:spPr bwMode="auto">
          <a:xfrm>
            <a:off x="721633" y="1639986"/>
            <a:ext cx="4851853" cy="425420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attachments.office.net/owa/Morgan.Chopin%40nbed.nb.ca/service.svc/s/GetAttachmentThumbnail?id=AQMkAGU5ZTEwYzA3LTkzZmEtNDNlYi05ODcxLWVhMzQxZTQ4MWM4MgBGAAADWSthU%2FP3wEq1NNuhk21KKAcA7pydZoHqDUKq3YYpgo%2BvXQAAAgEMAAAA7pydZoHqDUKq3YYpgo%2BvXQABRg3DpgAAAAESABAAndjMuLPiY0us5VUJ%2BX6DXA%3D%3D&amp;thumbnailType=2&amp;owa=outlook.office.com&amp;scriptVer=2020051101.05&amp;X-OWA-CANARY=0iwRf5dDPEuj3U6x7FSKuSCjoElQANgYMJfIkl7RgyyrlDKoRrFi6zFo6LcrMKCJoQkeWpIUyAg.&amp;token=eyJhbGciOiJSUzI1NiIsImtpZCI6IjU2MzU4ODUyMzRCOTI1MkRERTAwNTc2NkQ5RDlGMjc2NTY1RjYzRTIiLCJ4NXQiOiJWaldJVWpTNUpTM2VBRmRtMmRueWRsWmZZLUkiLCJ0eXAiOiJKV1QifQ.eyJvcmlnaW4iOiJodHRwczovL291dGxvb2sub2ZmaWNlLmNvbSIsInVjIjoiMWZjNWZhOTYyMDcxNDM3ZDhiMjI4NzI3ZGUzODUyZjA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zNzIzOTIsImV4cCI6MTU5MDM3Mjk5MiwiaXNzIjoiMDAwMDAwMDItMDAwMC0wZmYxLWNlMDAtMDAwMDAwMDAwMDAwQDRkMmI1ZmRmLWM0ZDItNDkxMS04NzA5LTY4Y2MyZjQ2NWM5ZiIsImF1ZCI6IjAwMDAwMDAyLTAwMDAtMGZmMS1jZTAwLTAwMDAwMDAwMDAwMC9hdHRhY2htZW50cy5vZmZpY2UubmV0QDRkMmI1ZmRmLWM0ZDItNDkxMS04NzA5LTY4Y2MyZjQ2NWM5ZiIsImhhcHAiOiJvd2EifQ.nEWhD1k_0gtLH4vCyvyizvkSAkBpqw9aM0L2GXae6sTPdGnFJ8OjTAfs3evDmH5zBzPkwR50pKwA1PIokWtmAdnUuj3dX4CGCD1a5ZqWAEjQJbcMzkSiC9AQxtLNzji48fn5asTcmiSeRFo1KXoZlrZQhCT5K0VAXmEtqGMV4ppS7QnnsbgcWzcM3msFTUEdG4PbMMPubYNnUsGFcRAEFMYaNEOa3y2Z88aV9gbYRS-35c95S0Zivxpowsul3zG-quVCL9XyrasoSNC8V7cQP-ZLVNlm9xrnXqFlqothauEhmA7837hd6SjqFxwIdA5RvD-R71r4i0sz2ihPJv9e3w&amp;animation=true"/>
          <p:cNvPicPr>
            <a:picLocks noChangeAspect="1" noChangeArrowheads="1"/>
          </p:cNvPicPr>
          <p:nvPr/>
        </p:nvPicPr>
        <p:blipFill rotWithShape="1">
          <a:blip r:embed="rId3">
            <a:extLst>
              <a:ext uri="{28A0092B-C50C-407E-A947-70E740481C1C}">
                <a14:useLocalDpi xmlns:a14="http://schemas.microsoft.com/office/drawing/2010/main" val="0"/>
              </a:ext>
            </a:extLst>
          </a:blip>
          <a:srcRect t="21188" b="24215"/>
          <a:stretch/>
        </p:blipFill>
        <p:spPr bwMode="auto">
          <a:xfrm>
            <a:off x="6226627" y="1639986"/>
            <a:ext cx="5844017" cy="4254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082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en-US" sz="4800" dirty="0" smtClean="0"/>
              <a:t>Le son “</a:t>
            </a:r>
            <a:r>
              <a:rPr lang="en-US" sz="4800" dirty="0" err="1" smtClean="0"/>
              <a:t>ette</a:t>
            </a:r>
            <a:r>
              <a:rPr lang="en-US" sz="4800" dirty="0" smtClean="0"/>
              <a:t>”</a:t>
            </a:r>
            <a:endParaRPr lang="en-US" sz="4800" dirty="0"/>
          </a:p>
        </p:txBody>
      </p:sp>
      <p:sp>
        <p:nvSpPr>
          <p:cNvPr id="3" name="Content Placeholder 2"/>
          <p:cNvSpPr>
            <a:spLocks noGrp="1"/>
          </p:cNvSpPr>
          <p:nvPr>
            <p:ph idx="1"/>
            <p:custDataLst>
              <p:tags r:id="rId2"/>
            </p:custDataLst>
          </p:nvPr>
        </p:nvSpPr>
        <p:spPr>
          <a:xfrm>
            <a:off x="496389" y="1752600"/>
            <a:ext cx="6461759" cy="4229100"/>
          </a:xfrm>
        </p:spPr>
        <p:txBody>
          <a:bodyPr/>
          <a:lstStyle/>
          <a:p>
            <a:pPr marL="0" indent="0">
              <a:buNone/>
            </a:pPr>
            <a:r>
              <a:rPr lang="en-US" dirty="0" smtClean="0">
                <a:solidFill>
                  <a:schemeClr val="tx2"/>
                </a:solidFill>
              </a:rPr>
              <a:t>Josette </a:t>
            </a:r>
            <a:r>
              <a:rPr lang="en-US" dirty="0" err="1" smtClean="0">
                <a:solidFill>
                  <a:schemeClr val="tx2"/>
                </a:solidFill>
              </a:rPr>
              <a:t>Mouffette</a:t>
            </a:r>
            <a:r>
              <a:rPr lang="en-US" dirty="0" smtClean="0">
                <a:solidFill>
                  <a:schemeClr val="tx2"/>
                </a:solidFill>
              </a:rPr>
              <a:t> </a:t>
            </a:r>
            <a:r>
              <a:rPr lang="en-US" dirty="0" err="1" smtClean="0">
                <a:solidFill>
                  <a:schemeClr val="tx2"/>
                </a:solidFill>
              </a:rPr>
              <a:t>est</a:t>
            </a:r>
            <a:r>
              <a:rPr lang="en-US" dirty="0" smtClean="0">
                <a:solidFill>
                  <a:schemeClr val="tx2"/>
                </a:solidFill>
              </a:rPr>
              <a:t> la </a:t>
            </a:r>
            <a:r>
              <a:rPr lang="en-US" dirty="0" err="1" smtClean="0">
                <a:solidFill>
                  <a:schemeClr val="tx2"/>
                </a:solidFill>
              </a:rPr>
              <a:t>cadette</a:t>
            </a:r>
            <a:r>
              <a:rPr lang="en-US" dirty="0" smtClean="0">
                <a:solidFill>
                  <a:schemeClr val="tx2"/>
                </a:solidFill>
              </a:rPr>
              <a:t> </a:t>
            </a:r>
            <a:r>
              <a:rPr lang="en-US" dirty="0" err="1" smtClean="0">
                <a:solidFill>
                  <a:schemeClr val="tx2"/>
                </a:solidFill>
              </a:rPr>
              <a:t>dans</a:t>
            </a:r>
            <a:r>
              <a:rPr lang="en-US" dirty="0" smtClean="0">
                <a:solidFill>
                  <a:schemeClr val="tx2"/>
                </a:solidFill>
              </a:rPr>
              <a:t> </a:t>
            </a:r>
            <a:r>
              <a:rPr lang="en-US" dirty="0" err="1" smtClean="0">
                <a:solidFill>
                  <a:schemeClr val="tx2"/>
                </a:solidFill>
              </a:rPr>
              <a:t>sa</a:t>
            </a:r>
            <a:r>
              <a:rPr lang="en-US" dirty="0" smtClean="0">
                <a:solidFill>
                  <a:schemeClr val="tx2"/>
                </a:solidFill>
              </a:rPr>
              <a:t> </a:t>
            </a:r>
            <a:r>
              <a:rPr lang="en-US" dirty="0" err="1" smtClean="0">
                <a:solidFill>
                  <a:schemeClr val="tx2"/>
                </a:solidFill>
              </a:rPr>
              <a:t>famille</a:t>
            </a:r>
            <a:r>
              <a:rPr lang="en-US" dirty="0" smtClean="0">
                <a:solidFill>
                  <a:schemeClr val="tx2"/>
                </a:solidFill>
              </a:rPr>
              <a:t>. Elle </a:t>
            </a:r>
            <a:r>
              <a:rPr lang="en-US" dirty="0" err="1" smtClean="0">
                <a:solidFill>
                  <a:schemeClr val="tx2"/>
                </a:solidFill>
              </a:rPr>
              <a:t>aime</a:t>
            </a:r>
            <a:r>
              <a:rPr lang="en-US" dirty="0" smtClean="0">
                <a:solidFill>
                  <a:schemeClr val="tx2"/>
                </a:solidFill>
              </a:rPr>
              <a:t> à coiffure </a:t>
            </a:r>
            <a:r>
              <a:rPr lang="en-US" dirty="0" err="1" smtClean="0">
                <a:solidFill>
                  <a:schemeClr val="tx2"/>
                </a:solidFill>
              </a:rPr>
              <a:t>ses</a:t>
            </a:r>
            <a:r>
              <a:rPr lang="en-US" dirty="0" smtClean="0">
                <a:solidFill>
                  <a:schemeClr val="tx2"/>
                </a:solidFill>
              </a:rPr>
              <a:t> </a:t>
            </a:r>
            <a:r>
              <a:rPr lang="en-US" dirty="0" err="1" smtClean="0">
                <a:solidFill>
                  <a:schemeClr val="tx2"/>
                </a:solidFill>
              </a:rPr>
              <a:t>bouclettes</a:t>
            </a:r>
            <a:r>
              <a:rPr lang="en-US" dirty="0" smtClean="0">
                <a:solidFill>
                  <a:schemeClr val="tx2"/>
                </a:solidFill>
              </a:rPr>
              <a:t> et </a:t>
            </a:r>
            <a:r>
              <a:rPr lang="en-US" dirty="0" err="1" smtClean="0">
                <a:solidFill>
                  <a:schemeClr val="tx2"/>
                </a:solidFill>
              </a:rPr>
              <a:t>est</a:t>
            </a:r>
            <a:r>
              <a:rPr lang="en-US" dirty="0" smtClean="0">
                <a:solidFill>
                  <a:schemeClr val="tx2"/>
                </a:solidFill>
              </a:rPr>
              <a:t> </a:t>
            </a:r>
            <a:r>
              <a:rPr lang="fr-CA" dirty="0" smtClean="0">
                <a:solidFill>
                  <a:schemeClr val="tx2"/>
                </a:solidFill>
              </a:rPr>
              <a:t>très coquette. Elle poste ses lunettes violettes parce que c’est sa couleur préférée. Elle joue des castagnettes et est aussi une majorette. Tous ses amis la regardent. Elle remonte ses bouclettes et dit: ‘‘</a:t>
            </a:r>
            <a:r>
              <a:rPr lang="fr-CA" dirty="0" err="1" smtClean="0">
                <a:solidFill>
                  <a:schemeClr val="tx2"/>
                </a:solidFill>
              </a:rPr>
              <a:t>ette</a:t>
            </a:r>
            <a:r>
              <a:rPr lang="fr-CA" dirty="0" smtClean="0">
                <a:solidFill>
                  <a:schemeClr val="tx2"/>
                </a:solidFill>
              </a:rPr>
              <a:t>, </a:t>
            </a:r>
            <a:r>
              <a:rPr lang="fr-CA" dirty="0" err="1" smtClean="0">
                <a:solidFill>
                  <a:schemeClr val="tx2"/>
                </a:solidFill>
              </a:rPr>
              <a:t>ette</a:t>
            </a:r>
            <a:r>
              <a:rPr lang="fr-CA" dirty="0" smtClean="0">
                <a:solidFill>
                  <a:schemeClr val="tx2"/>
                </a:solidFill>
              </a:rPr>
              <a:t>, </a:t>
            </a:r>
            <a:r>
              <a:rPr lang="fr-CA" dirty="0" err="1" smtClean="0">
                <a:solidFill>
                  <a:schemeClr val="tx2"/>
                </a:solidFill>
              </a:rPr>
              <a:t>ette</a:t>
            </a:r>
            <a:r>
              <a:rPr lang="fr-CA" dirty="0" smtClean="0">
                <a:solidFill>
                  <a:schemeClr val="tx2"/>
                </a:solidFill>
              </a:rPr>
              <a:t>.’’</a:t>
            </a:r>
            <a:endParaRPr lang="en-US" dirty="0">
              <a:solidFill>
                <a:schemeClr val="tx2"/>
              </a:solidFill>
            </a:endParaRPr>
          </a:p>
        </p:txBody>
      </p:sp>
      <p:pic>
        <p:nvPicPr>
          <p:cNvPr id="2050" name="Picture 2" descr="https://attachments.office.net/owa/Morgan.Chopin%40nbed.nb.ca/service.svc/s/GetAttachmentThumbnail?id=AQMkAGU5ZTEwYzA3LTkzZmEtNDNlYi05ODcxLWVhMzQxZTQ4MWM4MgBGAAADWSthU%2FP3wEq1NNuhk21KKAcA7pydZoHqDUKq3YYpgo%2BvXQAAAgEMAAAA7pydZoHqDUKq3YYpgo%2BvXQABQftpNQAAAAESABAACyTOWQzbDkiXTD645P82Zw%3D%3D&amp;thumbnailType=2&amp;owa=outlook.office.com&amp;scriptVer=2020051101.02&amp;X-OWA-CANARY=JyPf_-gfc02vKLITFA8ECWCIH1cd_NcYwcqdwWuXF4yiHeesJkHfylV8ViOn9rC5x3t2RuqjgM8.&amp;token=eyJhbGciOiJSUzI1NiIsImtpZCI6IjU2MzU4ODUyMzRCOTI1MkRERTAwNTc2NkQ5RDlGMjc2NTY1RjYzRTIiLCJ4NXQiOiJWaldJVWpTNUpTM2VBRmRtMmRueWRsWmZZLUkiLCJ0eXAiOiJKV1QifQ.eyJvcmlnaW4iOiJodHRwczovL291dGxvb2sub2ZmaWNlLmNvbSIsInVjIjoiMDAwNmJhZWZiNDU1NDNhNWIwMzliMjQzNjE4YWM0NWY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Dk5MTA2NDAsImV4cCI6MTU4OTkxMTI0MCwiaXNzIjoiMDAwMDAwMDItMDAwMC0wZmYxLWNlMDAtMDAwMDAwMDAwMDAwQDRkMmI1ZmRmLWM0ZDItNDkxMS04NzA5LTY4Y2MyZjQ2NWM5ZiIsImF1ZCI6IjAwMDAwMDAyLTAwMDAtMGZmMS1jZTAwLTAwMDAwMDAwMDAwMC9hdHRhY2htZW50cy5vZmZpY2UubmV0QDRkMmI1ZmRmLWM0ZDItNDkxMS04NzA5LTY4Y2MyZjQ2NWM5ZiIsImhhcHAiOiJvd2EifQ.rrrW-ay5o7uOyQErWSwlVMSwijBzu1pIk3rvp1zl23sRXDToi9SbN3PCHeRkAr4Zvxy2BctlYnhdURAQYQay5eka6J_durjM-ejWinj07inzc_TmMHWY03O4dBVf3cWlmV5s6y3Qvp5FPe28qVvt4WUuWlTh3mIC1smJl67jbVw1VgX1m1v2YWsl_CgkZzk5oCGJmJIbyjqv2uyr1d2hvJd93p1oB9VZP9yFSEPiY5scw0UwZoayJoVPpzCTwcK-LqFWi50RmO5DsBMlOAXt1bF52nei6PJLPV3FldUsyAt5ggkWJofzEOXC3sK-5NYzoyggqGZayg9gwgQdlLG-6Q&amp;animation=true"/>
          <p:cNvPicPr>
            <a:picLocks noChangeAspect="1" noChangeArrowheads="1"/>
          </p:cNvPicPr>
          <p:nvPr>
            <p:custDataLst>
              <p:tags r:id="rId3"/>
            </p:custDataLst>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3666" t="4253" r="3079" b="23021"/>
          <a:stretch/>
        </p:blipFill>
        <p:spPr bwMode="auto">
          <a:xfrm>
            <a:off x="7315200" y="1524000"/>
            <a:ext cx="4153990" cy="4319451"/>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5607050" y="907256"/>
            <a:ext cx="487363" cy="487363"/>
          </a:xfrm>
          <a:prstGeom prst="rect">
            <a:avLst/>
          </a:prstGeom>
        </p:spPr>
      </p:pic>
      <p:pic>
        <p:nvPicPr>
          <p:cNvPr id="1026" name="Picture 2" descr="Castanets / castañuelas | Musical, Flamenc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69829" y="4887341"/>
            <a:ext cx="1573485" cy="13403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20754" y="6243458"/>
            <a:ext cx="1622560" cy="369332"/>
          </a:xfrm>
          <a:prstGeom prst="rect">
            <a:avLst/>
          </a:prstGeom>
          <a:noFill/>
        </p:spPr>
        <p:txBody>
          <a:bodyPr wrap="none" rtlCol="0">
            <a:spAutoFit/>
          </a:bodyPr>
          <a:lstStyle/>
          <a:p>
            <a:r>
              <a:rPr lang="en-US" dirty="0" err="1" smtClean="0">
                <a:solidFill>
                  <a:schemeClr val="tx2"/>
                </a:solidFill>
              </a:rPr>
              <a:t>castagnettes</a:t>
            </a:r>
            <a:endParaRPr lang="en-US" dirty="0">
              <a:solidFill>
                <a:schemeClr val="tx2"/>
              </a:solidFill>
            </a:endParaRPr>
          </a:p>
        </p:txBody>
      </p:sp>
      <p:pic>
        <p:nvPicPr>
          <p:cNvPr id="1028" name="Picture 4" descr="Illustration Kid Girl Uniform Holding Baton Stock Vector (Royalty ..."/>
          <p:cNvPicPr>
            <a:picLocks noChangeAspect="1" noChangeArrowheads="1"/>
          </p:cNvPicPr>
          <p:nvPr/>
        </p:nvPicPr>
        <p:blipFill rotWithShape="1">
          <a:blip r:embed="rId11">
            <a:extLst>
              <a:ext uri="{28A0092B-C50C-407E-A947-70E740481C1C}">
                <a14:useLocalDpi xmlns:a14="http://schemas.microsoft.com/office/drawing/2010/main" val="0"/>
              </a:ext>
            </a:extLst>
          </a:blip>
          <a:srcRect b="7769"/>
          <a:stretch/>
        </p:blipFill>
        <p:spPr bwMode="auto">
          <a:xfrm>
            <a:off x="5327353" y="4869924"/>
            <a:ext cx="1046756" cy="1558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182118" y="6397841"/>
            <a:ext cx="1337226" cy="369332"/>
          </a:xfrm>
          <a:prstGeom prst="rect">
            <a:avLst/>
          </a:prstGeom>
          <a:noFill/>
        </p:spPr>
        <p:txBody>
          <a:bodyPr wrap="none" rtlCol="0">
            <a:spAutoFit/>
          </a:bodyPr>
          <a:lstStyle/>
          <a:p>
            <a:r>
              <a:rPr lang="en-US" dirty="0" smtClean="0">
                <a:solidFill>
                  <a:schemeClr val="tx2"/>
                </a:solidFill>
              </a:rPr>
              <a:t>majorette</a:t>
            </a:r>
            <a:endParaRPr lang="en-US" dirty="0">
              <a:solidFill>
                <a:schemeClr val="tx2"/>
              </a:solidFill>
            </a:endParaRPr>
          </a:p>
        </p:txBody>
      </p:sp>
      <p:pic>
        <p:nvPicPr>
          <p:cNvPr id="1030" name="Picture 6" descr="28,317 Curly Hair Cliparts, Stock Vector And Royalty Free Curly ..."/>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57705" y="4916029"/>
            <a:ext cx="1469254" cy="146598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912470" y="5843451"/>
            <a:ext cx="45477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81052" y="6243458"/>
            <a:ext cx="1329210" cy="369332"/>
          </a:xfrm>
          <a:prstGeom prst="rect">
            <a:avLst/>
          </a:prstGeom>
          <a:noFill/>
        </p:spPr>
        <p:txBody>
          <a:bodyPr wrap="none" rtlCol="0">
            <a:spAutoFit/>
          </a:bodyPr>
          <a:lstStyle/>
          <a:p>
            <a:r>
              <a:rPr lang="en-US" dirty="0" err="1" smtClean="0">
                <a:solidFill>
                  <a:schemeClr val="tx2"/>
                </a:solidFill>
              </a:rPr>
              <a:t>bouclettes</a:t>
            </a:r>
            <a:endParaRPr lang="en-US" dirty="0">
              <a:solidFill>
                <a:schemeClr val="tx2"/>
              </a:solidFill>
            </a:endParaRPr>
          </a:p>
        </p:txBody>
      </p:sp>
    </p:spTree>
    <p:extLst>
      <p:ext uri="{BB962C8B-B14F-4D97-AF65-F5344CB8AC3E}">
        <p14:creationId xmlns:p14="http://schemas.microsoft.com/office/powerpoint/2010/main" val="102317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en-US" sz="7200" dirty="0" smtClean="0"/>
              <a:t>Slideshow</a:t>
            </a:r>
            <a:endParaRPr lang="en-US" sz="7200" dirty="0"/>
          </a:p>
        </p:txBody>
      </p:sp>
      <p:sp>
        <p:nvSpPr>
          <p:cNvPr id="3" name="Content Placeholder 2"/>
          <p:cNvSpPr>
            <a:spLocks noGrp="1"/>
          </p:cNvSpPr>
          <p:nvPr>
            <p:ph idx="1"/>
            <p:custDataLst>
              <p:tags r:id="rId2"/>
            </p:custDataLst>
          </p:nvPr>
        </p:nvSpPr>
        <p:spPr/>
        <p:txBody>
          <a:bodyPr>
            <a:normAutofit/>
          </a:bodyPr>
          <a:lstStyle/>
          <a:p>
            <a:pPr marL="0" indent="0">
              <a:buNone/>
            </a:pPr>
            <a:r>
              <a:rPr lang="en-US" sz="3600" dirty="0" err="1" smtClean="0">
                <a:solidFill>
                  <a:schemeClr val="tx2"/>
                </a:solidFill>
              </a:rPr>
              <a:t>Aller</a:t>
            </a:r>
            <a:r>
              <a:rPr lang="en-US" sz="3600" dirty="0" smtClean="0">
                <a:solidFill>
                  <a:schemeClr val="tx2"/>
                </a:solidFill>
              </a:rPr>
              <a:t> </a:t>
            </a:r>
            <a:r>
              <a:rPr lang="en-US" sz="3600" dirty="0" err="1" smtClean="0">
                <a:solidFill>
                  <a:schemeClr val="tx2"/>
                </a:solidFill>
              </a:rPr>
              <a:t>en</a:t>
            </a:r>
            <a:r>
              <a:rPr lang="en-US" sz="3600" dirty="0" smtClean="0">
                <a:solidFill>
                  <a:schemeClr val="tx2"/>
                </a:solidFill>
              </a:rPr>
              <a:t> </a:t>
            </a:r>
            <a:r>
              <a:rPr lang="en-US" sz="3600" dirty="0" err="1" smtClean="0">
                <a:solidFill>
                  <a:schemeClr val="tx2"/>
                </a:solidFill>
              </a:rPr>
              <a:t>dessous</a:t>
            </a:r>
            <a:r>
              <a:rPr lang="en-US" sz="3600" dirty="0" smtClean="0">
                <a:solidFill>
                  <a:schemeClr val="tx2"/>
                </a:solidFill>
              </a:rPr>
              <a:t> du theme “les cycle de vie” pour </a:t>
            </a:r>
            <a:r>
              <a:rPr lang="en-US" sz="3600" dirty="0" err="1" smtClean="0">
                <a:solidFill>
                  <a:schemeClr val="tx2"/>
                </a:solidFill>
              </a:rPr>
              <a:t>voir</a:t>
            </a:r>
            <a:r>
              <a:rPr lang="en-US" sz="3600" dirty="0" smtClean="0">
                <a:solidFill>
                  <a:schemeClr val="tx2"/>
                </a:solidFill>
              </a:rPr>
              <a:t> un slideshow avec les photos des </a:t>
            </a:r>
            <a:r>
              <a:rPr lang="en-US" sz="3600" dirty="0" err="1" smtClean="0">
                <a:solidFill>
                  <a:schemeClr val="tx2"/>
                </a:solidFill>
              </a:rPr>
              <a:t>jardins</a:t>
            </a:r>
            <a:r>
              <a:rPr lang="en-US" sz="3600" dirty="0" smtClean="0">
                <a:solidFill>
                  <a:schemeClr val="tx2"/>
                </a:solidFill>
              </a:rPr>
              <a:t> des </a:t>
            </a:r>
            <a:r>
              <a:rPr lang="en-US" sz="3600" dirty="0" err="1" smtClean="0">
                <a:solidFill>
                  <a:schemeClr val="tx2"/>
                </a:solidFill>
              </a:rPr>
              <a:t>élèves</a:t>
            </a:r>
            <a:r>
              <a:rPr lang="en-US" sz="3600" dirty="0" smtClean="0">
                <a:solidFill>
                  <a:schemeClr val="tx2"/>
                </a:solidFill>
              </a:rPr>
              <a:t>! </a:t>
            </a:r>
            <a:endParaRPr lang="en-US" sz="3600" dirty="0">
              <a:solidFill>
                <a:schemeClr val="tx2"/>
              </a:solidFill>
            </a:endParaRPr>
          </a:p>
        </p:txBody>
      </p:sp>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982154" y="670718"/>
            <a:ext cx="487363" cy="487363"/>
          </a:xfrm>
          <a:prstGeom prst="rect">
            <a:avLst/>
          </a:prstGeom>
        </p:spPr>
      </p:pic>
    </p:spTree>
    <p:extLst>
      <p:ext uri="{BB962C8B-B14F-4D97-AF65-F5344CB8AC3E}">
        <p14:creationId xmlns:p14="http://schemas.microsoft.com/office/powerpoint/2010/main" val="153119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1221968" y="834638"/>
            <a:ext cx="10058400" cy="4229100"/>
          </a:xfrm>
        </p:spPr>
        <p:txBody>
          <a:bodyPr>
            <a:noAutofit/>
          </a:bodyPr>
          <a:lstStyle/>
          <a:p>
            <a:pPr marL="0" indent="0" algn="ctr">
              <a:buNone/>
            </a:pPr>
            <a:r>
              <a:rPr lang="fr-CA" sz="7200" dirty="0" smtClean="0">
                <a:solidFill>
                  <a:schemeClr val="tx2"/>
                </a:solidFill>
              </a:rPr>
              <a:t>Félicitation! Vous avez appris tous les mots et sons de 2</a:t>
            </a:r>
            <a:r>
              <a:rPr lang="fr-CA" sz="7200" baseline="30000" dirty="0" smtClean="0">
                <a:solidFill>
                  <a:schemeClr val="tx2"/>
                </a:solidFill>
              </a:rPr>
              <a:t>e</a:t>
            </a:r>
            <a:r>
              <a:rPr lang="fr-CA" sz="7200" dirty="0" smtClean="0">
                <a:solidFill>
                  <a:schemeClr val="tx2"/>
                </a:solidFill>
              </a:rPr>
              <a:t> année!</a:t>
            </a:r>
            <a:endParaRPr lang="en-US" sz="7200" dirty="0">
              <a:solidFill>
                <a:schemeClr val="tx2"/>
              </a:solidFill>
            </a:endParaRPr>
          </a:p>
        </p:txBody>
      </p:sp>
      <p:sp>
        <p:nvSpPr>
          <p:cNvPr id="6" name="AutoShape 4" descr="Clientmoji"/>
          <p:cNvSpPr>
            <a:spLocks noChangeAspect="1" noChangeArrowheads="1"/>
          </p:cNvSpPr>
          <p:nvPr>
            <p:custDataLst>
              <p:tags r:id="rId2"/>
            </p:custDataLst>
          </p:nvPr>
        </p:nvSpPr>
        <p:spPr bwMode="auto">
          <a:xfrm>
            <a:off x="8393882" y="4532039"/>
            <a:ext cx="2578917" cy="2578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0" name="Picture 12" descr="Bitmoji Image"/>
          <p:cNvPicPr>
            <a:picLocks noChangeAspect="1" noChangeArrowheads="1"/>
          </p:cNvPicPr>
          <p:nvPr>
            <p:custDataLst>
              <p:tags r:id="rId3"/>
            </p:custDataLst>
          </p:nvPr>
        </p:nvPicPr>
        <p:blipFill rotWithShape="1">
          <a:blip r:embed="rId7">
            <a:extLst>
              <a:ext uri="{28A0092B-C50C-407E-A947-70E740481C1C}">
                <a14:useLocalDpi xmlns:a14="http://schemas.microsoft.com/office/drawing/2010/main" val="0"/>
              </a:ext>
            </a:extLst>
          </a:blip>
          <a:srcRect r="45620"/>
          <a:stretch/>
        </p:blipFill>
        <p:spPr bwMode="auto">
          <a:xfrm>
            <a:off x="1157649" y="3672392"/>
            <a:ext cx="1907769" cy="3508241"/>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019572" y="4455976"/>
            <a:ext cx="487363" cy="487363"/>
          </a:xfrm>
          <a:prstGeom prst="rect">
            <a:avLst/>
          </a:prstGeom>
        </p:spPr>
      </p:pic>
    </p:spTree>
    <p:extLst>
      <p:ext uri="{BB962C8B-B14F-4D97-AF65-F5344CB8AC3E}">
        <p14:creationId xmlns:p14="http://schemas.microsoft.com/office/powerpoint/2010/main" val="41117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Message</a:t>
            </a:r>
            <a:endParaRPr lang="en-US" dirty="0"/>
          </a:p>
        </p:txBody>
      </p:sp>
      <p:sp>
        <p:nvSpPr>
          <p:cNvPr id="3" name="Content Placeholder 2"/>
          <p:cNvSpPr>
            <a:spLocks noGrp="1"/>
          </p:cNvSpPr>
          <p:nvPr>
            <p:ph idx="1"/>
            <p:custDataLst>
              <p:tags r:id="rId2"/>
            </p:custDataLst>
          </p:nvPr>
        </p:nvSpPr>
        <p:spPr>
          <a:xfrm>
            <a:off x="969420" y="1761308"/>
            <a:ext cx="10058400" cy="4229100"/>
          </a:xfrm>
        </p:spPr>
        <p:txBody>
          <a:bodyPr>
            <a:normAutofit fontScale="92500" lnSpcReduction="10000"/>
          </a:bodyPr>
          <a:lstStyle/>
          <a:p>
            <a:pPr marL="0" indent="0">
              <a:buNone/>
            </a:pPr>
            <a:r>
              <a:rPr lang="fr-CA" dirty="0">
                <a:solidFill>
                  <a:schemeClr val="tx2"/>
                </a:solidFill>
              </a:rPr>
              <a:t>Bonjour les amis!</a:t>
            </a:r>
            <a:endParaRPr lang="en-US" dirty="0">
              <a:solidFill>
                <a:schemeClr val="tx2"/>
              </a:solidFill>
            </a:endParaRPr>
          </a:p>
          <a:p>
            <a:pPr marL="0" indent="0">
              <a:buNone/>
            </a:pPr>
            <a:r>
              <a:rPr lang="fr-CA" dirty="0">
                <a:solidFill>
                  <a:schemeClr val="tx2"/>
                </a:solidFill>
              </a:rPr>
              <a:t>La semaine </a:t>
            </a:r>
            <a:r>
              <a:rPr lang="fr-CA" dirty="0" smtClean="0">
                <a:solidFill>
                  <a:schemeClr val="tx2"/>
                </a:solidFill>
              </a:rPr>
              <a:t>passée, j’ai </a:t>
            </a:r>
            <a:r>
              <a:rPr lang="fr-CA" dirty="0">
                <a:solidFill>
                  <a:schemeClr val="tx2"/>
                </a:solidFill>
              </a:rPr>
              <a:t>fait beaucoup de </a:t>
            </a:r>
            <a:r>
              <a:rPr lang="fr-CA" dirty="0" smtClean="0">
                <a:solidFill>
                  <a:schemeClr val="tx2"/>
                </a:solidFill>
              </a:rPr>
              <a:t>sports différents parce </a:t>
            </a:r>
            <a:r>
              <a:rPr lang="fr-CA" dirty="0">
                <a:solidFill>
                  <a:schemeClr val="tx2"/>
                </a:solidFill>
              </a:rPr>
              <a:t>que j’ai reçu du nouvel équipement. Premièrement, j’ai joué au tennis avec ma nouvelle raquette. C’était vraiment amusant! Après, j’ai aussi fait du vélo avec ma nouvelle casquette. C’est tellement brillant que tu peux me voir de loin. Ensuite, j’ai fait de la natation et j’ai utilisé </a:t>
            </a:r>
            <a:r>
              <a:rPr lang="fr-CA" dirty="0" smtClean="0">
                <a:solidFill>
                  <a:schemeClr val="tx2"/>
                </a:solidFill>
              </a:rPr>
              <a:t>ma </a:t>
            </a:r>
            <a:r>
              <a:rPr lang="fr-CA" dirty="0">
                <a:solidFill>
                  <a:schemeClr val="tx2"/>
                </a:solidFill>
              </a:rPr>
              <a:t>nouvelle serviette pour me sécher. Après </a:t>
            </a:r>
            <a:r>
              <a:rPr lang="fr-CA" dirty="0" smtClean="0">
                <a:solidFill>
                  <a:schemeClr val="tx2"/>
                </a:solidFill>
              </a:rPr>
              <a:t>toute cette activité, j’avais </a:t>
            </a:r>
            <a:r>
              <a:rPr lang="fr-CA" dirty="0">
                <a:solidFill>
                  <a:schemeClr val="tx2"/>
                </a:solidFill>
              </a:rPr>
              <a:t>extrêmement faim alors j’ai mangé une grande omelette avec des crevettes et de la courgette puis des noisettes.</a:t>
            </a:r>
            <a:endParaRPr lang="en-US" dirty="0">
              <a:solidFill>
                <a:schemeClr val="tx2"/>
              </a:solidFill>
            </a:endParaRPr>
          </a:p>
          <a:p>
            <a:pPr marL="0" indent="0">
              <a:buNone/>
            </a:pPr>
            <a:r>
              <a:rPr lang="fr-CA" dirty="0" smtClean="0">
                <a:solidFill>
                  <a:schemeClr val="tx2"/>
                </a:solidFill>
              </a:rPr>
              <a:t>Quel est votre sport préféré? Quelle est </a:t>
            </a:r>
            <a:r>
              <a:rPr lang="fr-CA" dirty="0">
                <a:solidFill>
                  <a:schemeClr val="tx2"/>
                </a:solidFill>
              </a:rPr>
              <a:t>votre nourriture préférée de </a:t>
            </a:r>
            <a:r>
              <a:rPr lang="fr-CA" dirty="0" smtClean="0">
                <a:solidFill>
                  <a:schemeClr val="tx2"/>
                </a:solidFill>
              </a:rPr>
              <a:t>quand </a:t>
            </a:r>
            <a:r>
              <a:rPr lang="fr-CA" dirty="0">
                <a:solidFill>
                  <a:schemeClr val="tx2"/>
                </a:solidFill>
              </a:rPr>
              <a:t>tu </a:t>
            </a:r>
            <a:r>
              <a:rPr lang="fr-CA" dirty="0" smtClean="0">
                <a:solidFill>
                  <a:schemeClr val="tx2"/>
                </a:solidFill>
              </a:rPr>
              <a:t>as </a:t>
            </a:r>
            <a:r>
              <a:rPr lang="fr-CA" dirty="0">
                <a:solidFill>
                  <a:schemeClr val="tx2"/>
                </a:solidFill>
              </a:rPr>
              <a:t>faim?</a:t>
            </a:r>
            <a:endParaRPr lang="en-US" dirty="0">
              <a:solidFill>
                <a:schemeClr val="tx2"/>
              </a:solidFill>
            </a:endParaRPr>
          </a:p>
          <a:p>
            <a:pPr marL="0" indent="0">
              <a:buNone/>
            </a:pPr>
            <a:endParaRPr lang="en-US" dirty="0" smtClean="0">
              <a:solidFill>
                <a:schemeClr val="tx2"/>
              </a:solidFill>
            </a:endParaRPr>
          </a:p>
        </p:txBody>
      </p:sp>
      <p:pic>
        <p:nvPicPr>
          <p:cNvPr id="1026" name="Picture 2" descr="Bitmoji Image"/>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9475289" y="4332879"/>
            <a:ext cx="2525122" cy="25251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st kids' bike helmets: A buyer's guide - Cycling Weekly"/>
          <p:cNvPicPr>
            <a:picLocks noChangeAspect="1" noChangeArrowheads="1"/>
          </p:cNvPicPr>
          <p:nvPr>
            <p:custDataLst>
              <p:tags r:id="rId4"/>
            </p:custDataLst>
          </p:nvPr>
        </p:nvPicPr>
        <p:blipFill>
          <a:blip r:embed="rId10" cstate="print">
            <a:extLst>
              <a:ext uri="{BEBA8EAE-BF5A-486C-A8C5-ECC9F3942E4B}">
                <a14:imgProps xmlns:a14="http://schemas.microsoft.com/office/drawing/2010/main">
                  <a14:imgLayer r:embed="rId11">
                    <a14:imgEffect>
                      <a14:backgroundRemoval t="0" b="90691" l="14800" r="90000"/>
                    </a14:imgEffect>
                  </a14:imgLayer>
                </a14:imgProps>
              </a:ext>
              <a:ext uri="{28A0092B-C50C-407E-A947-70E740481C1C}">
                <a14:useLocalDpi xmlns:a14="http://schemas.microsoft.com/office/drawing/2010/main" val="0"/>
              </a:ext>
            </a:extLst>
          </a:blip>
          <a:srcRect/>
          <a:stretch>
            <a:fillRect/>
          </a:stretch>
        </p:blipFill>
        <p:spPr bwMode="auto">
          <a:xfrm rot="21221511" flipH="1">
            <a:off x="10023567" y="4592990"/>
            <a:ext cx="1143568" cy="7616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custDataLst>
              <p:tags r:id="rId5"/>
            </p:custDataLst>
          </p:nvPr>
        </p:nvSpPr>
        <p:spPr>
          <a:xfrm>
            <a:off x="4136827" y="442325"/>
            <a:ext cx="7992420" cy="1200329"/>
          </a:xfrm>
          <a:prstGeom prst="rect">
            <a:avLst/>
          </a:prstGeom>
          <a:noFill/>
        </p:spPr>
        <p:txBody>
          <a:bodyPr wrap="square" rtlCol="0">
            <a:spAutoFit/>
          </a:bodyPr>
          <a:lstStyle/>
          <a:p>
            <a:r>
              <a:rPr lang="en-US" dirty="0" smtClean="0">
                <a:solidFill>
                  <a:schemeClr val="tx2"/>
                </a:solidFill>
              </a:rPr>
              <a:t>*** jour 1: </a:t>
            </a:r>
            <a:r>
              <a:rPr lang="en-US" dirty="0" err="1" smtClean="0">
                <a:solidFill>
                  <a:schemeClr val="tx2"/>
                </a:solidFill>
              </a:rPr>
              <a:t>trouve</a:t>
            </a:r>
            <a:r>
              <a:rPr lang="en-US" dirty="0" smtClean="0">
                <a:solidFill>
                  <a:schemeClr val="tx2"/>
                </a:solidFill>
              </a:rPr>
              <a:t> les mots avec le son “</a:t>
            </a:r>
            <a:r>
              <a:rPr lang="en-US" dirty="0" err="1" smtClean="0">
                <a:solidFill>
                  <a:schemeClr val="tx2"/>
                </a:solidFill>
              </a:rPr>
              <a:t>ette</a:t>
            </a:r>
            <a:r>
              <a:rPr lang="en-US" dirty="0" smtClean="0">
                <a:solidFill>
                  <a:schemeClr val="tx2"/>
                </a:solidFill>
              </a:rPr>
              <a:t>”</a:t>
            </a:r>
          </a:p>
          <a:p>
            <a:r>
              <a:rPr lang="en-US" dirty="0" smtClean="0">
                <a:solidFill>
                  <a:schemeClr val="tx2"/>
                </a:solidFill>
              </a:rPr>
              <a:t>*** jour 2: </a:t>
            </a:r>
            <a:r>
              <a:rPr lang="en-US" dirty="0" err="1" smtClean="0">
                <a:solidFill>
                  <a:schemeClr val="tx2"/>
                </a:solidFill>
              </a:rPr>
              <a:t>trouve</a:t>
            </a:r>
            <a:r>
              <a:rPr lang="en-US" dirty="0" smtClean="0">
                <a:solidFill>
                  <a:schemeClr val="tx2"/>
                </a:solidFill>
              </a:rPr>
              <a:t> les mots de la </a:t>
            </a:r>
            <a:r>
              <a:rPr lang="en-US" dirty="0" err="1" smtClean="0">
                <a:solidFill>
                  <a:schemeClr val="tx2"/>
                </a:solidFill>
              </a:rPr>
              <a:t>semaine</a:t>
            </a:r>
            <a:r>
              <a:rPr lang="en-US" dirty="0">
                <a:solidFill>
                  <a:schemeClr val="tx2"/>
                </a:solidFill>
              </a:rPr>
              <a:t> </a:t>
            </a:r>
            <a:r>
              <a:rPr lang="en-US" dirty="0" smtClean="0">
                <a:solidFill>
                  <a:schemeClr val="tx2"/>
                </a:solidFill>
              </a:rPr>
              <a:t>(</a:t>
            </a:r>
            <a:r>
              <a:rPr lang="en-US" dirty="0" err="1" smtClean="0">
                <a:solidFill>
                  <a:schemeClr val="tx2"/>
                </a:solidFill>
              </a:rPr>
              <a:t>il</a:t>
            </a:r>
            <a:r>
              <a:rPr lang="en-US" dirty="0" smtClean="0">
                <a:solidFill>
                  <a:schemeClr val="tx2"/>
                </a:solidFill>
              </a:rPr>
              <a:t> y </a:t>
            </a:r>
            <a:r>
              <a:rPr lang="en-US" dirty="0" err="1" smtClean="0">
                <a:solidFill>
                  <a:schemeClr val="tx2"/>
                </a:solidFill>
              </a:rPr>
              <a:t>en</a:t>
            </a:r>
            <a:r>
              <a:rPr lang="en-US" dirty="0" smtClean="0">
                <a:solidFill>
                  <a:schemeClr val="tx2"/>
                </a:solidFill>
              </a:rPr>
              <a:t> a </a:t>
            </a:r>
            <a:r>
              <a:rPr lang="en-US" dirty="0" err="1" smtClean="0">
                <a:solidFill>
                  <a:schemeClr val="tx2"/>
                </a:solidFill>
              </a:rPr>
              <a:t>seulement</a:t>
            </a:r>
            <a:r>
              <a:rPr lang="en-US" dirty="0" smtClean="0">
                <a:solidFill>
                  <a:schemeClr val="tx2"/>
                </a:solidFill>
              </a:rPr>
              <a:t> un, </a:t>
            </a:r>
            <a:r>
              <a:rPr lang="en-US" dirty="0" err="1" smtClean="0">
                <a:solidFill>
                  <a:schemeClr val="tx2"/>
                </a:solidFill>
              </a:rPr>
              <a:t>quel</a:t>
            </a:r>
            <a:r>
              <a:rPr lang="en-US" dirty="0" smtClean="0">
                <a:solidFill>
                  <a:schemeClr val="tx2"/>
                </a:solidFill>
              </a:rPr>
              <a:t> </a:t>
            </a:r>
            <a:r>
              <a:rPr lang="en-US" dirty="0" err="1" smtClean="0">
                <a:solidFill>
                  <a:schemeClr val="tx2"/>
                </a:solidFill>
              </a:rPr>
              <a:t>deux</a:t>
            </a:r>
            <a:r>
              <a:rPr lang="en-US" dirty="0" smtClean="0">
                <a:solidFill>
                  <a:schemeClr val="tx2"/>
                </a:solidFill>
              </a:rPr>
              <a:t> </a:t>
            </a:r>
            <a:r>
              <a:rPr lang="en-US" dirty="0" err="1" smtClean="0">
                <a:solidFill>
                  <a:schemeClr val="tx2"/>
                </a:solidFill>
              </a:rPr>
              <a:t>est-ce</a:t>
            </a:r>
            <a:r>
              <a:rPr lang="en-US" dirty="0" smtClean="0">
                <a:solidFill>
                  <a:schemeClr val="tx2"/>
                </a:solidFill>
              </a:rPr>
              <a:t> que Madame </a:t>
            </a:r>
            <a:r>
              <a:rPr lang="en-US" dirty="0" err="1" smtClean="0">
                <a:solidFill>
                  <a:schemeClr val="tx2"/>
                </a:solidFill>
              </a:rPr>
              <a:t>n’a</a:t>
            </a:r>
            <a:r>
              <a:rPr lang="en-US" dirty="0" smtClean="0">
                <a:solidFill>
                  <a:schemeClr val="tx2"/>
                </a:solidFill>
              </a:rPr>
              <a:t> pas utilize?)</a:t>
            </a:r>
          </a:p>
          <a:p>
            <a:r>
              <a:rPr lang="en-US" dirty="0" smtClean="0">
                <a:solidFill>
                  <a:schemeClr val="tx2"/>
                </a:solidFill>
              </a:rPr>
              <a:t>*** jour 3: </a:t>
            </a:r>
            <a:r>
              <a:rPr lang="en-US" dirty="0" err="1" smtClean="0">
                <a:solidFill>
                  <a:schemeClr val="tx2"/>
                </a:solidFill>
              </a:rPr>
              <a:t>trouve</a:t>
            </a:r>
            <a:r>
              <a:rPr lang="en-US" dirty="0" smtClean="0">
                <a:solidFill>
                  <a:schemeClr val="tx2"/>
                </a:solidFill>
              </a:rPr>
              <a:t> les mots WOW</a:t>
            </a:r>
            <a:endParaRPr lang="en-US" dirty="0">
              <a:solidFill>
                <a:schemeClr val="tx2"/>
              </a:solidFill>
            </a:endParaRPr>
          </a:p>
        </p:txBody>
      </p:sp>
      <p:pic>
        <p:nvPicPr>
          <p:cNvPr id="5" name="Recorded Sound">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10540457" y="1273945"/>
            <a:ext cx="487363" cy="487363"/>
          </a:xfrm>
          <a:prstGeom prst="rect">
            <a:avLst/>
          </a:prstGeom>
        </p:spPr>
      </p:pic>
    </p:spTree>
    <p:extLst>
      <p:ext uri="{BB962C8B-B14F-4D97-AF65-F5344CB8AC3E}">
        <p14:creationId xmlns:p14="http://schemas.microsoft.com/office/powerpoint/2010/main" val="480754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1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047899" y="1915885"/>
            <a:ext cx="6858002" cy="3248297"/>
          </a:xfrm>
        </p:spPr>
        <p:txBody>
          <a:bodyPr>
            <a:noAutofit/>
          </a:bodyPr>
          <a:lstStyle/>
          <a:p>
            <a:pPr algn="ctr"/>
            <a:r>
              <a:rPr lang="en-US" sz="9600" dirty="0" smtClean="0"/>
              <a:t>Les cycles de vie</a:t>
            </a:r>
            <a:endParaRPr lang="en-US" sz="9600" dirty="0"/>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9733243" y="4080995"/>
            <a:ext cx="487363" cy="487363"/>
          </a:xfrm>
          <a:prstGeom prst="rect">
            <a:avLst/>
          </a:prstGeom>
        </p:spPr>
      </p:pic>
    </p:spTree>
    <p:extLst>
      <p:ext uri="{BB962C8B-B14F-4D97-AF65-F5344CB8AC3E}">
        <p14:creationId xmlns:p14="http://schemas.microsoft.com/office/powerpoint/2010/main" val="180574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116182" y="49641"/>
            <a:ext cx="9007431" cy="879566"/>
          </a:xfrm>
        </p:spPr>
        <p:txBody>
          <a:bodyPr/>
          <a:lstStyle/>
          <a:p>
            <a:r>
              <a:rPr lang="en-US" dirty="0" smtClean="0">
                <a:solidFill>
                  <a:schemeClr val="tx2"/>
                </a:solidFill>
              </a:rPr>
              <a:t>Le cycle de vie des </a:t>
            </a:r>
            <a:r>
              <a:rPr lang="en-US" dirty="0" err="1" smtClean="0">
                <a:solidFill>
                  <a:schemeClr val="tx2"/>
                </a:solidFill>
              </a:rPr>
              <a:t>saumons</a:t>
            </a:r>
            <a:endParaRPr lang="en-US" dirty="0">
              <a:solidFill>
                <a:schemeClr val="tx2"/>
              </a:solidFill>
            </a:endParaRPr>
          </a:p>
        </p:txBody>
      </p:sp>
      <p:sp>
        <p:nvSpPr>
          <p:cNvPr id="6" name="AutoShape 6" descr="Clientmoji"/>
          <p:cNvSpPr>
            <a:spLocks noChangeAspect="1" noChangeArrowheads="1"/>
          </p:cNvSpPr>
          <p:nvPr>
            <p:custDataLst>
              <p:tags r:id="rId2"/>
            </p:custDataLst>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Chord 7"/>
          <p:cNvSpPr/>
          <p:nvPr>
            <p:custDataLst>
              <p:tags r:id="rId3"/>
            </p:custDataLst>
          </p:nvPr>
        </p:nvSpPr>
        <p:spPr>
          <a:xfrm rot="6855087">
            <a:off x="1848363" y="1649883"/>
            <a:ext cx="8050006" cy="7890327"/>
          </a:xfrm>
          <a:prstGeom prst="chord">
            <a:avLst>
              <a:gd name="adj1" fmla="val 3725747"/>
              <a:gd name="adj2" fmla="val 15018166"/>
            </a:avLst>
          </a:prstGeom>
          <a:noFill/>
          <a:ln>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endCxn id="8" idx="2"/>
          </p:cNvCxnSpPr>
          <p:nvPr>
            <p:custDataLst>
              <p:tags r:id="rId4"/>
            </p:custDataLst>
          </p:nvPr>
        </p:nvCxnSpPr>
        <p:spPr>
          <a:xfrm flipH="1">
            <a:off x="5867025" y="1576251"/>
            <a:ext cx="6341" cy="4301990"/>
          </a:xfrm>
          <a:prstGeom prst="line">
            <a:avLst/>
          </a:prstGeom>
          <a:ln>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custDataLst>
              <p:tags r:id="rId5"/>
            </p:custDataLst>
          </p:nvPr>
        </p:nvPicPr>
        <p:blipFill rotWithShape="1">
          <a:blip r:embed="rId13">
            <a:extLst>
              <a:ext uri="{28A0092B-C50C-407E-A947-70E740481C1C}">
                <a14:useLocalDpi xmlns:a14="http://schemas.microsoft.com/office/drawing/2010/main" val="0"/>
              </a:ext>
            </a:extLst>
          </a:blip>
          <a:srcRect t="46900"/>
          <a:stretch/>
        </p:blipFill>
        <p:spPr>
          <a:xfrm>
            <a:off x="2595374" y="3930695"/>
            <a:ext cx="2410260" cy="1881052"/>
          </a:xfrm>
          <a:prstGeom prst="rect">
            <a:avLst/>
          </a:prstGeom>
        </p:spPr>
      </p:pic>
      <p:pic>
        <p:nvPicPr>
          <p:cNvPr id="17" name="Picture 16"/>
          <p:cNvPicPr>
            <a:picLocks noChangeAspect="1"/>
          </p:cNvPicPr>
          <p:nvPr>
            <p:custDataLst>
              <p:tags r:id="rId6"/>
            </p:custDataLst>
          </p:nvPr>
        </p:nvPicPr>
        <p:blipFill rotWithShape="1">
          <a:blip r:embed="rId14"/>
          <a:srcRect l="9763" r="6511"/>
          <a:stretch/>
        </p:blipFill>
        <p:spPr>
          <a:xfrm>
            <a:off x="6156960" y="4029619"/>
            <a:ext cx="2795451" cy="1683204"/>
          </a:xfrm>
          <a:prstGeom prst="rect">
            <a:avLst/>
          </a:prstGeom>
        </p:spPr>
      </p:pic>
      <p:pic>
        <p:nvPicPr>
          <p:cNvPr id="3084" name="Picture 12" descr="What really are Power and Golden Eggs? | Splatoon Amino"/>
          <p:cNvPicPr>
            <a:picLocks noChangeAspect="1" noChangeArrowheads="1"/>
          </p:cNvPicPr>
          <p:nvPr>
            <p:custDataLst>
              <p:tags r:id="rId7"/>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3547356" y="2485435"/>
            <a:ext cx="2205084" cy="12418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custDataLst>
              <p:tags r:id="rId8"/>
            </p:custDataLst>
          </p:nvPr>
        </p:nvSpPr>
        <p:spPr>
          <a:xfrm>
            <a:off x="155575" y="1716566"/>
            <a:ext cx="3483646" cy="769441"/>
          </a:xfrm>
          <a:prstGeom prst="rect">
            <a:avLst/>
          </a:prstGeom>
          <a:noFill/>
        </p:spPr>
        <p:txBody>
          <a:bodyPr wrap="none" rtlCol="0">
            <a:spAutoFit/>
          </a:bodyPr>
          <a:lstStyle/>
          <a:p>
            <a:r>
              <a:rPr lang="fr-CA" sz="4400" dirty="0" smtClean="0">
                <a:solidFill>
                  <a:schemeClr val="tx2"/>
                </a:solidFill>
              </a:rPr>
              <a:t>1. Les </a:t>
            </a:r>
            <a:r>
              <a:rPr lang="fr-CA" sz="4400" dirty="0" err="1" smtClean="0">
                <a:solidFill>
                  <a:schemeClr val="tx2"/>
                </a:solidFill>
              </a:rPr>
              <a:t>oeufs</a:t>
            </a:r>
            <a:endParaRPr lang="en-US" sz="4400" dirty="0">
              <a:solidFill>
                <a:schemeClr val="tx2"/>
              </a:solidFill>
            </a:endParaRPr>
          </a:p>
        </p:txBody>
      </p:sp>
      <p:sp>
        <p:nvSpPr>
          <p:cNvPr id="11" name="TextBox 10"/>
          <p:cNvSpPr txBox="1"/>
          <p:nvPr>
            <p:custDataLst>
              <p:tags r:id="rId9"/>
            </p:custDataLst>
          </p:nvPr>
        </p:nvSpPr>
        <p:spPr>
          <a:xfrm>
            <a:off x="8319859" y="1716566"/>
            <a:ext cx="3948517" cy="769441"/>
          </a:xfrm>
          <a:prstGeom prst="rect">
            <a:avLst/>
          </a:prstGeom>
          <a:noFill/>
        </p:spPr>
        <p:txBody>
          <a:bodyPr wrap="none" rtlCol="0">
            <a:spAutoFit/>
          </a:bodyPr>
          <a:lstStyle/>
          <a:p>
            <a:r>
              <a:rPr lang="fr-CA" sz="4400" dirty="0">
                <a:solidFill>
                  <a:schemeClr val="tx2"/>
                </a:solidFill>
              </a:rPr>
              <a:t>2</a:t>
            </a:r>
            <a:r>
              <a:rPr lang="fr-CA" sz="4400" dirty="0" smtClean="0">
                <a:solidFill>
                  <a:schemeClr val="tx2"/>
                </a:solidFill>
              </a:rPr>
              <a:t>. Les alevins</a:t>
            </a:r>
            <a:endParaRPr lang="en-US" sz="4400" dirty="0">
              <a:solidFill>
                <a:schemeClr val="tx2"/>
              </a:solidFill>
            </a:endParaRPr>
          </a:p>
        </p:txBody>
      </p:sp>
      <p:pic>
        <p:nvPicPr>
          <p:cNvPr id="5" name="Recorded Sound">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16"/>
          <a:stretch>
            <a:fillRect/>
          </a:stretch>
        </p:blipFill>
        <p:spPr>
          <a:xfrm>
            <a:off x="8917576" y="317901"/>
            <a:ext cx="487363" cy="487363"/>
          </a:xfrm>
          <a:prstGeom prst="rect">
            <a:avLst/>
          </a:prstGeom>
        </p:spPr>
      </p:pic>
    </p:spTree>
    <p:extLst>
      <p:ext uri="{BB962C8B-B14F-4D97-AF65-F5344CB8AC3E}">
        <p14:creationId xmlns:p14="http://schemas.microsoft.com/office/powerpoint/2010/main" val="247042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0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custDataLst>
              <p:tags r:id="rId1"/>
            </p:custDataLst>
          </p:nvPr>
        </p:nvSpPr>
        <p:spPr>
          <a:xfrm>
            <a:off x="2220687" y="126275"/>
            <a:ext cx="7027816" cy="6614160"/>
          </a:xfrm>
          <a:prstGeom prst="ellipse">
            <a:avLst/>
          </a:prstGeom>
          <a:noFill/>
          <a:ln w="38100">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stCxn id="4" idx="0"/>
            <a:endCxn id="4" idx="4"/>
          </p:cNvCxnSpPr>
          <p:nvPr>
            <p:custDataLst>
              <p:tags r:id="rId2"/>
            </p:custDataLst>
          </p:nvPr>
        </p:nvCxnSpPr>
        <p:spPr>
          <a:xfrm>
            <a:off x="5734595" y="126275"/>
            <a:ext cx="0" cy="6614160"/>
          </a:xfrm>
          <a:prstGeom prst="line">
            <a:avLst/>
          </a:prstGeom>
          <a:ln w="38100">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2"/>
            <a:endCxn id="4" idx="6"/>
          </p:cNvCxnSpPr>
          <p:nvPr>
            <p:custDataLst>
              <p:tags r:id="rId3"/>
            </p:custDataLst>
          </p:nvPr>
        </p:nvCxnSpPr>
        <p:spPr>
          <a:xfrm>
            <a:off x="2220687" y="3433355"/>
            <a:ext cx="7027816" cy="0"/>
          </a:xfrm>
          <a:prstGeom prst="line">
            <a:avLst/>
          </a:prstGeom>
          <a:ln w="38100">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custDataLst>
              <p:tags r:id="rId4"/>
            </p:custDataLst>
          </p:nvPr>
        </p:nvPicPr>
        <p:blipFill rotWithShape="1">
          <a:blip r:embed="rId20" cstate="print">
            <a:extLst>
              <a:ext uri="{28A0092B-C50C-407E-A947-70E740481C1C}">
                <a14:useLocalDpi xmlns:a14="http://schemas.microsoft.com/office/drawing/2010/main" val="0"/>
              </a:ext>
            </a:extLst>
          </a:blip>
          <a:srcRect t="46900"/>
          <a:stretch/>
        </p:blipFill>
        <p:spPr>
          <a:xfrm>
            <a:off x="3006636" y="1724454"/>
            <a:ext cx="1942011" cy="1515614"/>
          </a:xfrm>
          <a:prstGeom prst="rect">
            <a:avLst/>
          </a:prstGeom>
        </p:spPr>
      </p:pic>
      <p:pic>
        <p:nvPicPr>
          <p:cNvPr id="7" name="Picture 12" descr="What really are Power and Golden Eggs? | Splatoon Amino"/>
          <p:cNvPicPr>
            <a:picLocks noChangeAspect="1" noChangeArrowheads="1"/>
          </p:cNvPicPr>
          <p:nvPr>
            <p:custDataLst>
              <p:tags r:id="rId5"/>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3968413" y="696686"/>
            <a:ext cx="1653397" cy="9311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custDataLst>
              <p:tags r:id="rId6"/>
            </p:custDataLst>
          </p:nvPr>
        </p:nvPicPr>
        <p:blipFill rotWithShape="1">
          <a:blip r:embed="rId22"/>
          <a:srcRect l="9763" r="6511"/>
          <a:stretch/>
        </p:blipFill>
        <p:spPr>
          <a:xfrm>
            <a:off x="5847381" y="1627810"/>
            <a:ext cx="2795451" cy="1683204"/>
          </a:xfrm>
          <a:prstGeom prst="rect">
            <a:avLst/>
          </a:prstGeom>
        </p:spPr>
      </p:pic>
      <p:pic>
        <p:nvPicPr>
          <p:cNvPr id="3" name="Picture 2"/>
          <p:cNvPicPr>
            <a:picLocks noChangeAspect="1"/>
          </p:cNvPicPr>
          <p:nvPr>
            <p:custDataLst>
              <p:tags r:id="rId7"/>
            </p:custDataLst>
          </p:nvPr>
        </p:nvPicPr>
        <p:blipFill>
          <a:blip r:embed="rId23"/>
          <a:stretch>
            <a:fillRect/>
          </a:stretch>
        </p:blipFill>
        <p:spPr>
          <a:xfrm>
            <a:off x="5911760" y="3626643"/>
            <a:ext cx="2666692" cy="1939412"/>
          </a:xfrm>
          <a:prstGeom prst="rect">
            <a:avLst/>
          </a:prstGeom>
        </p:spPr>
      </p:pic>
      <p:pic>
        <p:nvPicPr>
          <p:cNvPr id="1028" name="Picture 4" descr="Atlantic Salmon inner Bay of Fundy population: action plan - Canada.ca"/>
          <p:cNvPicPr>
            <a:picLocks noChangeAspect="1" noChangeArrowheads="1"/>
          </p:cNvPicPr>
          <p:nvPr>
            <p:custDataLst>
              <p:tags r:id="rId8"/>
            </p:custDataLst>
          </p:nvPr>
        </p:nvPicPr>
        <p:blipFill>
          <a:blip r:embed="rId24">
            <a:extLst>
              <a:ext uri="{28A0092B-C50C-407E-A947-70E740481C1C}">
                <a14:useLocalDpi xmlns:a14="http://schemas.microsoft.com/office/drawing/2010/main" val="0"/>
              </a:ext>
            </a:extLst>
          </a:blip>
          <a:srcRect/>
          <a:stretch>
            <a:fillRect/>
          </a:stretch>
        </p:blipFill>
        <p:spPr bwMode="auto">
          <a:xfrm rot="1200261">
            <a:off x="2699850" y="3979852"/>
            <a:ext cx="2918883" cy="14000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custDataLst>
              <p:tags r:id="rId9"/>
            </p:custDataLst>
          </p:nvPr>
        </p:nvSpPr>
        <p:spPr>
          <a:xfrm>
            <a:off x="93139" y="126275"/>
            <a:ext cx="2877943" cy="2308324"/>
          </a:xfrm>
          <a:prstGeom prst="rect">
            <a:avLst/>
          </a:prstGeom>
          <a:noFill/>
        </p:spPr>
        <p:txBody>
          <a:bodyPr wrap="square" rtlCol="0">
            <a:spAutoFit/>
          </a:bodyPr>
          <a:lstStyle/>
          <a:p>
            <a:pPr lvl="0"/>
            <a:r>
              <a:rPr lang="fr-CA" b="1" dirty="0" smtClean="0">
                <a:solidFill>
                  <a:schemeClr val="tx2"/>
                </a:solidFill>
                <a:latin typeface="Calibri" panose="020F0502020204030204" pitchFamily="34" charset="0"/>
                <a:cs typeface="Calibri" panose="020F0502020204030204" pitchFamily="34" charset="0"/>
              </a:rPr>
              <a:t>1. Les </a:t>
            </a:r>
            <a:r>
              <a:rPr lang="fr-CA" b="1" dirty="0">
                <a:solidFill>
                  <a:schemeClr val="tx2"/>
                </a:solidFill>
                <a:latin typeface="Calibri" panose="020F0502020204030204" pitchFamily="34" charset="0"/>
                <a:cs typeface="Calibri" panose="020F0502020204030204" pitchFamily="34" charset="0"/>
              </a:rPr>
              <a:t>œufs </a:t>
            </a:r>
            <a:endParaRPr lang="en-US" b="1" dirty="0">
              <a:solidFill>
                <a:schemeClr val="tx2"/>
              </a:solidFill>
              <a:latin typeface="Calibri" panose="020F0502020204030204" pitchFamily="34" charset="0"/>
              <a:cs typeface="Calibri" panose="020F0502020204030204" pitchFamily="34" charset="0"/>
            </a:endParaRPr>
          </a:p>
          <a:p>
            <a:r>
              <a:rPr lang="fr-CA" dirty="0">
                <a:solidFill>
                  <a:schemeClr val="tx2"/>
                </a:solidFill>
                <a:latin typeface="Calibri" panose="020F0502020204030204" pitchFamily="34" charset="0"/>
                <a:cs typeface="Calibri" panose="020F0502020204030204" pitchFamily="34" charset="0"/>
              </a:rPr>
              <a:t>Les œufs sont pondus dans la rivière. Ils sont vraiment </a:t>
            </a:r>
            <a:r>
              <a:rPr lang="fr-CA" dirty="0" smtClean="0">
                <a:solidFill>
                  <a:schemeClr val="tx2"/>
                </a:solidFill>
                <a:latin typeface="Calibri" panose="020F0502020204030204" pitchFamily="34" charset="0"/>
                <a:cs typeface="Calibri" panose="020F0502020204030204" pitchFamily="34" charset="0"/>
              </a:rPr>
              <a:t>petits, ronds et </a:t>
            </a:r>
            <a:r>
              <a:rPr lang="fr-CA" dirty="0">
                <a:solidFill>
                  <a:schemeClr val="tx2"/>
                </a:solidFill>
                <a:latin typeface="Calibri" panose="020F0502020204030204" pitchFamily="34" charset="0"/>
                <a:cs typeface="Calibri" panose="020F0502020204030204" pitchFamily="34" charset="0"/>
              </a:rPr>
              <a:t>orange. Tu peux voir deux </a:t>
            </a:r>
            <a:r>
              <a:rPr lang="fr-CA" dirty="0" smtClean="0">
                <a:solidFill>
                  <a:schemeClr val="tx2"/>
                </a:solidFill>
                <a:latin typeface="Calibri" panose="020F0502020204030204" pitchFamily="34" charset="0"/>
                <a:cs typeface="Calibri" panose="020F0502020204030204" pitchFamily="34" charset="0"/>
              </a:rPr>
              <a:t>petits points noirs qui </a:t>
            </a:r>
            <a:r>
              <a:rPr lang="fr-CA" dirty="0">
                <a:solidFill>
                  <a:schemeClr val="tx2"/>
                </a:solidFill>
                <a:latin typeface="Calibri" panose="020F0502020204030204" pitchFamily="34" charset="0"/>
                <a:cs typeface="Calibri" panose="020F0502020204030204" pitchFamily="34" charset="0"/>
              </a:rPr>
              <a:t>sont les yeux des saumons. </a:t>
            </a:r>
            <a:endParaRPr lang="en-US" dirty="0">
              <a:solidFill>
                <a:schemeClr val="tx2"/>
              </a:solidFill>
              <a:latin typeface="Calibri" panose="020F0502020204030204" pitchFamily="34" charset="0"/>
              <a:cs typeface="Calibri" panose="020F0502020204030204" pitchFamily="34" charset="0"/>
            </a:endParaRPr>
          </a:p>
          <a:p>
            <a:endParaRPr lang="en-US" dirty="0">
              <a:solidFill>
                <a:schemeClr val="tx2"/>
              </a:solidFill>
              <a:latin typeface="Calibri" panose="020F0502020204030204" pitchFamily="34" charset="0"/>
              <a:cs typeface="Calibri" panose="020F0502020204030204" pitchFamily="34" charset="0"/>
            </a:endParaRPr>
          </a:p>
        </p:txBody>
      </p:sp>
      <p:sp>
        <p:nvSpPr>
          <p:cNvPr id="12" name="TextBox 11"/>
          <p:cNvSpPr txBox="1"/>
          <p:nvPr>
            <p:custDataLst>
              <p:tags r:id="rId10"/>
            </p:custDataLst>
          </p:nvPr>
        </p:nvSpPr>
        <p:spPr>
          <a:xfrm>
            <a:off x="9135718" y="218558"/>
            <a:ext cx="2937485" cy="2308324"/>
          </a:xfrm>
          <a:prstGeom prst="rect">
            <a:avLst/>
          </a:prstGeom>
          <a:noFill/>
        </p:spPr>
        <p:txBody>
          <a:bodyPr wrap="square" rtlCol="0">
            <a:spAutoFit/>
          </a:bodyPr>
          <a:lstStyle/>
          <a:p>
            <a:pPr lvl="0"/>
            <a:r>
              <a:rPr lang="fr-CA" b="1" dirty="0" smtClean="0">
                <a:solidFill>
                  <a:schemeClr val="tx2"/>
                </a:solidFill>
                <a:latin typeface="Calibri" panose="020F0502020204030204" pitchFamily="34" charset="0"/>
                <a:cs typeface="Calibri" panose="020F0502020204030204" pitchFamily="34" charset="0"/>
              </a:rPr>
              <a:t>2. Les </a:t>
            </a:r>
            <a:r>
              <a:rPr lang="fr-CA" b="1" dirty="0">
                <a:solidFill>
                  <a:schemeClr val="tx2"/>
                </a:solidFill>
                <a:latin typeface="Calibri" panose="020F0502020204030204" pitchFamily="34" charset="0"/>
                <a:cs typeface="Calibri" panose="020F0502020204030204" pitchFamily="34" charset="0"/>
              </a:rPr>
              <a:t>alevins</a:t>
            </a:r>
            <a:endParaRPr lang="en-US" b="1" dirty="0">
              <a:solidFill>
                <a:schemeClr val="tx2"/>
              </a:solidFill>
              <a:latin typeface="Calibri" panose="020F0502020204030204" pitchFamily="34" charset="0"/>
              <a:cs typeface="Calibri" panose="020F0502020204030204" pitchFamily="34" charset="0"/>
            </a:endParaRPr>
          </a:p>
          <a:p>
            <a:r>
              <a:rPr lang="fr-CA" dirty="0">
                <a:solidFill>
                  <a:schemeClr val="tx2"/>
                </a:solidFill>
                <a:latin typeface="Calibri" panose="020F0502020204030204" pitchFamily="34" charset="0"/>
                <a:cs typeface="Calibri" panose="020F0502020204030204" pitchFamily="34" charset="0"/>
              </a:rPr>
              <a:t>Les œufs </a:t>
            </a:r>
            <a:r>
              <a:rPr lang="fr-CA" dirty="0" smtClean="0">
                <a:solidFill>
                  <a:schemeClr val="tx2"/>
                </a:solidFill>
                <a:latin typeface="Calibri" panose="020F0502020204030204" pitchFamily="34" charset="0"/>
                <a:cs typeface="Calibri" panose="020F0502020204030204" pitchFamily="34" charset="0"/>
              </a:rPr>
              <a:t>éclosent et </a:t>
            </a:r>
            <a:r>
              <a:rPr lang="fr-CA" dirty="0">
                <a:solidFill>
                  <a:schemeClr val="tx2"/>
                </a:solidFill>
                <a:latin typeface="Calibri" panose="020F0502020204030204" pitchFamily="34" charset="0"/>
                <a:cs typeface="Calibri" panose="020F0502020204030204" pitchFamily="34" charset="0"/>
              </a:rPr>
              <a:t>maintenant ils sont des alevins. Ils se </a:t>
            </a:r>
            <a:r>
              <a:rPr lang="fr-CA" dirty="0" smtClean="0">
                <a:solidFill>
                  <a:schemeClr val="tx2"/>
                </a:solidFill>
                <a:latin typeface="Calibri" panose="020F0502020204030204" pitchFamily="34" charset="0"/>
                <a:cs typeface="Calibri" panose="020F0502020204030204" pitchFamily="34" charset="0"/>
              </a:rPr>
              <a:t>nourrirent </a:t>
            </a:r>
            <a:r>
              <a:rPr lang="fr-CA" dirty="0">
                <a:solidFill>
                  <a:schemeClr val="tx2"/>
                </a:solidFill>
                <a:latin typeface="Calibri" panose="020F0502020204030204" pitchFamily="34" charset="0"/>
                <a:cs typeface="Calibri" panose="020F0502020204030204" pitchFamily="34" charset="0"/>
              </a:rPr>
              <a:t>de la vésicule vitelline (sac orange qui est sur leur ventre). Ils mesurent environ 2 cm. </a:t>
            </a:r>
            <a:endParaRPr lang="en-US" dirty="0">
              <a:solidFill>
                <a:schemeClr val="tx2"/>
              </a:solidFill>
              <a:latin typeface="Calibri" panose="020F0502020204030204" pitchFamily="34" charset="0"/>
              <a:cs typeface="Calibri" panose="020F0502020204030204" pitchFamily="34" charset="0"/>
            </a:endParaRPr>
          </a:p>
          <a:p>
            <a:endParaRPr lang="en-US" dirty="0">
              <a:solidFill>
                <a:schemeClr val="tx2"/>
              </a:solidFill>
              <a:latin typeface="Calibri" panose="020F0502020204030204" pitchFamily="34" charset="0"/>
              <a:cs typeface="Calibri" panose="020F0502020204030204" pitchFamily="34" charset="0"/>
            </a:endParaRPr>
          </a:p>
        </p:txBody>
      </p:sp>
      <p:sp>
        <p:nvSpPr>
          <p:cNvPr id="15" name="Rectangle 14"/>
          <p:cNvSpPr/>
          <p:nvPr>
            <p:custDataLst>
              <p:tags r:id="rId11"/>
            </p:custDataLst>
          </p:nvPr>
        </p:nvSpPr>
        <p:spPr>
          <a:xfrm>
            <a:off x="9361288" y="4316678"/>
            <a:ext cx="2927193" cy="2166875"/>
          </a:xfrm>
          <a:prstGeom prst="rect">
            <a:avLst/>
          </a:prstGeom>
        </p:spPr>
        <p:txBody>
          <a:bodyPr wrap="square">
            <a:spAutoFit/>
          </a:bodyPr>
          <a:lstStyle/>
          <a:p>
            <a:pPr marR="0" lvl="0">
              <a:lnSpc>
                <a:spcPct val="107000"/>
              </a:lnSpc>
              <a:spcBef>
                <a:spcPts val="0"/>
              </a:spcBef>
              <a:spcAft>
                <a:spcPts val="0"/>
              </a:spcAft>
            </a:pPr>
            <a:r>
              <a:rPr lang="fr-CA" b="1"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3. Les tacons</a:t>
            </a:r>
            <a:endParaRPr lang="en-US" b="1"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fr-CA"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Les </a:t>
            </a:r>
            <a:r>
              <a:rPr lang="fr-CA" dirty="0">
                <a:solidFill>
                  <a:schemeClr val="tx2"/>
                </a:solidFill>
                <a:latin typeface="Calibri" panose="020F0502020204030204" pitchFamily="34" charset="0"/>
                <a:ea typeface="Calibri" panose="020F0502020204030204" pitchFamily="34" charset="0"/>
                <a:cs typeface="Times New Roman" panose="02020603050405020304" pitchFamily="18" charset="0"/>
              </a:rPr>
              <a:t>marques de </a:t>
            </a:r>
            <a:r>
              <a:rPr lang="fr-CA" dirty="0" err="1">
                <a:solidFill>
                  <a:schemeClr val="tx2"/>
                </a:solidFill>
                <a:latin typeface="Calibri" panose="020F0502020204030204" pitchFamily="34" charset="0"/>
                <a:ea typeface="Calibri" panose="020F0502020204030204" pitchFamily="34" charset="0"/>
                <a:cs typeface="Times New Roman" panose="02020603050405020304" pitchFamily="18" charset="0"/>
              </a:rPr>
              <a:t>parr</a:t>
            </a:r>
            <a:r>
              <a:rPr lang="fr-CA" dirty="0">
                <a:solidFill>
                  <a:schemeClr val="tx2"/>
                </a:solidFill>
                <a:latin typeface="Calibri" panose="020F0502020204030204" pitchFamily="34" charset="0"/>
                <a:ea typeface="Calibri" panose="020F0502020204030204" pitchFamily="34" charset="0"/>
                <a:cs typeface="Times New Roman" panose="02020603050405020304" pitchFamily="18" charset="0"/>
              </a:rPr>
              <a:t> et les points rouges apparaissent sur les deux côtes du saumon. Il reste dans la rivière pour 1 à 6 ans et après ils vont dans la mer. </a:t>
            </a:r>
            <a:endParaRPr lang="en-US"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custDataLst>
              <p:tags r:id="rId12"/>
            </p:custDataLst>
          </p:nvPr>
        </p:nvSpPr>
        <p:spPr>
          <a:xfrm>
            <a:off x="62617" y="3967293"/>
            <a:ext cx="2344206" cy="2759602"/>
          </a:xfrm>
          <a:prstGeom prst="rect">
            <a:avLst/>
          </a:prstGeom>
        </p:spPr>
        <p:txBody>
          <a:bodyPr wrap="square">
            <a:spAutoFit/>
          </a:bodyPr>
          <a:lstStyle/>
          <a:p>
            <a:pPr marR="0" lvl="0">
              <a:lnSpc>
                <a:spcPct val="107000"/>
              </a:lnSpc>
              <a:spcBef>
                <a:spcPts val="0"/>
              </a:spcBef>
              <a:spcAft>
                <a:spcPts val="0"/>
              </a:spcAft>
            </a:pPr>
            <a:r>
              <a:rPr lang="fr-CA" b="1"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4. Les adultes</a:t>
            </a:r>
            <a:endParaRPr lang="en-US" b="1"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fr-CA"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Après </a:t>
            </a:r>
            <a:r>
              <a:rPr lang="fr-CA" dirty="0">
                <a:solidFill>
                  <a:schemeClr val="tx2"/>
                </a:solidFill>
                <a:latin typeface="Calibri" panose="020F0502020204030204" pitchFamily="34" charset="0"/>
                <a:ea typeface="Calibri" panose="020F0502020204030204" pitchFamily="34" charset="0"/>
                <a:cs typeface="Times New Roman" panose="02020603050405020304" pitchFamily="18" charset="0"/>
              </a:rPr>
              <a:t>quelques années dans la mer, ils retournent dans la rivière pour continuer à grandir. Elles pondent des œufs et le cycle de vie recommence.  </a:t>
            </a:r>
            <a:endParaRPr lang="en-US"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 name="Right Arrow 17"/>
          <p:cNvSpPr/>
          <p:nvPr>
            <p:custDataLst>
              <p:tags r:id="rId13"/>
            </p:custDataLst>
          </p:nvPr>
        </p:nvSpPr>
        <p:spPr>
          <a:xfrm rot="21344827">
            <a:off x="4958685" y="260495"/>
            <a:ext cx="1152655" cy="313509"/>
          </a:xfrm>
          <a:prstGeom prst="rightArrow">
            <a:avLst/>
          </a:prstGeom>
          <a:solidFill>
            <a:schemeClr val="accent3">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custDataLst>
              <p:tags r:id="rId14"/>
            </p:custDataLst>
          </p:nvPr>
        </p:nvSpPr>
        <p:spPr>
          <a:xfrm rot="5161599">
            <a:off x="8918618" y="2991584"/>
            <a:ext cx="1152655" cy="313509"/>
          </a:xfrm>
          <a:prstGeom prst="rightArrow">
            <a:avLst/>
          </a:prstGeom>
          <a:solidFill>
            <a:schemeClr val="accent3">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custDataLst>
              <p:tags r:id="rId15"/>
            </p:custDataLst>
          </p:nvPr>
        </p:nvSpPr>
        <p:spPr>
          <a:xfrm rot="10025218">
            <a:off x="5642264" y="6287483"/>
            <a:ext cx="1152655" cy="313509"/>
          </a:xfrm>
          <a:prstGeom prst="rightArrow">
            <a:avLst/>
          </a:prstGeom>
          <a:solidFill>
            <a:schemeClr val="accent3">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custDataLst>
              <p:tags r:id="rId16"/>
            </p:custDataLst>
          </p:nvPr>
        </p:nvSpPr>
        <p:spPr>
          <a:xfrm rot="15111847">
            <a:off x="1993114" y="3577389"/>
            <a:ext cx="1152655" cy="313509"/>
          </a:xfrm>
          <a:prstGeom prst="rightArrow">
            <a:avLst/>
          </a:prstGeom>
          <a:solidFill>
            <a:schemeClr val="accent3">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Recorded Sound">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5"/>
          <a:stretch>
            <a:fillRect/>
          </a:stretch>
        </p:blipFill>
        <p:spPr>
          <a:xfrm>
            <a:off x="11049108" y="3087193"/>
            <a:ext cx="871260" cy="871260"/>
          </a:xfrm>
          <a:prstGeom prst="rect">
            <a:avLst/>
          </a:prstGeom>
        </p:spPr>
      </p:pic>
    </p:spTree>
    <p:extLst>
      <p:ext uri="{BB962C8B-B14F-4D97-AF65-F5344CB8AC3E}">
        <p14:creationId xmlns:p14="http://schemas.microsoft.com/office/powerpoint/2010/main" val="83136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39"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dirty="0" smtClean="0">
                <a:solidFill>
                  <a:schemeClr val="tx2"/>
                </a:solidFill>
              </a:rPr>
              <a:t>Le cycle de vie des plants- des haricots</a:t>
            </a:r>
            <a:endParaRPr lang="en-US" dirty="0">
              <a:solidFill>
                <a:schemeClr val="tx2"/>
              </a:solidFill>
            </a:endParaRPr>
          </a:p>
        </p:txBody>
      </p:sp>
      <p:pic>
        <p:nvPicPr>
          <p:cNvPr id="4" name="Content Placeholder 3"/>
          <p:cNvPicPr>
            <a:picLocks noGrp="1" noChangeAspect="1"/>
          </p:cNvPicPr>
          <p:nvPr>
            <p:ph idx="1"/>
            <p:custDataLst>
              <p:tags r:id="rId2"/>
            </p:custDataLst>
          </p:nvPr>
        </p:nvPicPr>
        <p:blipFill>
          <a:blip r:embed="rId7"/>
          <a:stretch>
            <a:fillRect/>
          </a:stretch>
        </p:blipFill>
        <p:spPr>
          <a:xfrm>
            <a:off x="3141685" y="1691640"/>
            <a:ext cx="5104266" cy="4229100"/>
          </a:xfrm>
          <a:prstGeom prst="rect">
            <a:avLst/>
          </a:prstGeom>
        </p:spPr>
      </p:pic>
      <p:sp>
        <p:nvSpPr>
          <p:cNvPr id="5" name="TextBox 4"/>
          <p:cNvSpPr txBox="1"/>
          <p:nvPr>
            <p:custDataLst>
              <p:tags r:id="rId3"/>
            </p:custDataLst>
          </p:nvPr>
        </p:nvSpPr>
        <p:spPr>
          <a:xfrm>
            <a:off x="503972" y="6183086"/>
            <a:ext cx="11753667" cy="400110"/>
          </a:xfrm>
          <a:prstGeom prst="rect">
            <a:avLst/>
          </a:prstGeom>
          <a:noFill/>
        </p:spPr>
        <p:txBody>
          <a:bodyPr wrap="none" rtlCol="0">
            <a:spAutoFit/>
          </a:bodyPr>
          <a:lstStyle/>
          <a:p>
            <a:r>
              <a:rPr lang="en-US" sz="2000" dirty="0" err="1" smtClean="0">
                <a:solidFill>
                  <a:srgbClr val="FF0000"/>
                </a:solidFill>
                <a:latin typeface="Calibri" panose="020F0502020204030204" pitchFamily="34" charset="0"/>
                <a:cs typeface="Calibri" panose="020F0502020204030204" pitchFamily="34" charset="0"/>
              </a:rPr>
              <a:t>Aller</a:t>
            </a:r>
            <a:r>
              <a:rPr lang="en-US" sz="2000" dirty="0" smtClean="0">
                <a:solidFill>
                  <a:srgbClr val="FF0000"/>
                </a:solidFill>
                <a:latin typeface="Calibri" panose="020F0502020204030204" pitchFamily="34" charset="0"/>
                <a:cs typeface="Calibri" panose="020F0502020204030204" pitchFamily="34" charset="0"/>
              </a:rPr>
              <a:t> </a:t>
            </a:r>
            <a:r>
              <a:rPr lang="en-US" sz="2000" dirty="0" err="1" smtClean="0">
                <a:solidFill>
                  <a:srgbClr val="FF0000"/>
                </a:solidFill>
                <a:latin typeface="Calibri" panose="020F0502020204030204" pitchFamily="34" charset="0"/>
                <a:cs typeface="Calibri" panose="020F0502020204030204" pitchFamily="34" charset="0"/>
              </a:rPr>
              <a:t>regarder</a:t>
            </a:r>
            <a:r>
              <a:rPr lang="en-US" sz="2000" dirty="0" smtClean="0">
                <a:solidFill>
                  <a:srgbClr val="FF0000"/>
                </a:solidFill>
                <a:latin typeface="Calibri" panose="020F0502020204030204" pitchFamily="34" charset="0"/>
                <a:cs typeface="Calibri" panose="020F0502020204030204" pitchFamily="34" charset="0"/>
              </a:rPr>
              <a:t> le video “le cycle de vie des haricots” </a:t>
            </a:r>
            <a:r>
              <a:rPr lang="en-US" sz="2000" dirty="0" err="1" smtClean="0">
                <a:solidFill>
                  <a:srgbClr val="FF0000"/>
                </a:solidFill>
                <a:latin typeface="Calibri" panose="020F0502020204030204" pitchFamily="34" charset="0"/>
                <a:cs typeface="Calibri" panose="020F0502020204030204" pitchFamily="34" charset="0"/>
              </a:rPr>
              <a:t>en</a:t>
            </a:r>
            <a:r>
              <a:rPr lang="en-US" sz="2000" dirty="0" smtClean="0">
                <a:solidFill>
                  <a:srgbClr val="FF0000"/>
                </a:solidFill>
                <a:latin typeface="Calibri" panose="020F0502020204030204" pitchFamily="34" charset="0"/>
                <a:cs typeface="Calibri" panose="020F0502020204030204" pitchFamily="34" charset="0"/>
              </a:rPr>
              <a:t> </a:t>
            </a:r>
            <a:r>
              <a:rPr lang="en-US" sz="2000" dirty="0" err="1" smtClean="0">
                <a:solidFill>
                  <a:srgbClr val="FF0000"/>
                </a:solidFill>
                <a:latin typeface="Calibri" panose="020F0502020204030204" pitchFamily="34" charset="0"/>
                <a:cs typeface="Calibri" panose="020F0502020204030204" pitchFamily="34" charset="0"/>
              </a:rPr>
              <a:t>dessous</a:t>
            </a:r>
            <a:r>
              <a:rPr lang="en-US" sz="2000" dirty="0" smtClean="0">
                <a:solidFill>
                  <a:srgbClr val="FF0000"/>
                </a:solidFill>
                <a:latin typeface="Calibri" panose="020F0502020204030204" pitchFamily="34" charset="0"/>
                <a:cs typeface="Calibri" panose="020F0502020204030204" pitchFamily="34" charset="0"/>
              </a:rPr>
              <a:t> du theme “les cycles de vie” sur </a:t>
            </a:r>
            <a:r>
              <a:rPr lang="en-US" sz="2000" dirty="0" err="1" smtClean="0">
                <a:solidFill>
                  <a:srgbClr val="FF0000"/>
                </a:solidFill>
                <a:latin typeface="Calibri" panose="020F0502020204030204" pitchFamily="34" charset="0"/>
                <a:cs typeface="Calibri" panose="020F0502020204030204" pitchFamily="34" charset="0"/>
              </a:rPr>
              <a:t>notre</a:t>
            </a:r>
            <a:r>
              <a:rPr lang="en-US" sz="2000" dirty="0" smtClean="0">
                <a:solidFill>
                  <a:srgbClr val="FF0000"/>
                </a:solidFill>
                <a:latin typeface="Calibri" panose="020F0502020204030204" pitchFamily="34" charset="0"/>
                <a:cs typeface="Calibri" panose="020F0502020204030204" pitchFamily="34" charset="0"/>
              </a:rPr>
              <a:t> site web!</a:t>
            </a:r>
            <a:endParaRPr lang="en-US" sz="2000" dirty="0">
              <a:solidFill>
                <a:srgbClr val="FF0000"/>
              </a:solidFill>
              <a:latin typeface="Calibri" panose="020F0502020204030204" pitchFamily="34" charset="0"/>
              <a:cs typeface="Calibri" panose="020F0502020204030204" pitchFamily="34" charset="0"/>
            </a:endParaRPr>
          </a:p>
        </p:txBody>
      </p:sp>
      <p:pic>
        <p:nvPicPr>
          <p:cNvPr id="3" name="Recorded Sound">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0414816" y="914400"/>
            <a:ext cx="487363" cy="487363"/>
          </a:xfrm>
          <a:prstGeom prst="rect">
            <a:avLst/>
          </a:prstGeom>
        </p:spPr>
      </p:pic>
    </p:spTree>
    <p:extLst>
      <p:ext uri="{BB962C8B-B14F-4D97-AF65-F5344CB8AC3E}">
        <p14:creationId xmlns:p14="http://schemas.microsoft.com/office/powerpoint/2010/main" val="377391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1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00.xml><?xml version="1.0" encoding="utf-8"?>
<p:tagLst xmlns:a="http://schemas.openxmlformats.org/drawingml/2006/main" xmlns:r="http://schemas.openxmlformats.org/officeDocument/2006/relationships" xmlns:p="http://schemas.openxmlformats.org/presentationml/2006/main">
  <p:tag name="NUM" val="6"/>
</p:tagLst>
</file>

<file path=ppt/tags/tag101.xml><?xml version="1.0" encoding="utf-8"?>
<p:tagLst xmlns:a="http://schemas.openxmlformats.org/drawingml/2006/main" xmlns:r="http://schemas.openxmlformats.org/officeDocument/2006/relationships" xmlns:p="http://schemas.openxmlformats.org/presentationml/2006/main">
  <p:tag name="NUM" val="7"/>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3.xml><?xml version="1.0" encoding="utf-8"?>
<p:tagLst xmlns:a="http://schemas.openxmlformats.org/drawingml/2006/main" xmlns:r="http://schemas.openxmlformats.org/officeDocument/2006/relationships" xmlns:p="http://schemas.openxmlformats.org/presentationml/2006/main">
  <p:tag name="NUM" val="2"/>
</p:tagLst>
</file>

<file path=ppt/tags/tag104.xml><?xml version="1.0" encoding="utf-8"?>
<p:tagLst xmlns:a="http://schemas.openxmlformats.org/drawingml/2006/main" xmlns:r="http://schemas.openxmlformats.org/officeDocument/2006/relationships" xmlns:p="http://schemas.openxmlformats.org/presentationml/2006/main">
  <p:tag name="NUM" val="3"/>
</p:tagLst>
</file>

<file path=ppt/tags/tag105.xml><?xml version="1.0" encoding="utf-8"?>
<p:tagLst xmlns:a="http://schemas.openxmlformats.org/drawingml/2006/main" xmlns:r="http://schemas.openxmlformats.org/officeDocument/2006/relationships" xmlns:p="http://schemas.openxmlformats.org/presentationml/2006/main">
  <p:tag name="NUM" val="4"/>
</p:tagLst>
</file>

<file path=ppt/tags/tag106.xml><?xml version="1.0" encoding="utf-8"?>
<p:tagLst xmlns:a="http://schemas.openxmlformats.org/drawingml/2006/main" xmlns:r="http://schemas.openxmlformats.org/officeDocument/2006/relationships" xmlns:p="http://schemas.openxmlformats.org/presentationml/2006/main">
  <p:tag name="NUM" val="5"/>
</p:tagLst>
</file>

<file path=ppt/tags/tag107.xml><?xml version="1.0" encoding="utf-8"?>
<p:tagLst xmlns:a="http://schemas.openxmlformats.org/drawingml/2006/main" xmlns:r="http://schemas.openxmlformats.org/officeDocument/2006/relationships" xmlns:p="http://schemas.openxmlformats.org/presentationml/2006/main">
  <p:tag name="NUM" val="1"/>
</p:tagLst>
</file>

<file path=ppt/tags/tag108.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5"/>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5"/>
</p:tagLst>
</file>

<file path=ppt/tags/tag23.xml><?xml version="1.0" encoding="utf-8"?>
<p:tagLst xmlns:a="http://schemas.openxmlformats.org/drawingml/2006/main" xmlns:r="http://schemas.openxmlformats.org/officeDocument/2006/relationships" xmlns:p="http://schemas.openxmlformats.org/presentationml/2006/main">
  <p:tag name="NUM" val="6"/>
</p:tagLst>
</file>

<file path=ppt/tags/tag24.xml><?xml version="1.0" encoding="utf-8"?>
<p:tagLst xmlns:a="http://schemas.openxmlformats.org/drawingml/2006/main" xmlns:r="http://schemas.openxmlformats.org/officeDocument/2006/relationships" xmlns:p="http://schemas.openxmlformats.org/presentationml/2006/main">
  <p:tag name="NUM" val="7"/>
</p:tagLst>
</file>

<file path=ppt/tags/tag25.xml><?xml version="1.0" encoding="utf-8"?>
<p:tagLst xmlns:a="http://schemas.openxmlformats.org/drawingml/2006/main" xmlns:r="http://schemas.openxmlformats.org/officeDocument/2006/relationships" xmlns:p="http://schemas.openxmlformats.org/presentationml/2006/main">
  <p:tag name="NUM" val="8"/>
</p:tagLst>
</file>

<file path=ppt/tags/tag26.xml><?xml version="1.0" encoding="utf-8"?>
<p:tagLst xmlns:a="http://schemas.openxmlformats.org/drawingml/2006/main" xmlns:r="http://schemas.openxmlformats.org/officeDocument/2006/relationships" xmlns:p="http://schemas.openxmlformats.org/presentationml/2006/main">
  <p:tag name="NUM" val="9"/>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5"/>
</p:tagLst>
</file>

<file path=ppt/tags/tag32.xml><?xml version="1.0" encoding="utf-8"?>
<p:tagLst xmlns:a="http://schemas.openxmlformats.org/drawingml/2006/main" xmlns:r="http://schemas.openxmlformats.org/officeDocument/2006/relationships" xmlns:p="http://schemas.openxmlformats.org/presentationml/2006/main">
  <p:tag name="NUM" val="6"/>
</p:tagLst>
</file>

<file path=ppt/tags/tag33.xml><?xml version="1.0" encoding="utf-8"?>
<p:tagLst xmlns:a="http://schemas.openxmlformats.org/drawingml/2006/main" xmlns:r="http://schemas.openxmlformats.org/officeDocument/2006/relationships" xmlns:p="http://schemas.openxmlformats.org/presentationml/2006/main">
  <p:tag name="NUM" val="7"/>
</p:tagLst>
</file>

<file path=ppt/tags/tag34.xml><?xml version="1.0" encoding="utf-8"?>
<p:tagLst xmlns:a="http://schemas.openxmlformats.org/drawingml/2006/main" xmlns:r="http://schemas.openxmlformats.org/officeDocument/2006/relationships" xmlns:p="http://schemas.openxmlformats.org/presentationml/2006/main">
  <p:tag name="NUM" val="8"/>
</p:tagLst>
</file>

<file path=ppt/tags/tag35.xml><?xml version="1.0" encoding="utf-8"?>
<p:tagLst xmlns:a="http://schemas.openxmlformats.org/drawingml/2006/main" xmlns:r="http://schemas.openxmlformats.org/officeDocument/2006/relationships" xmlns:p="http://schemas.openxmlformats.org/presentationml/2006/main">
  <p:tag name="NUM" val="9"/>
</p:tagLst>
</file>

<file path=ppt/tags/tag36.xml><?xml version="1.0" encoding="utf-8"?>
<p:tagLst xmlns:a="http://schemas.openxmlformats.org/drawingml/2006/main" xmlns:r="http://schemas.openxmlformats.org/officeDocument/2006/relationships" xmlns:p="http://schemas.openxmlformats.org/presentationml/2006/main">
  <p:tag name="NUM" val="10"/>
</p:tagLst>
</file>

<file path=ppt/tags/tag37.xml><?xml version="1.0" encoding="utf-8"?>
<p:tagLst xmlns:a="http://schemas.openxmlformats.org/drawingml/2006/main" xmlns:r="http://schemas.openxmlformats.org/officeDocument/2006/relationships" xmlns:p="http://schemas.openxmlformats.org/presentationml/2006/main">
  <p:tag name="NUM" val="11"/>
</p:tagLst>
</file>

<file path=ppt/tags/tag38.xml><?xml version="1.0" encoding="utf-8"?>
<p:tagLst xmlns:a="http://schemas.openxmlformats.org/drawingml/2006/main" xmlns:r="http://schemas.openxmlformats.org/officeDocument/2006/relationships" xmlns:p="http://schemas.openxmlformats.org/presentationml/2006/main">
  <p:tag name="NUM" val="12"/>
</p:tagLst>
</file>

<file path=ppt/tags/tag39.xml><?xml version="1.0" encoding="utf-8"?>
<p:tagLst xmlns:a="http://schemas.openxmlformats.org/drawingml/2006/main" xmlns:r="http://schemas.openxmlformats.org/officeDocument/2006/relationships" xmlns:p="http://schemas.openxmlformats.org/presentationml/2006/main">
  <p:tag name="NUM" val="13"/>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14"/>
</p:tagLst>
</file>

<file path=ppt/tags/tag41.xml><?xml version="1.0" encoding="utf-8"?>
<p:tagLst xmlns:a="http://schemas.openxmlformats.org/drawingml/2006/main" xmlns:r="http://schemas.openxmlformats.org/officeDocument/2006/relationships" xmlns:p="http://schemas.openxmlformats.org/presentationml/2006/main">
  <p:tag name="NUM" val="15"/>
</p:tagLst>
</file>

<file path=ppt/tags/tag42.xml><?xml version="1.0" encoding="utf-8"?>
<p:tagLst xmlns:a="http://schemas.openxmlformats.org/drawingml/2006/main" xmlns:r="http://schemas.openxmlformats.org/officeDocument/2006/relationships" xmlns:p="http://schemas.openxmlformats.org/presentationml/2006/main">
  <p:tag name="NUM" val="16"/>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3"/>
</p:tagLst>
</file>

<file path=ppt/tags/tag51.xml><?xml version="1.0" encoding="utf-8"?>
<p:tagLst xmlns:a="http://schemas.openxmlformats.org/drawingml/2006/main" xmlns:r="http://schemas.openxmlformats.org/officeDocument/2006/relationships" xmlns:p="http://schemas.openxmlformats.org/presentationml/2006/main">
  <p:tag name="NUM" val="4"/>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NUM" val="4"/>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3"/>
</p:tagLst>
</file>

<file path=ppt/tags/tag63.xml><?xml version="1.0" encoding="utf-8"?>
<p:tagLst xmlns:a="http://schemas.openxmlformats.org/drawingml/2006/main" xmlns:r="http://schemas.openxmlformats.org/officeDocument/2006/relationships" xmlns:p="http://schemas.openxmlformats.org/presentationml/2006/main">
  <p:tag name="NUM" val="4"/>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1"/>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3"/>
</p:tagLst>
</file>

<file path=ppt/tags/tag68.xml><?xml version="1.0" encoding="utf-8"?>
<p:tagLst xmlns:a="http://schemas.openxmlformats.org/drawingml/2006/main" xmlns:r="http://schemas.openxmlformats.org/officeDocument/2006/relationships" xmlns:p="http://schemas.openxmlformats.org/presentationml/2006/main">
  <p:tag name="NUM" val="4"/>
</p:tagLst>
</file>

<file path=ppt/tags/tag69.xml><?xml version="1.0" encoding="utf-8"?>
<p:tagLst xmlns:a="http://schemas.openxmlformats.org/drawingml/2006/main" xmlns:r="http://schemas.openxmlformats.org/officeDocument/2006/relationships" xmlns:p="http://schemas.openxmlformats.org/presentationml/2006/main">
  <p:tag name="NUM" val="5"/>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70.xml><?xml version="1.0" encoding="utf-8"?>
<p:tagLst xmlns:a="http://schemas.openxmlformats.org/drawingml/2006/main" xmlns:r="http://schemas.openxmlformats.org/officeDocument/2006/relationships" xmlns:p="http://schemas.openxmlformats.org/presentationml/2006/main">
  <p:tag name="NUM" val="6"/>
</p:tagLst>
</file>

<file path=ppt/tags/tag71.xml><?xml version="1.0" encoding="utf-8"?>
<p:tagLst xmlns:a="http://schemas.openxmlformats.org/drawingml/2006/main" xmlns:r="http://schemas.openxmlformats.org/officeDocument/2006/relationships" xmlns:p="http://schemas.openxmlformats.org/presentationml/2006/main">
  <p:tag name="NUM" val="7"/>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3"/>
</p:tagLst>
</file>

<file path=ppt/tags/tag75.xml><?xml version="1.0" encoding="utf-8"?>
<p:tagLst xmlns:a="http://schemas.openxmlformats.org/drawingml/2006/main" xmlns:r="http://schemas.openxmlformats.org/officeDocument/2006/relationships" xmlns:p="http://schemas.openxmlformats.org/presentationml/2006/main">
  <p:tag name="NUM" val="4"/>
</p:tagLst>
</file>

<file path=ppt/tags/tag76.xml><?xml version="1.0" encoding="utf-8"?>
<p:tagLst xmlns:a="http://schemas.openxmlformats.org/drawingml/2006/main" xmlns:r="http://schemas.openxmlformats.org/officeDocument/2006/relationships" xmlns:p="http://schemas.openxmlformats.org/presentationml/2006/main">
  <p:tag name="NUM" val="5"/>
</p:tagLst>
</file>

<file path=ppt/tags/tag77.xml><?xml version="1.0" encoding="utf-8"?>
<p:tagLst xmlns:a="http://schemas.openxmlformats.org/drawingml/2006/main" xmlns:r="http://schemas.openxmlformats.org/officeDocument/2006/relationships" xmlns:p="http://schemas.openxmlformats.org/presentationml/2006/main">
  <p:tag name="NUM" val="6"/>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80.xml><?xml version="1.0" encoding="utf-8"?>
<p:tagLst xmlns:a="http://schemas.openxmlformats.org/drawingml/2006/main" xmlns:r="http://schemas.openxmlformats.org/officeDocument/2006/relationships" xmlns:p="http://schemas.openxmlformats.org/presentationml/2006/main">
  <p:tag name="NUM" val="3"/>
</p:tagLst>
</file>

<file path=ppt/tags/tag81.xml><?xml version="1.0" encoding="utf-8"?>
<p:tagLst xmlns:a="http://schemas.openxmlformats.org/drawingml/2006/main" xmlns:r="http://schemas.openxmlformats.org/officeDocument/2006/relationships" xmlns:p="http://schemas.openxmlformats.org/presentationml/2006/main">
  <p:tag name="NUM" val="4"/>
</p:tagLst>
</file>

<file path=ppt/tags/tag82.xml><?xml version="1.0" encoding="utf-8"?>
<p:tagLst xmlns:a="http://schemas.openxmlformats.org/drawingml/2006/main" xmlns:r="http://schemas.openxmlformats.org/officeDocument/2006/relationships" xmlns:p="http://schemas.openxmlformats.org/presentationml/2006/main">
  <p:tag name="NUM" val="5"/>
</p:tagLst>
</file>

<file path=ppt/tags/tag83.xml><?xml version="1.0" encoding="utf-8"?>
<p:tagLst xmlns:a="http://schemas.openxmlformats.org/drawingml/2006/main" xmlns:r="http://schemas.openxmlformats.org/officeDocument/2006/relationships" xmlns:p="http://schemas.openxmlformats.org/presentationml/2006/main">
  <p:tag name="NUM" val="1"/>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4"/>
</p:tagLst>
</file>

<file path=ppt/tags/tag87.xml><?xml version="1.0" encoding="utf-8"?>
<p:tagLst xmlns:a="http://schemas.openxmlformats.org/drawingml/2006/main" xmlns:r="http://schemas.openxmlformats.org/officeDocument/2006/relationships" xmlns:p="http://schemas.openxmlformats.org/presentationml/2006/main">
  <p:tag name="NUM" val="5"/>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ags/tag90.xml><?xml version="1.0" encoding="utf-8"?>
<p:tagLst xmlns:a="http://schemas.openxmlformats.org/drawingml/2006/main" xmlns:r="http://schemas.openxmlformats.org/officeDocument/2006/relationships" xmlns:p="http://schemas.openxmlformats.org/presentationml/2006/main">
  <p:tag name="NUM" val="3"/>
</p:tagLst>
</file>

<file path=ppt/tags/tag91.xml><?xml version="1.0" encoding="utf-8"?>
<p:tagLst xmlns:a="http://schemas.openxmlformats.org/drawingml/2006/main" xmlns:r="http://schemas.openxmlformats.org/officeDocument/2006/relationships" xmlns:p="http://schemas.openxmlformats.org/presentationml/2006/main">
  <p:tag name="NUM" val="4"/>
</p:tagLst>
</file>

<file path=ppt/tags/tag92.xml><?xml version="1.0" encoding="utf-8"?>
<p:tagLst xmlns:a="http://schemas.openxmlformats.org/drawingml/2006/main" xmlns:r="http://schemas.openxmlformats.org/officeDocument/2006/relationships" xmlns:p="http://schemas.openxmlformats.org/presentationml/2006/main">
  <p:tag name="NUM" val="5"/>
</p:tagLst>
</file>

<file path=ppt/tags/tag93.xml><?xml version="1.0" encoding="utf-8"?>
<p:tagLst xmlns:a="http://schemas.openxmlformats.org/drawingml/2006/main" xmlns:r="http://schemas.openxmlformats.org/officeDocument/2006/relationships" xmlns:p="http://schemas.openxmlformats.org/presentationml/2006/main">
  <p:tag name="NUM" val="6"/>
</p:tagLst>
</file>

<file path=ppt/tags/tag94.xml><?xml version="1.0" encoding="utf-8"?>
<p:tagLst xmlns:a="http://schemas.openxmlformats.org/drawingml/2006/main" xmlns:r="http://schemas.openxmlformats.org/officeDocument/2006/relationships" xmlns:p="http://schemas.openxmlformats.org/presentationml/2006/main">
  <p:tag name="NUM" val="7"/>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3"/>
</p:tagLst>
</file>

<file path=ppt/tags/tag98.xml><?xml version="1.0" encoding="utf-8"?>
<p:tagLst xmlns:a="http://schemas.openxmlformats.org/drawingml/2006/main" xmlns:r="http://schemas.openxmlformats.org/officeDocument/2006/relationships" xmlns:p="http://schemas.openxmlformats.org/presentationml/2006/main">
  <p:tag name="NUM" val="4"/>
</p:tagLst>
</file>

<file path=ppt/tags/tag99.xml><?xml version="1.0" encoding="utf-8"?>
<p:tagLst xmlns:a="http://schemas.openxmlformats.org/drawingml/2006/main" xmlns:r="http://schemas.openxmlformats.org/officeDocument/2006/relationships" xmlns:p="http://schemas.openxmlformats.org/presentationml/2006/main">
  <p:tag name="NUM" val="5"/>
</p:tagLst>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Rainbow presentation</Template>
  <TotalTime>945</TotalTime>
  <Words>921</Words>
  <Application>Microsoft Office PowerPoint</Application>
  <PresentationFormat>Widescreen</PresentationFormat>
  <Paragraphs>71</Paragraphs>
  <Slides>30</Slides>
  <Notes>0</Notes>
  <HiddenSlides>0</HiddenSlides>
  <MMClips>24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Segoe Print</vt:lpstr>
      <vt:lpstr>Times New Roman</vt:lpstr>
      <vt:lpstr>Nature Illustration 16x9</vt:lpstr>
      <vt:lpstr>Semaine 7</vt:lpstr>
      <vt:lpstr>Les mots de la semaine</vt:lpstr>
      <vt:lpstr>Le son “ette”</vt:lpstr>
      <vt:lpstr>PowerPoint Presentation</vt:lpstr>
      <vt:lpstr>Message</vt:lpstr>
      <vt:lpstr>Les cycles de vie</vt:lpstr>
      <vt:lpstr>Le cycle de vie des saumons</vt:lpstr>
      <vt:lpstr>PowerPoint Presentation</vt:lpstr>
      <vt:lpstr>Le cycle de vie des plants- des haricots</vt:lpstr>
      <vt:lpstr>Le cycle de vie des plants- des haricots</vt:lpstr>
      <vt:lpstr>PowerPoint Presentation</vt:lpstr>
      <vt:lpstr>PowerPoint Presentation</vt:lpstr>
      <vt:lpstr>PowerPoint Presentation</vt:lpstr>
      <vt:lpstr>PowerPoint Presentation</vt:lpstr>
      <vt:lpstr>Maintenant c’est ton tour de prendre ton journal d’observation et observer les haricots!</vt:lpstr>
      <vt:lpstr>PowerPoint Presentation</vt:lpstr>
      <vt:lpstr>PowerPoint Presentation</vt:lpstr>
      <vt:lpstr>Première étape </vt:lpstr>
      <vt:lpstr>Première étape </vt:lpstr>
      <vt:lpstr>Première étape </vt:lpstr>
      <vt:lpstr>Première étape </vt:lpstr>
      <vt:lpstr>Deuxième étape- 4 haricots différents aller regarder le vidéo en dessous du thème pour voir les haricots en train de pousser pendant la deuxième étape</vt:lpstr>
      <vt:lpstr>PowerPoint Presentation</vt:lpstr>
      <vt:lpstr>PowerPoint Presentation</vt:lpstr>
      <vt:lpstr>PowerPoint Presentation</vt:lpstr>
      <vt:lpstr>Les haricot de Mme. Chopin (l’extérieur) après 6 jour</vt:lpstr>
      <vt:lpstr>Les haricot de Mme. Chopin (l’extérieur) après 6 jour</vt:lpstr>
      <vt:lpstr>Les haricot de Mme. Gamble (l’extérieur) après 6 jour</vt:lpstr>
      <vt:lpstr>Les haricot de Mme. Gamble (l’intérieur) après 6 jour</vt:lpstr>
      <vt:lpstr>Slideshow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Semaine 7</dc:title>
  <dc:creator>Chopin, Morgan (ASD-S)</dc:creator>
  <cp:lastModifiedBy>Chopin, Morgan (ASD-S)</cp:lastModifiedBy>
  <cp:revision>76</cp:revision>
  <dcterms:created xsi:type="dcterms:W3CDTF">2020-05-19T15:53:08Z</dcterms:created>
  <dcterms:modified xsi:type="dcterms:W3CDTF">2020-05-25T02:21:03Z</dcterms:modified>
</cp:coreProperties>
</file>