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77" r:id="rId4"/>
    <p:sldId id="278" r:id="rId5"/>
    <p:sldId id="276" r:id="rId6"/>
    <p:sldId id="280" r:id="rId7"/>
    <p:sldId id="283" r:id="rId8"/>
    <p:sldId id="284" r:id="rId9"/>
    <p:sldId id="285" r:id="rId10"/>
    <p:sldId id="286" r:id="rId11"/>
    <p:sldId id="287" r:id="rId12"/>
    <p:sldId id="273" r:id="rId13"/>
    <p:sldId id="274" r:id="rId14"/>
    <p:sldId id="275" r:id="rId15"/>
    <p:sldId id="281" r:id="rId16"/>
    <p:sldId id="266" r:id="rId17"/>
    <p:sldId id="264" r:id="rId18"/>
    <p:sldId id="270" r:id="rId19"/>
    <p:sldId id="262" r:id="rId20"/>
    <p:sldId id="288" r:id="rId21"/>
    <p:sldId id="289" r:id="rId22"/>
    <p:sldId id="290" r:id="rId23"/>
    <p:sldId id="282" r:id="rId24"/>
    <p:sldId id="291" r:id="rId25"/>
    <p:sldId id="292" r:id="rId26"/>
    <p:sldId id="25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CC"/>
    <a:srgbClr val="FF0066"/>
    <a:srgbClr val="FF99FF"/>
    <a:srgbClr val="00FF00"/>
    <a:srgbClr val="FFCC00"/>
    <a:srgbClr val="FF66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717" autoAdjust="0"/>
  </p:normalViewPr>
  <p:slideViewPr>
    <p:cSldViewPr snapToGrid="0">
      <p:cViewPr varScale="1">
        <p:scale>
          <a:sx n="83" d="100"/>
          <a:sy n="83"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5/24/2020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4.xml"/><Relationship Id="rId5" Type="http://schemas.openxmlformats.org/officeDocument/2006/relationships/audio" Target="../media/media1.m4a"/><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slideLayout" Target="../slideLayouts/slideLayout7.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audio" Target="../media/media10.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microsoft.com/office/2007/relationships/media" Target="../media/media10.m4a"/><Relationship Id="rId5" Type="http://schemas.openxmlformats.org/officeDocument/2006/relationships/tags" Target="../tags/tag58.xml"/><Relationship Id="rId15" Type="http://schemas.openxmlformats.org/officeDocument/2006/relationships/image" Target="../media/image4.png"/><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4.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slideLayout" Target="../slideLayouts/slideLayout7.xml"/><Relationship Id="rId5" Type="http://schemas.openxmlformats.org/officeDocument/2006/relationships/tags" Target="../tags/tag68.xml"/><Relationship Id="rId10" Type="http://schemas.openxmlformats.org/officeDocument/2006/relationships/audio" Target="../media/media11.m4a"/><Relationship Id="rId4" Type="http://schemas.openxmlformats.org/officeDocument/2006/relationships/tags" Target="../tags/tag67.xml"/><Relationship Id="rId9" Type="http://schemas.microsoft.com/office/2007/relationships/media" Target="../media/media11.m4a"/></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4.xml"/><Relationship Id="rId7" Type="http://schemas.openxmlformats.org/officeDocument/2006/relationships/audio" Target="../media/media12.m4a"/><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media" Target="../media/media12.m4a"/><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5.xml"/><Relationship Id="rId7" Type="http://schemas.openxmlformats.org/officeDocument/2006/relationships/image" Target="../media/image6.jp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7.xml"/><Relationship Id="rId5" Type="http://schemas.openxmlformats.org/officeDocument/2006/relationships/audio" Target="../media/media16.m4a"/><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18" Type="http://schemas.openxmlformats.org/officeDocument/2006/relationships/tags" Target="../tags/tag105.xml"/><Relationship Id="rId26" Type="http://schemas.openxmlformats.org/officeDocument/2006/relationships/image" Target="../media/image4.png"/><Relationship Id="rId3" Type="http://schemas.openxmlformats.org/officeDocument/2006/relationships/tags" Target="../tags/tag90.xml"/><Relationship Id="rId21" Type="http://schemas.openxmlformats.org/officeDocument/2006/relationships/slideLayout" Target="../slideLayouts/slideLayout7.xml"/><Relationship Id="rId7" Type="http://schemas.openxmlformats.org/officeDocument/2006/relationships/tags" Target="../tags/tag94.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image" Target="../media/image10.png"/><Relationship Id="rId2" Type="http://schemas.openxmlformats.org/officeDocument/2006/relationships/tags" Target="../tags/tag89.xml"/><Relationship Id="rId16" Type="http://schemas.openxmlformats.org/officeDocument/2006/relationships/tags" Target="../tags/tag103.xml"/><Relationship Id="rId20" Type="http://schemas.openxmlformats.org/officeDocument/2006/relationships/audio" Target="../media/media18.m4a"/><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24" Type="http://schemas.openxmlformats.org/officeDocument/2006/relationships/image" Target="../media/image9.png"/><Relationship Id="rId5" Type="http://schemas.openxmlformats.org/officeDocument/2006/relationships/tags" Target="../tags/tag92.xml"/><Relationship Id="rId15" Type="http://schemas.openxmlformats.org/officeDocument/2006/relationships/tags" Target="../tags/tag102.xml"/><Relationship Id="rId23" Type="http://schemas.openxmlformats.org/officeDocument/2006/relationships/image" Target="../media/image8.png"/><Relationship Id="rId10" Type="http://schemas.openxmlformats.org/officeDocument/2006/relationships/tags" Target="../tags/tag97.xml"/><Relationship Id="rId19" Type="http://schemas.microsoft.com/office/2007/relationships/media" Target="../media/media18.m4a"/><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tags" Target="../tags/tag101.xml"/><Relationship Id="rId22"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18" Type="http://schemas.openxmlformats.org/officeDocument/2006/relationships/tags" Target="../tags/tag123.xml"/><Relationship Id="rId26" Type="http://schemas.openxmlformats.org/officeDocument/2006/relationships/image" Target="../media/image4.png"/><Relationship Id="rId3" Type="http://schemas.openxmlformats.org/officeDocument/2006/relationships/tags" Target="../tags/tag108.xml"/><Relationship Id="rId21" Type="http://schemas.openxmlformats.org/officeDocument/2006/relationships/tags" Target="../tags/tag126.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slideLayout" Target="../slideLayouts/slideLayout7.xml"/><Relationship Id="rId2" Type="http://schemas.openxmlformats.org/officeDocument/2006/relationships/tags" Target="../tags/tag107.xml"/><Relationship Id="rId16" Type="http://schemas.openxmlformats.org/officeDocument/2006/relationships/tags" Target="../tags/tag121.xml"/><Relationship Id="rId20" Type="http://schemas.openxmlformats.org/officeDocument/2006/relationships/tags" Target="../tags/tag125.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24" Type="http://schemas.openxmlformats.org/officeDocument/2006/relationships/audio" Target="../media/media19.m4a"/><Relationship Id="rId5" Type="http://schemas.openxmlformats.org/officeDocument/2006/relationships/tags" Target="../tags/tag110.xml"/><Relationship Id="rId15" Type="http://schemas.openxmlformats.org/officeDocument/2006/relationships/tags" Target="../tags/tag120.xml"/><Relationship Id="rId23" Type="http://schemas.microsoft.com/office/2007/relationships/media" Target="../media/media19.m4a"/><Relationship Id="rId10" Type="http://schemas.openxmlformats.org/officeDocument/2006/relationships/tags" Target="../tags/tag115.xml"/><Relationship Id="rId19" Type="http://schemas.openxmlformats.org/officeDocument/2006/relationships/tags" Target="../tags/tag124.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 Id="rId22" Type="http://schemas.openxmlformats.org/officeDocument/2006/relationships/tags" Target="../tags/tag12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xml"/><Relationship Id="rId7"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8.xml"/><Relationship Id="rId5" Type="http://schemas.openxmlformats.org/officeDocument/2006/relationships/audio" Target="../media/media2.m4a"/><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audio" Target="../media/media20.m4a"/><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tags" Target="../tags/tag139.xml"/><Relationship Id="rId17" Type="http://schemas.microsoft.com/office/2007/relationships/media" Target="../media/media20.m4a"/><Relationship Id="rId2" Type="http://schemas.openxmlformats.org/officeDocument/2006/relationships/tags" Target="../tags/tag129.xml"/><Relationship Id="rId16" Type="http://schemas.openxmlformats.org/officeDocument/2006/relationships/tags" Target="../tags/tag143.xml"/><Relationship Id="rId20" Type="http://schemas.openxmlformats.org/officeDocument/2006/relationships/image" Target="../media/image4.pn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tags" Target="../tags/tag142.xml"/><Relationship Id="rId10" Type="http://schemas.openxmlformats.org/officeDocument/2006/relationships/tags" Target="../tags/tag137.xml"/><Relationship Id="rId19" Type="http://schemas.openxmlformats.org/officeDocument/2006/relationships/slideLayout" Target="../slideLayouts/slideLayout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46.xml"/><Relationship Id="rId7" Type="http://schemas.openxmlformats.org/officeDocument/2006/relationships/slideLayout" Target="../slideLayouts/slideLayout7.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audio" Target="../media/media21.m4a"/><Relationship Id="rId11" Type="http://schemas.openxmlformats.org/officeDocument/2006/relationships/image" Target="../media/image4.png"/><Relationship Id="rId5" Type="http://schemas.microsoft.com/office/2007/relationships/media" Target="../media/media21.m4a"/><Relationship Id="rId10" Type="http://schemas.openxmlformats.org/officeDocument/2006/relationships/image" Target="../media/image13.png"/><Relationship Id="rId4" Type="http://schemas.openxmlformats.org/officeDocument/2006/relationships/tags" Target="../tags/tag147.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microsoft.com/office/2007/relationships/media" Target="../media/media22.m4a"/><Relationship Id="rId3" Type="http://schemas.openxmlformats.org/officeDocument/2006/relationships/tags" Target="../tags/tag150.xml"/><Relationship Id="rId21" Type="http://schemas.openxmlformats.org/officeDocument/2006/relationships/image" Target="../media/image14.png"/><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tags" Target="../tags/tag164.xml"/><Relationship Id="rId2" Type="http://schemas.openxmlformats.org/officeDocument/2006/relationships/tags" Target="../tags/tag149.xml"/><Relationship Id="rId16" Type="http://schemas.openxmlformats.org/officeDocument/2006/relationships/tags" Target="../tags/tag163.xml"/><Relationship Id="rId20" Type="http://schemas.openxmlformats.org/officeDocument/2006/relationships/slideLayout" Target="../slideLayouts/slideLayout7.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image" Target="../media/image4.png"/><Relationship Id="rId10" Type="http://schemas.openxmlformats.org/officeDocument/2006/relationships/tags" Target="../tags/tag157.xml"/><Relationship Id="rId19" Type="http://schemas.openxmlformats.org/officeDocument/2006/relationships/audio" Target="../media/media22.m4a"/><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67.xml"/><Relationship Id="rId7" Type="http://schemas.openxmlformats.org/officeDocument/2006/relationships/image" Target="../media/image16.jp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7.xml"/><Relationship Id="rId5" Type="http://schemas.openxmlformats.org/officeDocument/2006/relationships/audio" Target="../media/media23.m4a"/><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microsoft.com/office/2007/relationships/media" Target="../media/media24.m4a"/><Relationship Id="rId26" Type="http://schemas.openxmlformats.org/officeDocument/2006/relationships/image" Target="../media/image4.png"/><Relationship Id="rId3" Type="http://schemas.openxmlformats.org/officeDocument/2006/relationships/tags" Target="../tags/tag170.xml"/><Relationship Id="rId21" Type="http://schemas.openxmlformats.org/officeDocument/2006/relationships/image" Target="../media/image17.png"/><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tags" Target="../tags/tag184.xml"/><Relationship Id="rId25" Type="http://schemas.openxmlformats.org/officeDocument/2006/relationships/image" Target="../media/image21.png"/><Relationship Id="rId2" Type="http://schemas.openxmlformats.org/officeDocument/2006/relationships/tags" Target="../tags/tag169.xml"/><Relationship Id="rId16" Type="http://schemas.openxmlformats.org/officeDocument/2006/relationships/tags" Target="../tags/tag183.xml"/><Relationship Id="rId20" Type="http://schemas.openxmlformats.org/officeDocument/2006/relationships/slideLayout" Target="../slideLayouts/slideLayout7.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24" Type="http://schemas.openxmlformats.org/officeDocument/2006/relationships/image" Target="../media/image20.png"/><Relationship Id="rId5" Type="http://schemas.openxmlformats.org/officeDocument/2006/relationships/tags" Target="../tags/tag172.xml"/><Relationship Id="rId15" Type="http://schemas.openxmlformats.org/officeDocument/2006/relationships/tags" Target="../tags/tag182.xml"/><Relationship Id="rId23" Type="http://schemas.openxmlformats.org/officeDocument/2006/relationships/image" Target="../media/image19.png"/><Relationship Id="rId10" Type="http://schemas.openxmlformats.org/officeDocument/2006/relationships/tags" Target="../tags/tag177.xml"/><Relationship Id="rId19" Type="http://schemas.openxmlformats.org/officeDocument/2006/relationships/audio" Target="../media/media24.m4a"/><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tags" Target="../tags/tag192.xml"/><Relationship Id="rId13" Type="http://schemas.microsoft.com/office/2007/relationships/media" Target="../media/media25.m4a"/><Relationship Id="rId18" Type="http://schemas.openxmlformats.org/officeDocument/2006/relationships/image" Target="../media/image20.png"/><Relationship Id="rId3" Type="http://schemas.openxmlformats.org/officeDocument/2006/relationships/tags" Target="../tags/tag187.xml"/><Relationship Id="rId21" Type="http://schemas.openxmlformats.org/officeDocument/2006/relationships/image" Target="../media/image4.png"/><Relationship Id="rId7" Type="http://schemas.openxmlformats.org/officeDocument/2006/relationships/tags" Target="../tags/tag191.xml"/><Relationship Id="rId12" Type="http://schemas.openxmlformats.org/officeDocument/2006/relationships/tags" Target="../tags/tag196.xml"/><Relationship Id="rId17" Type="http://schemas.openxmlformats.org/officeDocument/2006/relationships/image" Target="../media/image19.png"/><Relationship Id="rId2" Type="http://schemas.openxmlformats.org/officeDocument/2006/relationships/tags" Target="../tags/tag186.xml"/><Relationship Id="rId16" Type="http://schemas.openxmlformats.org/officeDocument/2006/relationships/image" Target="../media/image17.png"/><Relationship Id="rId20" Type="http://schemas.openxmlformats.org/officeDocument/2006/relationships/image" Target="../media/image22.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slideLayout" Target="../slideLayouts/slideLayout7.xml"/><Relationship Id="rId10" Type="http://schemas.openxmlformats.org/officeDocument/2006/relationships/tags" Target="../tags/tag194.xml"/><Relationship Id="rId19" Type="http://schemas.openxmlformats.org/officeDocument/2006/relationships/image" Target="../media/image21.png"/><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audio" Target="../media/media25.m4a"/></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6.m4a"/><Relationship Id="rId7" Type="http://schemas.openxmlformats.org/officeDocument/2006/relationships/hyperlink" Target="mailto:morgan.chopin@nbed.nb.ca" TargetMode="Externa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hyperlink" Target="mailto:rebecca.gamble@nbed.nb.ca" TargetMode="External"/><Relationship Id="rId5" Type="http://schemas.openxmlformats.org/officeDocument/2006/relationships/slideLayout" Target="../slideLayouts/slideLayout7.xml"/><Relationship Id="rId4" Type="http://schemas.openxmlformats.org/officeDocument/2006/relationships/audio" Target="../media/media26.m4a"/></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xml"/><Relationship Id="rId7" Type="http://schemas.openxmlformats.org/officeDocument/2006/relationships/tags" Target="../tags/tag1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tags" Target="../tags/tag1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media4.m4a"/><Relationship Id="rId3" Type="http://schemas.openxmlformats.org/officeDocument/2006/relationships/tags" Target="../tags/tag16.xml"/><Relationship Id="rId7" Type="http://schemas.microsoft.com/office/2007/relationships/media" Target="../media/media4.m4a"/><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4.png"/><Relationship Id="rId5" Type="http://schemas.openxmlformats.org/officeDocument/2006/relationships/tags" Target="../tags/tag18.xml"/><Relationship Id="rId10" Type="http://schemas.openxmlformats.org/officeDocument/2006/relationships/slideLayout" Target="../slideLayouts/slideLayout7.xml"/><Relationship Id="rId4" Type="http://schemas.openxmlformats.org/officeDocument/2006/relationships/tags" Target="../tags/tag17.xml"/><Relationship Id="rId9" Type="http://schemas.openxmlformats.org/officeDocument/2006/relationships/tags" Target="../tags/tag20.xml"/></Relationships>
</file>

<file path=ppt/slides/_rels/slide5.xml.rels><?xml version="1.0" encoding="UTF-8" standalone="yes"?>
<Relationships xmlns="http://schemas.openxmlformats.org/package/2006/relationships"><Relationship Id="rId8" Type="http://schemas.microsoft.com/office/2007/relationships/media" Target="../media/media5.m4a"/><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slideLayout" Target="../slideLayouts/slideLayout7.xml"/><Relationship Id="rId5" Type="http://schemas.openxmlformats.org/officeDocument/2006/relationships/tags" Target="../tags/tag25.xml"/><Relationship Id="rId10" Type="http://schemas.openxmlformats.org/officeDocument/2006/relationships/tags" Target="../tags/tag28.xml"/><Relationship Id="rId4" Type="http://schemas.openxmlformats.org/officeDocument/2006/relationships/tags" Target="../tags/tag24.xml"/><Relationship Id="rId9"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1.xml"/><Relationship Id="rId7" Type="http://schemas.openxmlformats.org/officeDocument/2006/relationships/tags" Target="../tags/tag3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media6.m4a"/><Relationship Id="rId5" Type="http://schemas.microsoft.com/office/2007/relationships/media" Target="../media/media6.m4a"/><Relationship Id="rId4" Type="http://schemas.openxmlformats.org/officeDocument/2006/relationships/tags" Target="../tags/tag3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6.xml"/><Relationship Id="rId7" Type="http://schemas.openxmlformats.org/officeDocument/2006/relationships/tags" Target="../tags/tag38.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tags" Target="../tags/tag3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audio" Target="../media/media8.m4a"/><Relationship Id="rId3" Type="http://schemas.openxmlformats.org/officeDocument/2006/relationships/tags" Target="../tags/tag41.xml"/><Relationship Id="rId7" Type="http://schemas.microsoft.com/office/2007/relationships/media" Target="../media/media8.m4a"/><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4.png"/><Relationship Id="rId5" Type="http://schemas.openxmlformats.org/officeDocument/2006/relationships/tags" Target="../tags/tag43.xml"/><Relationship Id="rId10" Type="http://schemas.openxmlformats.org/officeDocument/2006/relationships/slideLayout" Target="../slideLayouts/slideLayout7.xml"/><Relationship Id="rId4" Type="http://schemas.openxmlformats.org/officeDocument/2006/relationships/tags" Target="../tags/tag42.xml"/><Relationship Id="rId9" Type="http://schemas.openxmlformats.org/officeDocument/2006/relationships/tags" Target="../tags/tag45.xml"/></Relationships>
</file>

<file path=ppt/slides/_rels/slide9.xml.rels><?xml version="1.0" encoding="UTF-8" standalone="yes"?>
<Relationships xmlns="http://schemas.openxmlformats.org/package/2006/relationships"><Relationship Id="rId8" Type="http://schemas.microsoft.com/office/2007/relationships/media" Target="../media/media9.m4a"/><Relationship Id="rId13" Type="http://schemas.openxmlformats.org/officeDocument/2006/relationships/image" Target="../media/image4.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7.xml"/><Relationship Id="rId5" Type="http://schemas.openxmlformats.org/officeDocument/2006/relationships/tags" Target="../tags/tag50.xml"/><Relationship Id="rId10" Type="http://schemas.openxmlformats.org/officeDocument/2006/relationships/tags" Target="../tags/tag53.xml"/><Relationship Id="rId4" Type="http://schemas.openxmlformats.org/officeDocument/2006/relationships/tags" Target="../tags/tag49.xml"/><Relationship Id="rId9"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751012" y="2080204"/>
            <a:ext cx="8689976" cy="2509213"/>
          </a:xfrm>
        </p:spPr>
        <p:txBody>
          <a:bodyPr>
            <a:normAutofit/>
          </a:bodyPr>
          <a:lstStyle/>
          <a:p>
            <a:r>
              <a:rPr lang="en-US" sz="6000" dirty="0">
                <a:latin typeface="Century Gothic" panose="020B0502020202020204" pitchFamily="34" charset="0"/>
              </a:rPr>
              <a:t>Les </a:t>
            </a:r>
            <a:r>
              <a:rPr lang="en-US" sz="6000" dirty="0" err="1">
                <a:latin typeface="Century Gothic" panose="020B0502020202020204" pitchFamily="34" charset="0"/>
              </a:rPr>
              <a:t>Maths</a:t>
            </a:r>
            <a:r>
              <a:rPr lang="en-US" sz="6000" dirty="0">
                <a:latin typeface="Century Gothic" panose="020B0502020202020204" pitchFamily="34" charset="0"/>
              </a:rPr>
              <a:t> – </a:t>
            </a:r>
            <a:r>
              <a:rPr lang="en-US" sz="6000" dirty="0" err="1">
                <a:latin typeface="Century Gothic" panose="020B0502020202020204" pitchFamily="34" charset="0"/>
              </a:rPr>
              <a:t>Semaine</a:t>
            </a:r>
            <a:r>
              <a:rPr lang="en-US" sz="6000" dirty="0">
                <a:latin typeface="Century Gothic" panose="020B0502020202020204" pitchFamily="34" charset="0"/>
              </a:rPr>
              <a:t> 7</a:t>
            </a:r>
            <a:br>
              <a:rPr lang="en-US" sz="6000" dirty="0">
                <a:latin typeface="Century Gothic" panose="020B0502020202020204" pitchFamily="34" charset="0"/>
              </a:rPr>
            </a:br>
            <a:endParaRPr lang="en-US" sz="6000" dirty="0">
              <a:latin typeface="Century Gothic" panose="020B0502020202020204" pitchFamily="34" charset="0"/>
            </a:endParaRPr>
          </a:p>
        </p:txBody>
      </p:sp>
      <p:sp>
        <p:nvSpPr>
          <p:cNvPr id="3" name="Subtitle 2"/>
          <p:cNvSpPr>
            <a:spLocks noGrp="1"/>
          </p:cNvSpPr>
          <p:nvPr>
            <p:ph type="subTitle" idx="1"/>
            <p:custDataLst>
              <p:tags r:id="rId2"/>
            </p:custDataLst>
          </p:nvPr>
        </p:nvSpPr>
        <p:spPr>
          <a:xfrm>
            <a:off x="1751012" y="3886200"/>
            <a:ext cx="8689976" cy="581297"/>
          </a:xfrm>
        </p:spPr>
        <p:txBody>
          <a:bodyPr>
            <a:normAutofit/>
          </a:bodyPr>
          <a:lstStyle/>
          <a:p>
            <a:r>
              <a:rPr lang="en-US" sz="2400" dirty="0" smtClean="0">
                <a:solidFill>
                  <a:schemeClr val="tx2">
                    <a:lumMod val="75000"/>
                  </a:schemeClr>
                </a:solidFill>
              </a:rPr>
              <a:t>Le </a:t>
            </a:r>
            <a:r>
              <a:rPr lang="en-US" sz="2400" dirty="0" err="1" smtClean="0">
                <a:solidFill>
                  <a:schemeClr val="tx2">
                    <a:lumMod val="75000"/>
                  </a:schemeClr>
                </a:solidFill>
              </a:rPr>
              <a:t>lundi</a:t>
            </a:r>
            <a:r>
              <a:rPr lang="en-US" sz="2400" dirty="0" smtClean="0">
                <a:solidFill>
                  <a:schemeClr val="tx2">
                    <a:lumMod val="75000"/>
                  </a:schemeClr>
                </a:solidFill>
              </a:rPr>
              <a:t> 25 </a:t>
            </a:r>
            <a:r>
              <a:rPr lang="en-US" sz="2400" dirty="0" err="1" smtClean="0">
                <a:solidFill>
                  <a:schemeClr val="tx2">
                    <a:lumMod val="75000"/>
                  </a:schemeClr>
                </a:solidFill>
              </a:rPr>
              <a:t>mai</a:t>
            </a:r>
            <a:r>
              <a:rPr lang="en-US" sz="2400" dirty="0" smtClean="0">
                <a:solidFill>
                  <a:schemeClr val="tx2">
                    <a:lumMod val="75000"/>
                  </a:schemeClr>
                </a:solidFill>
              </a:rPr>
              <a:t>, 2020 – le </a:t>
            </a:r>
            <a:r>
              <a:rPr lang="en-US" sz="2400" dirty="0" err="1" smtClean="0">
                <a:solidFill>
                  <a:schemeClr val="tx2">
                    <a:lumMod val="75000"/>
                  </a:schemeClr>
                </a:solidFill>
              </a:rPr>
              <a:t>vendredi</a:t>
            </a:r>
            <a:r>
              <a:rPr lang="en-US" sz="2400" dirty="0" smtClean="0">
                <a:solidFill>
                  <a:schemeClr val="tx2">
                    <a:lumMod val="75000"/>
                  </a:schemeClr>
                </a:solidFill>
              </a:rPr>
              <a:t> 29 </a:t>
            </a:r>
            <a:r>
              <a:rPr lang="en-US" sz="2400" dirty="0" err="1" smtClean="0">
                <a:solidFill>
                  <a:schemeClr val="tx2">
                    <a:lumMod val="75000"/>
                  </a:schemeClr>
                </a:solidFill>
              </a:rPr>
              <a:t>mai</a:t>
            </a:r>
            <a:r>
              <a:rPr lang="en-US" sz="2400" dirty="0" smtClean="0">
                <a:solidFill>
                  <a:schemeClr val="tx2">
                    <a:lumMod val="75000"/>
                  </a:schemeClr>
                </a:solidFill>
              </a:rPr>
              <a:t>, 2020</a:t>
            </a:r>
            <a:endParaRPr lang="en-US" sz="2400" dirty="0">
              <a:solidFill>
                <a:schemeClr val="tx2">
                  <a:lumMod val="75000"/>
                </a:schemeClr>
              </a:solidFill>
            </a:endParaRPr>
          </a:p>
        </p:txBody>
      </p:sp>
      <p:sp>
        <p:nvSpPr>
          <p:cNvPr id="4" name="TextBox 3"/>
          <p:cNvSpPr txBox="1"/>
          <p:nvPr>
            <p:custDataLst>
              <p:tags r:id="rId3"/>
            </p:custDataLst>
          </p:nvPr>
        </p:nvSpPr>
        <p:spPr>
          <a:xfrm>
            <a:off x="1924594" y="4711337"/>
            <a:ext cx="8595360" cy="861774"/>
          </a:xfrm>
          <a:prstGeom prst="rect">
            <a:avLst/>
          </a:prstGeom>
          <a:noFill/>
        </p:spPr>
        <p:txBody>
          <a:bodyPr wrap="square" rtlCol="0">
            <a:spAutoFit/>
          </a:bodyPr>
          <a:lstStyle/>
          <a:p>
            <a:pPr marL="285750" indent="-285750">
              <a:buFont typeface="Wingdings" panose="05000000000000000000" pitchFamily="2" charset="2"/>
              <a:buChar char="v"/>
            </a:pPr>
            <a:r>
              <a:rPr lang="en-US" sz="2500" dirty="0" smtClean="0"/>
              <a:t>R</a:t>
            </a:r>
            <a:r>
              <a:rPr lang="fr-CA" sz="2500" dirty="0" smtClean="0"/>
              <a:t>ÉVISION DE LA SOUSTRACTION À DEUX CHIFFRES</a:t>
            </a:r>
          </a:p>
          <a:p>
            <a:pPr marL="285750" indent="-285750">
              <a:buFont typeface="Wingdings" panose="05000000000000000000" pitchFamily="2" charset="2"/>
              <a:buChar char="v"/>
            </a:pPr>
            <a:r>
              <a:rPr lang="fr-CA" sz="2500" dirty="0" smtClean="0"/>
              <a:t>LES CENTRES</a:t>
            </a:r>
            <a:endParaRPr lang="en-US" sz="2500" dirty="0"/>
          </a:p>
        </p:txBody>
      </p:sp>
      <p:pic>
        <p:nvPicPr>
          <p:cNvPr id="6" name="Recorded Sound">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8"/>
          <a:stretch>
            <a:fillRect/>
          </a:stretch>
        </p:blipFill>
        <p:spPr>
          <a:xfrm>
            <a:off x="10032591" y="689843"/>
            <a:ext cx="487363" cy="487363"/>
          </a:xfrm>
          <a:prstGeom prst="rect">
            <a:avLst/>
          </a:prstGeom>
        </p:spPr>
      </p:pic>
    </p:spTree>
    <p:extLst>
      <p:ext uri="{BB962C8B-B14F-4D97-AF65-F5344CB8AC3E}">
        <p14:creationId xmlns:p14="http://schemas.microsoft.com/office/powerpoint/2010/main" val="91989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5334000" y="2814935"/>
            <a:ext cx="63315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755938" y="1542697"/>
            <a:ext cx="11055928" cy="4970591"/>
          </a:xfrm>
          <a:prstGeom prst="rect">
            <a:avLst/>
          </a:prstGeom>
          <a:noFill/>
        </p:spPr>
        <p:txBody>
          <a:bodyPr wrap="square" rtlCol="0">
            <a:spAutoFit/>
          </a:bodyPr>
          <a:lstStyle/>
          <a:p>
            <a:r>
              <a:rPr lang="fr-CA" sz="3200" dirty="0" smtClean="0">
                <a:latin typeface="Century Gothic" panose="020B0502020202020204" pitchFamily="34" charset="0"/>
              </a:rPr>
              <a:t>Maintenant, je dois enlever le 2 qui reste du 5!</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a:p>
            <a:r>
              <a:rPr lang="fr-CA" sz="5000" dirty="0" smtClean="0">
                <a:solidFill>
                  <a:srgbClr val="FF0000"/>
                </a:solidFill>
                <a:latin typeface="Century Gothic" panose="020B0502020202020204" pitchFamily="34" charset="0"/>
              </a:rPr>
              <a:t>43 – 20 = 23</a:t>
            </a:r>
          </a:p>
          <a:p>
            <a:r>
              <a:rPr lang="fr-CA" sz="5000" dirty="0" smtClean="0">
                <a:solidFill>
                  <a:srgbClr val="FF0000"/>
                </a:solidFill>
                <a:latin typeface="Century Gothic" panose="020B0502020202020204" pitchFamily="34" charset="0"/>
              </a:rPr>
              <a:t>23 – 3 = 20</a:t>
            </a:r>
          </a:p>
          <a:p>
            <a:r>
              <a:rPr lang="fr-CA" sz="5000" dirty="0" smtClean="0">
                <a:solidFill>
                  <a:srgbClr val="FF0000"/>
                </a:solidFill>
                <a:latin typeface="Century Gothic" panose="020B0502020202020204" pitchFamily="34" charset="0"/>
              </a:rPr>
              <a:t>20 – 2 = 18</a:t>
            </a:r>
          </a:p>
        </p:txBody>
      </p:sp>
      <p:sp>
        <p:nvSpPr>
          <p:cNvPr id="4" name="Rectangle 3"/>
          <p:cNvSpPr/>
          <p:nvPr>
            <p:custDataLst>
              <p:tags r:id="rId4"/>
            </p:custDataLst>
          </p:nvPr>
        </p:nvSpPr>
        <p:spPr>
          <a:xfrm>
            <a:off x="5569527" y="2814935"/>
            <a:ext cx="6096000" cy="3570208"/>
          </a:xfrm>
          <a:prstGeom prst="rect">
            <a:avLst/>
          </a:prstGeom>
        </p:spPr>
        <p:txBody>
          <a:bodyPr>
            <a:spAutoFit/>
          </a:bodyPr>
          <a:lstStyle/>
          <a:p>
            <a:r>
              <a:rPr lang="fr-CA" sz="3000" dirty="0" smtClean="0">
                <a:latin typeface="Century Gothic" panose="020B0502020202020204" pitchFamily="34" charset="0"/>
              </a:rPr>
              <a:t>***J’avais 5 a soustraire. J’ai enlevé 3 du 5. Je terminerai en soustrayant le 2 qui reste! </a:t>
            </a:r>
            <a:r>
              <a:rPr lang="fr-CA" dirty="0" smtClean="0">
                <a:latin typeface="Century Gothic" panose="020B0502020202020204" pitchFamily="34" charset="0"/>
              </a:rPr>
              <a:t>(I </a:t>
            </a:r>
            <a:r>
              <a:rPr lang="fr-CA" dirty="0" err="1" smtClean="0">
                <a:latin typeface="Century Gothic" panose="020B0502020202020204" pitchFamily="34" charset="0"/>
              </a:rPr>
              <a:t>had</a:t>
            </a:r>
            <a:r>
              <a:rPr lang="fr-CA" dirty="0" smtClean="0">
                <a:latin typeface="Century Gothic" panose="020B0502020202020204" pitchFamily="34" charset="0"/>
              </a:rPr>
              <a:t> 5 to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I </a:t>
            </a:r>
            <a:r>
              <a:rPr lang="fr-CA" dirty="0" err="1" smtClean="0">
                <a:latin typeface="Century Gothic" panose="020B0502020202020204" pitchFamily="34" charset="0"/>
              </a:rPr>
              <a:t>took</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3 </a:t>
            </a:r>
            <a:r>
              <a:rPr lang="fr-CA" dirty="0" err="1" smtClean="0">
                <a:latin typeface="Century Gothic" panose="020B0502020202020204" pitchFamily="34" charset="0"/>
              </a:rPr>
              <a:t>from</a:t>
            </a:r>
            <a:r>
              <a:rPr lang="fr-CA" dirty="0" smtClean="0">
                <a:latin typeface="Century Gothic" panose="020B0502020202020204" pitchFamily="34" charset="0"/>
              </a:rPr>
              <a:t> the 5. Finish by </a:t>
            </a:r>
            <a:r>
              <a:rPr lang="fr-CA" dirty="0" err="1" smtClean="0">
                <a:latin typeface="Century Gothic" panose="020B0502020202020204" pitchFamily="34" charset="0"/>
              </a:rPr>
              <a:t>taking</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the 2 </a:t>
            </a:r>
            <a:r>
              <a:rPr lang="fr-CA" dirty="0" err="1" smtClean="0">
                <a:latin typeface="Century Gothic" panose="020B0502020202020204" pitchFamily="34" charset="0"/>
              </a:rPr>
              <a:t>that</a:t>
            </a:r>
            <a:r>
              <a:rPr lang="fr-CA" dirty="0" smtClean="0">
                <a:latin typeface="Century Gothic" panose="020B0502020202020204" pitchFamily="34" charset="0"/>
              </a:rPr>
              <a:t> </a:t>
            </a:r>
            <a:r>
              <a:rPr lang="fr-CA" dirty="0" err="1" smtClean="0">
                <a:latin typeface="Century Gothic" panose="020B0502020202020204" pitchFamily="34" charset="0"/>
              </a:rPr>
              <a:t>is</a:t>
            </a:r>
            <a:r>
              <a:rPr lang="fr-CA" dirty="0" smtClean="0">
                <a:latin typeface="Century Gothic" panose="020B0502020202020204" pitchFamily="34" charset="0"/>
              </a:rPr>
              <a:t> </a:t>
            </a:r>
            <a:r>
              <a:rPr lang="fr-CA" dirty="0" err="1" smtClean="0">
                <a:latin typeface="Century Gothic" panose="020B0502020202020204" pitchFamily="34" charset="0"/>
              </a:rPr>
              <a:t>left</a:t>
            </a:r>
            <a:r>
              <a:rPr lang="fr-CA" dirty="0" smtClean="0">
                <a:latin typeface="Century Gothic" panose="020B0502020202020204" pitchFamily="34" charset="0"/>
              </a:rPr>
              <a:t>!)</a:t>
            </a:r>
            <a:endParaRPr lang="fr-CA" dirty="0">
              <a:latin typeface="Century Gothic" panose="020B0502020202020204" pitchFamily="34" charset="0"/>
            </a:endParaRPr>
          </a:p>
          <a:p>
            <a:r>
              <a:rPr lang="fr-CA" sz="5000" dirty="0" smtClean="0">
                <a:latin typeface="Century Gothic" panose="020B0502020202020204" pitchFamily="34" charset="0"/>
              </a:rPr>
              <a:t>						</a:t>
            </a:r>
            <a:r>
              <a:rPr lang="fr-CA" sz="5000" dirty="0" smtClean="0">
                <a:solidFill>
                  <a:srgbClr val="FF0000"/>
                </a:solidFill>
                <a:latin typeface="Century Gothic" panose="020B0502020202020204" pitchFamily="34" charset="0"/>
              </a:rPr>
              <a:t>5</a:t>
            </a:r>
          </a:p>
          <a:p>
            <a:r>
              <a:rPr lang="fr-CA" sz="5000" dirty="0">
                <a:solidFill>
                  <a:srgbClr val="FF0000"/>
                </a:solidFill>
                <a:latin typeface="Century Gothic" panose="020B0502020202020204" pitchFamily="34" charset="0"/>
              </a:rPr>
              <a:t>	</a:t>
            </a:r>
            <a:r>
              <a:rPr lang="fr-CA" sz="5000" dirty="0" smtClean="0">
                <a:solidFill>
                  <a:srgbClr val="FF0000"/>
                </a:solidFill>
                <a:latin typeface="Century Gothic" panose="020B0502020202020204" pitchFamily="34" charset="0"/>
              </a:rPr>
              <a:t>			3				2</a:t>
            </a:r>
            <a:endParaRPr lang="en-US" sz="5000" dirty="0">
              <a:solidFill>
                <a:srgbClr val="FF0000"/>
              </a:solidFill>
            </a:endParaRPr>
          </a:p>
        </p:txBody>
      </p:sp>
      <p:cxnSp>
        <p:nvCxnSpPr>
          <p:cNvPr id="7" name="Straight Arrow Connector 6"/>
          <p:cNvCxnSpPr/>
          <p:nvPr>
            <p:custDataLst>
              <p:tags r:id="rId5"/>
            </p:custDataLst>
          </p:nvPr>
        </p:nvCxnSpPr>
        <p:spPr>
          <a:xfrm flipH="1">
            <a:off x="7848601" y="5610225"/>
            <a:ext cx="622587"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custDataLst>
              <p:tags r:id="rId6"/>
            </p:custDataLst>
          </p:nvPr>
        </p:nvCxnSpPr>
        <p:spPr>
          <a:xfrm>
            <a:off x="8663853" y="5610225"/>
            <a:ext cx="650298"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descr="Check Mark Tick Okay · Free vector graphic on Pixabay"/>
          <p:cNvPicPr>
            <a:picLocks noChangeAspect="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7453813" y="6162585"/>
            <a:ext cx="706081" cy="521470"/>
          </a:xfrm>
          <a:prstGeom prst="rect">
            <a:avLst/>
          </a:prstGeom>
        </p:spPr>
      </p:pic>
      <p:pic>
        <p:nvPicPr>
          <p:cNvPr id="10" name="Picture 9" descr="Check Mark Tick Okay · Free vector graphic on Pixabay"/>
          <p:cNvPicPr>
            <a:picLocks noChangeAspect="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9205536" y="6162585"/>
            <a:ext cx="706081" cy="521470"/>
          </a:xfrm>
          <a:prstGeom prst="rect">
            <a:avLst/>
          </a:prstGeom>
        </p:spPr>
      </p:pic>
      <p:cxnSp>
        <p:nvCxnSpPr>
          <p:cNvPr id="11" name="Straight Arrow Connector 10"/>
          <p:cNvCxnSpPr/>
          <p:nvPr>
            <p:custDataLst>
              <p:tags r:id="rId9"/>
            </p:custDataLst>
          </p:nvPr>
        </p:nvCxnSpPr>
        <p:spPr>
          <a:xfrm flipH="1" flipV="1">
            <a:off x="2559545" y="5523345"/>
            <a:ext cx="4820310" cy="3535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custDataLst>
              <p:tags r:id="rId10"/>
            </p:custDataLst>
          </p:nvPr>
        </p:nvCxnSpPr>
        <p:spPr>
          <a:xfrm flipH="1">
            <a:off x="2631316" y="6088880"/>
            <a:ext cx="6771302" cy="151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0451235" y="746414"/>
            <a:ext cx="487363" cy="487363"/>
          </a:xfrm>
          <a:prstGeom prst="rect">
            <a:avLst/>
          </a:prstGeom>
        </p:spPr>
      </p:pic>
    </p:spTree>
    <p:extLst>
      <p:ext uri="{BB962C8B-B14F-4D97-AF65-F5344CB8AC3E}">
        <p14:creationId xmlns:p14="http://schemas.microsoft.com/office/powerpoint/2010/main" val="2072526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9"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custDataLst>
              <p:tags r:id="rId1"/>
            </p:custDataLst>
          </p:nvPr>
        </p:nvSpPr>
        <p:spPr>
          <a:xfrm>
            <a:off x="1988458" y="2826863"/>
            <a:ext cx="1142172" cy="34344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custDataLst>
              <p:tags r:id="rId2"/>
            </p:custDataLst>
          </p:nvPr>
        </p:nvSpPr>
        <p:spPr>
          <a:xfrm>
            <a:off x="5905500" y="2814935"/>
            <a:ext cx="57600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3"/>
            </p:custDataLst>
          </p:nvPr>
        </p:nvSpPr>
        <p:spPr>
          <a:xfrm>
            <a:off x="2559544" y="43322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4"/>
            </p:custDataLst>
          </p:nvPr>
        </p:nvSpPr>
        <p:spPr>
          <a:xfrm>
            <a:off x="728229" y="1141110"/>
            <a:ext cx="11055928" cy="4970591"/>
          </a:xfrm>
          <a:prstGeom prst="rect">
            <a:avLst/>
          </a:prstGeom>
          <a:noFill/>
        </p:spPr>
        <p:txBody>
          <a:bodyPr wrap="square" rtlCol="0">
            <a:spAutoFit/>
          </a:bodyPr>
          <a:lstStyle/>
          <a:p>
            <a:r>
              <a:rPr lang="fr-CA" sz="3200" dirty="0" smtClean="0">
                <a:latin typeface="Century Gothic" panose="020B0502020202020204" pitchFamily="34" charset="0"/>
              </a:rPr>
              <a:t>Vérifier que vous avez enlevé tout le 45!</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a:p>
            <a:r>
              <a:rPr lang="fr-CA" sz="5000" dirty="0" smtClean="0">
                <a:solidFill>
                  <a:srgbClr val="FF0000"/>
                </a:solidFill>
                <a:latin typeface="Century Gothic" panose="020B0502020202020204" pitchFamily="34" charset="0"/>
              </a:rPr>
              <a:t>43 – 20 = 23</a:t>
            </a:r>
          </a:p>
          <a:p>
            <a:r>
              <a:rPr lang="fr-CA" sz="5000" dirty="0" smtClean="0">
                <a:solidFill>
                  <a:srgbClr val="FF0000"/>
                </a:solidFill>
                <a:latin typeface="Century Gothic" panose="020B0502020202020204" pitchFamily="34" charset="0"/>
              </a:rPr>
              <a:t>23 –  3 = 20</a:t>
            </a:r>
          </a:p>
          <a:p>
            <a:r>
              <a:rPr lang="fr-CA" sz="5000" dirty="0" smtClean="0">
                <a:solidFill>
                  <a:srgbClr val="FF0000"/>
                </a:solidFill>
                <a:latin typeface="Century Gothic" panose="020B0502020202020204" pitchFamily="34" charset="0"/>
              </a:rPr>
              <a:t>20 –  2 = 18</a:t>
            </a:r>
          </a:p>
        </p:txBody>
      </p:sp>
      <p:sp>
        <p:nvSpPr>
          <p:cNvPr id="4" name="Rectangle 3"/>
          <p:cNvSpPr/>
          <p:nvPr>
            <p:custDataLst>
              <p:tags r:id="rId5"/>
            </p:custDataLst>
          </p:nvPr>
        </p:nvSpPr>
        <p:spPr>
          <a:xfrm>
            <a:off x="6038849" y="2971800"/>
            <a:ext cx="5626677" cy="4185761"/>
          </a:xfrm>
          <a:prstGeom prst="rect">
            <a:avLst/>
          </a:prstGeom>
        </p:spPr>
        <p:txBody>
          <a:bodyPr wrap="square">
            <a:spAutoFit/>
          </a:bodyPr>
          <a:lstStyle/>
          <a:p>
            <a:r>
              <a:rPr lang="fr-CA" sz="3000" dirty="0" smtClean="0">
                <a:latin typeface="Century Gothic" panose="020B0502020202020204" pitchFamily="34" charset="0"/>
              </a:rPr>
              <a:t>***Additionner tous les nombres que vous avez enlevés! Le total doit être égal au nombre que tu as enlevé en haut dans la question. </a:t>
            </a:r>
            <a:r>
              <a:rPr lang="fr-CA" dirty="0" smtClean="0">
                <a:latin typeface="Century Gothic" panose="020B0502020202020204" pitchFamily="34" charset="0"/>
              </a:rPr>
              <a:t>(</a:t>
            </a:r>
            <a:r>
              <a:rPr lang="fr-CA" dirty="0" err="1" smtClean="0">
                <a:latin typeface="Century Gothic" panose="020B0502020202020204" pitchFamily="34" charset="0"/>
              </a:rPr>
              <a:t>Add</a:t>
            </a:r>
            <a:r>
              <a:rPr lang="fr-CA" dirty="0" smtClean="0">
                <a:latin typeface="Century Gothic" panose="020B0502020202020204" pitchFamily="34" charset="0"/>
              </a:rPr>
              <a:t> all of the </a:t>
            </a:r>
            <a:r>
              <a:rPr lang="fr-CA" dirty="0" err="1" smtClean="0">
                <a:latin typeface="Century Gothic" panose="020B0502020202020204" pitchFamily="34" charset="0"/>
              </a:rPr>
              <a:t>numbers</a:t>
            </a:r>
            <a:r>
              <a:rPr lang="fr-CA" dirty="0" smtClean="0">
                <a:latin typeface="Century Gothic" panose="020B0502020202020204" pitchFamily="34" charset="0"/>
              </a:rPr>
              <a:t> </a:t>
            </a:r>
            <a:r>
              <a:rPr lang="fr-CA" dirty="0" err="1" smtClean="0">
                <a:latin typeface="Century Gothic" panose="020B0502020202020204" pitchFamily="34" charset="0"/>
              </a:rPr>
              <a:t>that</a:t>
            </a:r>
            <a:r>
              <a:rPr lang="fr-CA" dirty="0" smtClean="0">
                <a:latin typeface="Century Gothic" panose="020B0502020202020204" pitchFamily="34" charset="0"/>
              </a:rPr>
              <a:t>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subtracted</a:t>
            </a:r>
            <a:r>
              <a:rPr lang="fr-CA" dirty="0" smtClean="0">
                <a:latin typeface="Century Gothic" panose="020B0502020202020204" pitchFamily="34" charset="0"/>
              </a:rPr>
              <a:t>. The total has to </a:t>
            </a:r>
            <a:r>
              <a:rPr lang="fr-CA" dirty="0" err="1" smtClean="0">
                <a:latin typeface="Century Gothic" panose="020B0502020202020204" pitchFamily="34" charset="0"/>
              </a:rPr>
              <a:t>be</a:t>
            </a:r>
            <a:r>
              <a:rPr lang="fr-CA" dirty="0" smtClean="0">
                <a:latin typeface="Century Gothic" panose="020B0502020202020204" pitchFamily="34" charset="0"/>
              </a:rPr>
              <a:t> </a:t>
            </a:r>
            <a:r>
              <a:rPr lang="fr-CA" dirty="0" err="1" smtClean="0">
                <a:latin typeface="Century Gothic" panose="020B0502020202020204" pitchFamily="34" charset="0"/>
              </a:rPr>
              <a:t>equal</a:t>
            </a:r>
            <a:r>
              <a:rPr lang="fr-CA" dirty="0" smtClean="0">
                <a:latin typeface="Century Gothic" panose="020B0502020202020204" pitchFamily="34" charset="0"/>
              </a:rPr>
              <a:t> to the </a:t>
            </a:r>
            <a:r>
              <a:rPr lang="fr-CA" dirty="0" err="1" smtClean="0">
                <a:latin typeface="Century Gothic" panose="020B0502020202020204" pitchFamily="34" charset="0"/>
              </a:rPr>
              <a:t>number</a:t>
            </a:r>
            <a:r>
              <a:rPr lang="fr-CA" dirty="0" smtClean="0">
                <a:latin typeface="Century Gothic" panose="020B0502020202020204" pitchFamily="34" charset="0"/>
              </a:rPr>
              <a:t> </a:t>
            </a:r>
            <a:r>
              <a:rPr lang="fr-CA" dirty="0" err="1" smtClean="0">
                <a:latin typeface="Century Gothic" panose="020B0502020202020204" pitchFamily="34" charset="0"/>
              </a:rPr>
              <a:t>above</a:t>
            </a:r>
            <a:r>
              <a:rPr lang="fr-CA" dirty="0" smtClean="0">
                <a:latin typeface="Century Gothic" panose="020B0502020202020204" pitchFamily="34" charset="0"/>
              </a:rPr>
              <a:t> in the question.) </a:t>
            </a:r>
            <a:endParaRPr lang="fr-CA" dirty="0">
              <a:latin typeface="Century Gothic" panose="020B0502020202020204" pitchFamily="34" charset="0"/>
            </a:endParaRPr>
          </a:p>
          <a:p>
            <a:r>
              <a:rPr lang="fr-CA" sz="5000" dirty="0" smtClean="0">
                <a:latin typeface="Century Gothic" panose="020B0502020202020204" pitchFamily="34" charset="0"/>
              </a:rPr>
              <a:t>					</a:t>
            </a:r>
            <a:endParaRPr lang="en-US" sz="5000" dirty="0">
              <a:solidFill>
                <a:srgbClr val="FF0000"/>
              </a:solidFill>
            </a:endParaRPr>
          </a:p>
        </p:txBody>
      </p:sp>
      <p:sp>
        <p:nvSpPr>
          <p:cNvPr id="11" name="Curved Up Arrow 10"/>
          <p:cNvSpPr/>
          <p:nvPr>
            <p:custDataLst>
              <p:tags r:id="rId6"/>
            </p:custDataLst>
          </p:nvPr>
        </p:nvSpPr>
        <p:spPr>
          <a:xfrm rot="15318071">
            <a:off x="2205820" y="3069031"/>
            <a:ext cx="4624490" cy="2225985"/>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0000"/>
              </a:solidFill>
            </a:endParaRPr>
          </a:p>
        </p:txBody>
      </p:sp>
      <p:sp>
        <p:nvSpPr>
          <p:cNvPr id="13" name="Equal 12"/>
          <p:cNvSpPr/>
          <p:nvPr>
            <p:custDataLst>
              <p:tags r:id="rId7"/>
            </p:custDataLst>
          </p:nvPr>
        </p:nvSpPr>
        <p:spPr>
          <a:xfrm rot="2279653">
            <a:off x="2849902" y="6248207"/>
            <a:ext cx="365363" cy="22601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Rectangle 7"/>
          <p:cNvSpPr/>
          <p:nvPr>
            <p:custDataLst>
              <p:tags r:id="rId8"/>
            </p:custDataLst>
          </p:nvPr>
        </p:nvSpPr>
        <p:spPr>
          <a:xfrm>
            <a:off x="3130630" y="6237237"/>
            <a:ext cx="763922" cy="630942"/>
          </a:xfrm>
          <a:prstGeom prst="rect">
            <a:avLst/>
          </a:prstGeom>
        </p:spPr>
        <p:txBody>
          <a:bodyPr wrap="square">
            <a:spAutoFit/>
          </a:bodyPr>
          <a:lstStyle/>
          <a:p>
            <a:r>
              <a:rPr lang="fr-CA" sz="3500" dirty="0" smtClean="0"/>
              <a:t>45</a:t>
            </a:r>
            <a:endParaRPr lang="en-US" sz="3500" dirty="0"/>
          </a:p>
        </p:txBody>
      </p:sp>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0525126" y="1093111"/>
            <a:ext cx="487363" cy="487363"/>
          </a:xfrm>
          <a:prstGeom prst="rect">
            <a:avLst/>
          </a:prstGeom>
        </p:spPr>
      </p:pic>
    </p:spTree>
    <p:extLst>
      <p:ext uri="{BB962C8B-B14F-4D97-AF65-F5344CB8AC3E}">
        <p14:creationId xmlns:p14="http://schemas.microsoft.com/office/powerpoint/2010/main" val="1305935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831272" y="1634836"/>
            <a:ext cx="11055928" cy="4970591"/>
          </a:xfrm>
          <a:prstGeom prst="rect">
            <a:avLst/>
          </a:prstGeom>
          <a:noFill/>
        </p:spPr>
        <p:txBody>
          <a:bodyPr wrap="square" rtlCol="0">
            <a:spAutoFit/>
          </a:bodyPr>
          <a:lstStyle/>
          <a:p>
            <a:r>
              <a:rPr lang="fr-CA" sz="3200" u="sng" dirty="0" smtClean="0">
                <a:latin typeface="Century Gothic" panose="020B0502020202020204" pitchFamily="34" charset="0"/>
              </a:rPr>
              <a:t>Un autre exemple:</a:t>
            </a:r>
          </a:p>
          <a:p>
            <a:endParaRPr lang="fr-CA" sz="3500" dirty="0">
              <a:latin typeface="Century Gothic" panose="020B0502020202020204" pitchFamily="34" charset="0"/>
            </a:endParaRPr>
          </a:p>
          <a:p>
            <a:r>
              <a:rPr lang="fr-CA" sz="5000" dirty="0" smtClean="0">
                <a:solidFill>
                  <a:srgbClr val="FF6600"/>
                </a:solidFill>
                <a:latin typeface="Century Gothic" panose="020B0502020202020204" pitchFamily="34" charset="0"/>
              </a:rPr>
              <a:t>						88 – 43 = ___             </a:t>
            </a:r>
          </a:p>
          <a:p>
            <a:r>
              <a:rPr lang="fr-CA" sz="5000" dirty="0" smtClean="0">
                <a:solidFill>
                  <a:srgbClr val="FF6600"/>
                </a:solidFill>
                <a:latin typeface="Century Gothic" panose="020B0502020202020204" pitchFamily="34" charset="0"/>
              </a:rPr>
              <a:t>						88 – 10 = 78</a:t>
            </a:r>
          </a:p>
          <a:p>
            <a:r>
              <a:rPr lang="fr-CA" sz="5000" dirty="0" smtClean="0">
                <a:solidFill>
                  <a:srgbClr val="FF6600"/>
                </a:solidFill>
                <a:latin typeface="Century Gothic" panose="020B0502020202020204" pitchFamily="34" charset="0"/>
              </a:rPr>
              <a:t>						78 – </a:t>
            </a:r>
            <a:r>
              <a:rPr lang="fr-CA" sz="5000" dirty="0">
                <a:solidFill>
                  <a:srgbClr val="FF6600"/>
                </a:solidFill>
                <a:latin typeface="Century Gothic" panose="020B0502020202020204" pitchFamily="34" charset="0"/>
              </a:rPr>
              <a:t>2</a:t>
            </a:r>
            <a:r>
              <a:rPr lang="fr-CA" sz="5000" dirty="0" smtClean="0">
                <a:solidFill>
                  <a:srgbClr val="FF6600"/>
                </a:solidFill>
                <a:latin typeface="Century Gothic" panose="020B0502020202020204" pitchFamily="34" charset="0"/>
              </a:rPr>
              <a:t>0 = </a:t>
            </a:r>
            <a:r>
              <a:rPr lang="fr-CA" sz="5000" dirty="0">
                <a:solidFill>
                  <a:srgbClr val="FF6600"/>
                </a:solidFill>
                <a:latin typeface="Century Gothic" panose="020B0502020202020204" pitchFamily="34" charset="0"/>
              </a:rPr>
              <a:t>5</a:t>
            </a:r>
            <a:r>
              <a:rPr lang="fr-CA" sz="5000" dirty="0" smtClean="0">
                <a:solidFill>
                  <a:srgbClr val="FF6600"/>
                </a:solidFill>
                <a:latin typeface="Century Gothic" panose="020B0502020202020204" pitchFamily="34" charset="0"/>
              </a:rPr>
              <a:t>8</a:t>
            </a:r>
          </a:p>
          <a:p>
            <a:r>
              <a:rPr lang="fr-CA" sz="5000" dirty="0" smtClean="0">
                <a:solidFill>
                  <a:srgbClr val="FF6600"/>
                </a:solidFill>
                <a:latin typeface="Century Gothic" panose="020B0502020202020204" pitchFamily="34" charset="0"/>
              </a:rPr>
              <a:t>						58 – 10 = </a:t>
            </a:r>
            <a:r>
              <a:rPr lang="fr-CA" sz="5000" dirty="0">
                <a:solidFill>
                  <a:srgbClr val="FF6600"/>
                </a:solidFill>
                <a:latin typeface="Century Gothic" panose="020B0502020202020204" pitchFamily="34" charset="0"/>
              </a:rPr>
              <a:t>4</a:t>
            </a:r>
            <a:r>
              <a:rPr lang="fr-CA" sz="5000" dirty="0" smtClean="0">
                <a:solidFill>
                  <a:srgbClr val="FF6600"/>
                </a:solidFill>
                <a:latin typeface="Century Gothic" panose="020B0502020202020204" pitchFamily="34" charset="0"/>
              </a:rPr>
              <a:t>8</a:t>
            </a:r>
          </a:p>
          <a:p>
            <a:r>
              <a:rPr lang="fr-CA" sz="5000" dirty="0" smtClean="0">
                <a:solidFill>
                  <a:srgbClr val="FF6600"/>
                </a:solidFill>
                <a:latin typeface="Century Gothic" panose="020B0502020202020204" pitchFamily="34" charset="0"/>
              </a:rPr>
              <a:t>						48 – 3 = 45</a:t>
            </a:r>
            <a:endParaRPr lang="en-US" sz="5000" dirty="0">
              <a:solidFill>
                <a:srgbClr val="FF6600"/>
              </a:solidFill>
              <a:latin typeface="Century Gothic" panose="020B0502020202020204" pitchFamily="34" charset="0"/>
            </a:endParaRPr>
          </a:p>
        </p:txBody>
      </p:sp>
      <p:cxnSp>
        <p:nvCxnSpPr>
          <p:cNvPr id="6" name="Straight Arrow Connector 5"/>
          <p:cNvCxnSpPr/>
          <p:nvPr>
            <p:custDataLst>
              <p:tags r:id="rId3"/>
            </p:custDataLst>
          </p:nvPr>
        </p:nvCxnSpPr>
        <p:spPr>
          <a:xfrm flipH="1">
            <a:off x="4313385" y="4120131"/>
            <a:ext cx="2244437" cy="259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custDataLst>
              <p:tags r:id="rId4"/>
            </p:custDataLst>
          </p:nvPr>
        </p:nvCxnSpPr>
        <p:spPr>
          <a:xfrm flipH="1">
            <a:off x="4313385" y="4887769"/>
            <a:ext cx="2244436" cy="251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custDataLst>
              <p:tags r:id="rId5"/>
            </p:custDataLst>
          </p:nvPr>
        </p:nvCxnSpPr>
        <p:spPr>
          <a:xfrm flipH="1">
            <a:off x="4313385" y="5555218"/>
            <a:ext cx="2244436" cy="3172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10414289" y="1391154"/>
            <a:ext cx="487363" cy="487363"/>
          </a:xfrm>
          <a:prstGeom prst="rect">
            <a:avLst/>
          </a:prstGeom>
        </p:spPr>
      </p:pic>
    </p:spTree>
    <p:extLst>
      <p:ext uri="{BB962C8B-B14F-4D97-AF65-F5344CB8AC3E}">
        <p14:creationId xmlns:p14="http://schemas.microsoft.com/office/powerpoint/2010/main" val="2030830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4" y="426529"/>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1136072" y="1401329"/>
            <a:ext cx="11055928" cy="5201424"/>
          </a:xfrm>
          <a:prstGeom prst="rect">
            <a:avLst/>
          </a:prstGeom>
          <a:noFill/>
        </p:spPr>
        <p:txBody>
          <a:bodyPr wrap="square" rtlCol="0">
            <a:spAutoFit/>
          </a:bodyPr>
          <a:lstStyle/>
          <a:p>
            <a:r>
              <a:rPr lang="fr-CA" sz="3200" u="sng" dirty="0" smtClean="0">
                <a:latin typeface="Century Gothic" panose="020B0502020202020204" pitchFamily="34" charset="0"/>
              </a:rPr>
              <a:t>Un autre exemple:</a:t>
            </a:r>
            <a:endParaRPr lang="fr-CA" sz="3500" dirty="0">
              <a:latin typeface="Century Gothic" panose="020B0502020202020204" pitchFamily="34" charset="0"/>
            </a:endParaRPr>
          </a:p>
          <a:p>
            <a:r>
              <a:rPr lang="fr-CA" sz="5000" dirty="0" smtClean="0">
                <a:solidFill>
                  <a:schemeClr val="accent1">
                    <a:lumMod val="75000"/>
                  </a:schemeClr>
                </a:solidFill>
                <a:latin typeface="Century Gothic" panose="020B0502020202020204" pitchFamily="34" charset="0"/>
              </a:rPr>
              <a:t>						73 – 4</a:t>
            </a:r>
            <a:r>
              <a:rPr lang="fr-CA" sz="5000" dirty="0">
                <a:solidFill>
                  <a:schemeClr val="accent1">
                    <a:lumMod val="75000"/>
                  </a:schemeClr>
                </a:solidFill>
                <a:latin typeface="Century Gothic" panose="020B0502020202020204" pitchFamily="34" charset="0"/>
              </a:rPr>
              <a:t>5</a:t>
            </a:r>
            <a:r>
              <a:rPr lang="fr-CA" sz="5000" dirty="0" smtClean="0">
                <a:solidFill>
                  <a:schemeClr val="accent1">
                    <a:lumMod val="75000"/>
                  </a:schemeClr>
                </a:solidFill>
                <a:latin typeface="Century Gothic" panose="020B0502020202020204" pitchFamily="34" charset="0"/>
              </a:rPr>
              <a:t> = ___</a:t>
            </a:r>
          </a:p>
          <a:p>
            <a:r>
              <a:rPr lang="fr-CA" sz="5000" dirty="0" smtClean="0">
                <a:solidFill>
                  <a:schemeClr val="accent1">
                    <a:lumMod val="75000"/>
                  </a:schemeClr>
                </a:solidFill>
                <a:latin typeface="Century Gothic" panose="020B0502020202020204" pitchFamily="34" charset="0"/>
              </a:rPr>
              <a:t>						73 – 20 = 53 </a:t>
            </a:r>
          </a:p>
          <a:p>
            <a:r>
              <a:rPr lang="fr-CA" sz="5000" dirty="0" smtClean="0">
                <a:solidFill>
                  <a:schemeClr val="accent1">
                    <a:lumMod val="75000"/>
                  </a:schemeClr>
                </a:solidFill>
                <a:latin typeface="Century Gothic" panose="020B0502020202020204" pitchFamily="34" charset="0"/>
              </a:rPr>
              <a:t>						53 – 10 = 43</a:t>
            </a:r>
          </a:p>
          <a:p>
            <a:r>
              <a:rPr lang="fr-CA" sz="5000" dirty="0" smtClean="0">
                <a:solidFill>
                  <a:schemeClr val="accent1">
                    <a:lumMod val="75000"/>
                  </a:schemeClr>
                </a:solidFill>
                <a:latin typeface="Century Gothic" panose="020B0502020202020204" pitchFamily="34" charset="0"/>
              </a:rPr>
              <a:t>						43 – 10 = 33</a:t>
            </a:r>
          </a:p>
          <a:p>
            <a:r>
              <a:rPr lang="fr-CA" sz="5000" dirty="0" smtClean="0">
                <a:solidFill>
                  <a:schemeClr val="accent1">
                    <a:lumMod val="75000"/>
                  </a:schemeClr>
                </a:solidFill>
                <a:latin typeface="Century Gothic" panose="020B0502020202020204" pitchFamily="34" charset="0"/>
              </a:rPr>
              <a:t>						33 –  3 = 30</a:t>
            </a:r>
          </a:p>
          <a:p>
            <a:r>
              <a:rPr lang="fr-CA" sz="5000" dirty="0" smtClean="0">
                <a:solidFill>
                  <a:schemeClr val="accent1">
                    <a:lumMod val="75000"/>
                  </a:schemeClr>
                </a:solidFill>
                <a:latin typeface="Century Gothic" panose="020B0502020202020204" pitchFamily="34" charset="0"/>
              </a:rPr>
              <a:t>						30 –  2 = 28            </a:t>
            </a: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83379" y="1401329"/>
            <a:ext cx="487363" cy="487363"/>
          </a:xfrm>
          <a:prstGeom prst="rect">
            <a:avLst/>
          </a:prstGeom>
        </p:spPr>
      </p:pic>
    </p:spTree>
    <p:extLst>
      <p:ext uri="{BB962C8B-B14F-4D97-AF65-F5344CB8AC3E}">
        <p14:creationId xmlns:p14="http://schemas.microsoft.com/office/powerpoint/2010/main" val="293627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831272" y="1634836"/>
            <a:ext cx="11055928" cy="2877711"/>
          </a:xfrm>
          <a:prstGeom prst="rect">
            <a:avLst/>
          </a:prstGeom>
          <a:noFill/>
        </p:spPr>
        <p:txBody>
          <a:bodyPr wrap="square" rtlCol="0">
            <a:spAutoFit/>
          </a:bodyPr>
          <a:lstStyle/>
          <a:p>
            <a:r>
              <a:rPr lang="fr-CA" sz="3200" dirty="0" smtClean="0">
                <a:latin typeface="Century Gothic" panose="020B0502020202020204" pitchFamily="34" charset="0"/>
              </a:rPr>
              <a:t>Maintenant, j’aimerais que tu essayes un exemple toi-même. La réponse est sur la page suivante.</a:t>
            </a:r>
          </a:p>
          <a:p>
            <a:endParaRPr lang="fr-CA" sz="3200" dirty="0">
              <a:latin typeface="Century Gothic" panose="020B0502020202020204" pitchFamily="34" charset="0"/>
            </a:endParaRPr>
          </a:p>
          <a:p>
            <a:r>
              <a:rPr lang="fr-CA" sz="5000" dirty="0" smtClean="0">
                <a:solidFill>
                  <a:srgbClr val="7030A0"/>
                </a:solidFill>
                <a:latin typeface="Century Gothic" panose="020B0502020202020204" pitchFamily="34" charset="0"/>
              </a:rPr>
              <a:t>								62 – 38 = </a:t>
            </a:r>
          </a:p>
          <a:p>
            <a:endParaRPr lang="fr-CA" sz="3500" dirty="0">
              <a:latin typeface="Century Gothic" panose="020B0502020202020204" pitchFamily="34" charset="0"/>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97416" y="814595"/>
            <a:ext cx="487363" cy="487363"/>
          </a:xfrm>
          <a:prstGeom prst="rect">
            <a:avLst/>
          </a:prstGeom>
        </p:spPr>
      </p:pic>
    </p:spTree>
    <p:extLst>
      <p:ext uri="{BB962C8B-B14F-4D97-AF65-F5344CB8AC3E}">
        <p14:creationId xmlns:p14="http://schemas.microsoft.com/office/powerpoint/2010/main" val="263732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517236" y="1634836"/>
            <a:ext cx="11369964" cy="5955476"/>
          </a:xfrm>
          <a:prstGeom prst="rect">
            <a:avLst/>
          </a:prstGeom>
          <a:noFill/>
        </p:spPr>
        <p:txBody>
          <a:bodyPr wrap="square" rtlCol="0">
            <a:spAutoFit/>
          </a:bodyPr>
          <a:lstStyle/>
          <a:p>
            <a:r>
              <a:rPr lang="fr-CA" sz="3200" dirty="0" smtClean="0">
                <a:latin typeface="Century Gothic" panose="020B0502020202020204" pitchFamily="34" charset="0"/>
              </a:rPr>
              <a:t>Comparer votre réponse a celle de Madame. N’oublie pas que vos équations peut être différents que les miens.</a:t>
            </a:r>
          </a:p>
          <a:p>
            <a:endParaRPr lang="fr-CA" dirty="0">
              <a:latin typeface="Century Gothic" panose="020B0502020202020204" pitchFamily="34" charset="0"/>
            </a:endParaRPr>
          </a:p>
          <a:p>
            <a:r>
              <a:rPr lang="fr-CA" sz="5000" dirty="0" smtClean="0">
                <a:solidFill>
                  <a:schemeClr val="accent6">
                    <a:lumMod val="75000"/>
                  </a:schemeClr>
                </a:solidFill>
                <a:latin typeface="Century Gothic" panose="020B0502020202020204" pitchFamily="34" charset="0"/>
              </a:rPr>
              <a:t>								62 – 38 = </a:t>
            </a:r>
            <a:r>
              <a:rPr lang="fr-CA" sz="5000" u="sng" dirty="0" smtClean="0">
                <a:solidFill>
                  <a:schemeClr val="accent6">
                    <a:lumMod val="75000"/>
                  </a:schemeClr>
                </a:solidFill>
                <a:latin typeface="Century Gothic" panose="020B0502020202020204" pitchFamily="34" charset="0"/>
              </a:rPr>
              <a:t>24</a:t>
            </a:r>
            <a:endParaRPr lang="fr-CA" sz="5000" u="sng" dirty="0" smtClean="0">
              <a:solidFill>
                <a:schemeClr val="accent6">
                  <a:lumMod val="75000"/>
                </a:schemeClr>
              </a:solidFill>
              <a:latin typeface="Century Gothic" panose="020B0502020202020204" pitchFamily="34" charset="0"/>
            </a:endParaRPr>
          </a:p>
          <a:p>
            <a:r>
              <a:rPr lang="fr-CA" sz="5000" dirty="0">
                <a:solidFill>
                  <a:schemeClr val="accent6">
                    <a:lumMod val="75000"/>
                  </a:schemeClr>
                </a:solidFill>
                <a:latin typeface="Century Gothic" panose="020B0502020202020204" pitchFamily="34" charset="0"/>
              </a:rPr>
              <a:t>	</a:t>
            </a:r>
            <a:r>
              <a:rPr lang="fr-CA" sz="5000" dirty="0" smtClean="0">
                <a:solidFill>
                  <a:schemeClr val="accent6">
                    <a:lumMod val="75000"/>
                  </a:schemeClr>
                </a:solidFill>
                <a:latin typeface="Century Gothic" panose="020B0502020202020204" pitchFamily="34" charset="0"/>
              </a:rPr>
              <a:t>							62 – 10 = 52</a:t>
            </a:r>
          </a:p>
          <a:p>
            <a:r>
              <a:rPr lang="fr-CA" sz="5000" dirty="0">
                <a:solidFill>
                  <a:schemeClr val="accent6">
                    <a:lumMod val="75000"/>
                  </a:schemeClr>
                </a:solidFill>
                <a:latin typeface="Century Gothic" panose="020B0502020202020204" pitchFamily="34" charset="0"/>
              </a:rPr>
              <a:t>	</a:t>
            </a:r>
            <a:r>
              <a:rPr lang="fr-CA" sz="5000" dirty="0" smtClean="0">
                <a:solidFill>
                  <a:schemeClr val="accent6">
                    <a:lumMod val="75000"/>
                  </a:schemeClr>
                </a:solidFill>
                <a:latin typeface="Century Gothic" panose="020B0502020202020204" pitchFamily="34" charset="0"/>
              </a:rPr>
              <a:t>							52 – 20 = 32</a:t>
            </a:r>
          </a:p>
          <a:p>
            <a:r>
              <a:rPr lang="fr-CA" sz="5000" dirty="0">
                <a:solidFill>
                  <a:schemeClr val="accent6">
                    <a:lumMod val="75000"/>
                  </a:schemeClr>
                </a:solidFill>
                <a:latin typeface="Century Gothic" panose="020B0502020202020204" pitchFamily="34" charset="0"/>
              </a:rPr>
              <a:t>	</a:t>
            </a:r>
            <a:r>
              <a:rPr lang="fr-CA" sz="5000" dirty="0" smtClean="0">
                <a:solidFill>
                  <a:schemeClr val="accent6">
                    <a:lumMod val="75000"/>
                  </a:schemeClr>
                </a:solidFill>
                <a:latin typeface="Century Gothic" panose="020B0502020202020204" pitchFamily="34" charset="0"/>
              </a:rPr>
              <a:t>							32 – </a:t>
            </a:r>
            <a:r>
              <a:rPr lang="fr-CA" sz="5000" dirty="0">
                <a:solidFill>
                  <a:schemeClr val="accent6">
                    <a:lumMod val="75000"/>
                  </a:schemeClr>
                </a:solidFill>
                <a:latin typeface="Century Gothic" panose="020B0502020202020204" pitchFamily="34" charset="0"/>
              </a:rPr>
              <a:t>2</a:t>
            </a:r>
            <a:r>
              <a:rPr lang="fr-CA" sz="5000" dirty="0" smtClean="0">
                <a:solidFill>
                  <a:schemeClr val="accent6">
                    <a:lumMod val="75000"/>
                  </a:schemeClr>
                </a:solidFill>
                <a:latin typeface="Century Gothic" panose="020B0502020202020204" pitchFamily="34" charset="0"/>
              </a:rPr>
              <a:t> = 30</a:t>
            </a:r>
          </a:p>
          <a:p>
            <a:r>
              <a:rPr lang="fr-CA" sz="5000" dirty="0">
                <a:solidFill>
                  <a:schemeClr val="accent6">
                    <a:lumMod val="75000"/>
                  </a:schemeClr>
                </a:solidFill>
                <a:latin typeface="Century Gothic" panose="020B0502020202020204" pitchFamily="34" charset="0"/>
              </a:rPr>
              <a:t>	</a:t>
            </a:r>
            <a:r>
              <a:rPr lang="fr-CA" sz="5000" dirty="0" smtClean="0">
                <a:solidFill>
                  <a:schemeClr val="accent6">
                    <a:lumMod val="75000"/>
                  </a:schemeClr>
                </a:solidFill>
                <a:latin typeface="Century Gothic" panose="020B0502020202020204" pitchFamily="34" charset="0"/>
              </a:rPr>
              <a:t>							30 – 6 = 24</a:t>
            </a:r>
          </a:p>
          <a:p>
            <a:endParaRPr lang="fr-CA" sz="3500" dirty="0">
              <a:latin typeface="Century Gothic" panose="020B0502020202020204" pitchFamily="34" charset="0"/>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88180" y="814595"/>
            <a:ext cx="487363" cy="487363"/>
          </a:xfrm>
          <a:prstGeom prst="rect">
            <a:avLst/>
          </a:prstGeom>
        </p:spPr>
      </p:pic>
    </p:spTree>
    <p:extLst>
      <p:ext uri="{BB962C8B-B14F-4D97-AF65-F5344CB8AC3E}">
        <p14:creationId xmlns:p14="http://schemas.microsoft.com/office/powerpoint/2010/main" val="36496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219201" y="701963"/>
            <a:ext cx="10344727" cy="707886"/>
          </a:xfrm>
          <a:prstGeom prst="rect">
            <a:avLst/>
          </a:prstGeom>
          <a:noFill/>
        </p:spPr>
        <p:txBody>
          <a:bodyPr wrap="square" rtlCol="0">
            <a:spAutoFit/>
          </a:bodyPr>
          <a:lstStyle/>
          <a:p>
            <a:r>
              <a:rPr lang="en-US" sz="4000" u="sng" dirty="0" smtClean="0">
                <a:latin typeface="Century Gothic" panose="020B0502020202020204" pitchFamily="34" charset="0"/>
              </a:rPr>
              <a:t>Centre – </a:t>
            </a:r>
            <a:r>
              <a:rPr lang="en-US" sz="4000" u="sng" dirty="0" err="1" smtClean="0">
                <a:latin typeface="Century Gothic" panose="020B0502020202020204" pitchFamily="34" charset="0"/>
              </a:rPr>
              <a:t>Calculs</a:t>
            </a:r>
            <a:r>
              <a:rPr lang="en-US" sz="4000" u="sng" dirty="0" smtClean="0">
                <a:latin typeface="Century Gothic" panose="020B0502020202020204" pitchFamily="34" charset="0"/>
              </a:rPr>
              <a:t> </a:t>
            </a:r>
            <a:r>
              <a:rPr lang="en-US" sz="4000" u="sng" dirty="0" err="1" smtClean="0">
                <a:latin typeface="Century Gothic" panose="020B0502020202020204" pitchFamily="34" charset="0"/>
              </a:rPr>
              <a:t>mentaux</a:t>
            </a:r>
            <a:r>
              <a:rPr lang="en-US" sz="4000" u="sng" dirty="0" smtClean="0">
                <a:latin typeface="Century Gothic" panose="020B0502020202020204" pitchFamily="34" charset="0"/>
              </a:rPr>
              <a:t> </a:t>
            </a:r>
            <a:endParaRPr lang="en-US" sz="4000" dirty="0"/>
          </a:p>
        </p:txBody>
      </p:sp>
      <p:sp>
        <p:nvSpPr>
          <p:cNvPr id="3" name="TextBox 2"/>
          <p:cNvSpPr txBox="1"/>
          <p:nvPr>
            <p:custDataLst>
              <p:tags r:id="rId2"/>
            </p:custDataLst>
          </p:nvPr>
        </p:nvSpPr>
        <p:spPr>
          <a:xfrm>
            <a:off x="951347" y="1570182"/>
            <a:ext cx="10039926" cy="4524315"/>
          </a:xfrm>
          <a:prstGeom prst="rect">
            <a:avLst/>
          </a:prstGeom>
          <a:noFill/>
        </p:spPr>
        <p:txBody>
          <a:bodyPr wrap="square" rtlCol="0">
            <a:spAutoFit/>
          </a:bodyPr>
          <a:lstStyle/>
          <a:p>
            <a:r>
              <a:rPr lang="fr-CA" sz="3200" dirty="0" smtClean="0">
                <a:latin typeface="Century Gothic" panose="020B0502020202020204" pitchFamily="34" charset="0"/>
              </a:rPr>
              <a:t>J’ai mis trois nouveaux vidéos de calculs mentaux à pratiquer avec des cartes de soustractions et des tableaux blancs. J’ai décidé d’ajouter</a:t>
            </a:r>
          </a:p>
          <a:p>
            <a:r>
              <a:rPr lang="fr-CA" sz="3200" dirty="0" smtClean="0">
                <a:latin typeface="Century Gothic" panose="020B0502020202020204" pitchFamily="34" charset="0"/>
              </a:rPr>
              <a:t>quelques soustractions qui sont un peu plus</a:t>
            </a:r>
          </a:p>
          <a:p>
            <a:r>
              <a:rPr lang="fr-CA" sz="3200" dirty="0" smtClean="0">
                <a:latin typeface="Century Gothic" panose="020B0502020202020204" pitchFamily="34" charset="0"/>
              </a:rPr>
              <a:t>difficiles. Si tu trouves que c’est un peu trop vite, ou difficile pour toi, tu peux toujours </a:t>
            </a:r>
            <a:endParaRPr lang="fr-CA" sz="3200" dirty="0">
              <a:latin typeface="Century Gothic" panose="020B0502020202020204" pitchFamily="34" charset="0"/>
            </a:endParaRPr>
          </a:p>
          <a:p>
            <a:r>
              <a:rPr lang="fr-CA" sz="3200" dirty="0" smtClean="0">
                <a:latin typeface="Century Gothic" panose="020B0502020202020204" pitchFamily="34" charset="0"/>
              </a:rPr>
              <a:t>pousser le bouton pause, ou retourner </a:t>
            </a:r>
          </a:p>
          <a:p>
            <a:r>
              <a:rPr lang="fr-CA" sz="3200" dirty="0" smtClean="0">
                <a:latin typeface="Century Gothic" panose="020B0502020202020204" pitchFamily="34" charset="0"/>
              </a:rPr>
              <a:t>aux vidéos des deux semaines passer. </a:t>
            </a:r>
          </a:p>
          <a:p>
            <a:r>
              <a:rPr lang="fr-CA" sz="3200" dirty="0" smtClean="0">
                <a:latin typeface="Century Gothic" panose="020B0502020202020204" pitchFamily="34" charset="0"/>
              </a:rPr>
              <a:t>Allez-y!!! </a:t>
            </a:r>
            <a:endParaRPr lang="en-US" sz="3200" dirty="0">
              <a:latin typeface="Century Gothic" panose="020B0502020202020204" pitchFamily="34" charset="0"/>
            </a:endParaRPr>
          </a:p>
        </p:txBody>
      </p:sp>
      <p:pic>
        <p:nvPicPr>
          <p:cNvPr id="4" name="Picture 3" descr="Video Math Facts Flash Cards - 0 to 5 (Subtraction ..."/>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8676409" y="4291839"/>
            <a:ext cx="2961409" cy="1962991"/>
          </a:xfrm>
          <a:prstGeom prst="rect">
            <a:avLst/>
          </a:prstGeom>
        </p:spPr>
      </p:pic>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007888" y="734222"/>
            <a:ext cx="487363" cy="487363"/>
          </a:xfrm>
          <a:prstGeom prst="rect">
            <a:avLst/>
          </a:prstGeom>
        </p:spPr>
      </p:pic>
    </p:spTree>
    <p:extLst>
      <p:ext uri="{BB962C8B-B14F-4D97-AF65-F5344CB8AC3E}">
        <p14:creationId xmlns:p14="http://schemas.microsoft.com/office/powerpoint/2010/main" val="3049662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025236" y="775854"/>
            <a:ext cx="10547927" cy="707886"/>
          </a:xfrm>
          <a:prstGeom prst="rect">
            <a:avLst/>
          </a:prstGeom>
          <a:noFill/>
        </p:spPr>
        <p:txBody>
          <a:bodyPr wrap="square" rtlCol="0">
            <a:spAutoFit/>
          </a:bodyPr>
          <a:lstStyle/>
          <a:p>
            <a:r>
              <a:rPr lang="en-US" sz="4000" u="sng" dirty="0">
                <a:latin typeface="Century Gothic" panose="020B0502020202020204" pitchFamily="34" charset="0"/>
              </a:rPr>
              <a:t>Centre </a:t>
            </a:r>
            <a:r>
              <a:rPr lang="en-US" sz="4000" u="sng" dirty="0" smtClean="0">
                <a:latin typeface="Century Gothic" panose="020B0502020202020204" pitchFamily="34" charset="0"/>
              </a:rPr>
              <a:t>1 – La </a:t>
            </a:r>
            <a:r>
              <a:rPr lang="en-US" sz="4000" u="sng" dirty="0" err="1" smtClean="0">
                <a:latin typeface="Century Gothic" panose="020B0502020202020204" pitchFamily="34" charset="0"/>
              </a:rPr>
              <a:t>soustraction</a:t>
            </a:r>
            <a:r>
              <a:rPr lang="en-US" sz="4000" u="sng" dirty="0" smtClean="0">
                <a:latin typeface="Century Gothic" panose="020B0502020202020204" pitchFamily="34" charset="0"/>
              </a:rPr>
              <a:t> a </a:t>
            </a:r>
            <a:r>
              <a:rPr lang="en-US" sz="4000" u="sng" dirty="0" err="1" smtClean="0">
                <a:latin typeface="Century Gothic" panose="020B0502020202020204" pitchFamily="34" charset="0"/>
              </a:rPr>
              <a:t>deux</a:t>
            </a:r>
            <a:r>
              <a:rPr lang="en-US" sz="4000" u="sng" dirty="0" smtClean="0">
                <a:latin typeface="Century Gothic" panose="020B0502020202020204" pitchFamily="34" charset="0"/>
              </a:rPr>
              <a:t> </a:t>
            </a:r>
            <a:r>
              <a:rPr lang="en-US" sz="4000" u="sng" dirty="0" err="1" smtClean="0">
                <a:latin typeface="Century Gothic" panose="020B0502020202020204" pitchFamily="34" charset="0"/>
              </a:rPr>
              <a:t>chiffres</a:t>
            </a:r>
            <a:endParaRPr lang="en-US" sz="4000" dirty="0"/>
          </a:p>
        </p:txBody>
      </p:sp>
      <p:sp>
        <p:nvSpPr>
          <p:cNvPr id="3" name="Rectangle 2"/>
          <p:cNvSpPr/>
          <p:nvPr>
            <p:custDataLst>
              <p:tags r:id="rId2"/>
            </p:custDataLst>
          </p:nvPr>
        </p:nvSpPr>
        <p:spPr>
          <a:xfrm>
            <a:off x="1025236" y="1622309"/>
            <a:ext cx="10631055" cy="5170646"/>
          </a:xfrm>
          <a:prstGeom prst="rect">
            <a:avLst/>
          </a:prstGeom>
        </p:spPr>
        <p:txBody>
          <a:bodyPr wrap="square">
            <a:spAutoFit/>
          </a:bodyPr>
          <a:lstStyle/>
          <a:p>
            <a:r>
              <a:rPr lang="en-US" sz="3000" dirty="0" err="1" smtClean="0">
                <a:latin typeface="Century Gothic" panose="020B0502020202020204" pitchFamily="34" charset="0"/>
              </a:rPr>
              <a:t>Compl</a:t>
            </a:r>
            <a:r>
              <a:rPr lang="fr-CA" sz="3000" dirty="0" err="1" smtClean="0">
                <a:latin typeface="Century Gothic" panose="020B0502020202020204" pitchFamily="34" charset="0"/>
              </a:rPr>
              <a:t>ète</a:t>
            </a:r>
            <a:r>
              <a:rPr lang="fr-CA" sz="3000" dirty="0" smtClean="0">
                <a:latin typeface="Century Gothic" panose="020B0502020202020204" pitchFamily="34" charset="0"/>
              </a:rPr>
              <a:t> les soustractions à deux chiffres</a:t>
            </a:r>
            <a:r>
              <a:rPr lang="en-US" sz="3000" dirty="0">
                <a:latin typeface="Century Gothic" panose="020B0502020202020204" pitchFamily="34" charset="0"/>
              </a:rPr>
              <a:t> </a:t>
            </a:r>
            <a:r>
              <a:rPr lang="en-US" sz="3000" dirty="0" err="1" smtClean="0">
                <a:latin typeface="Century Gothic" panose="020B0502020202020204" pitchFamily="34" charset="0"/>
              </a:rPr>
              <a:t>suivantes</a:t>
            </a:r>
            <a:r>
              <a:rPr lang="en-US" sz="3000" dirty="0" smtClean="0">
                <a:latin typeface="Century Gothic" panose="020B0502020202020204" pitchFamily="34" charset="0"/>
              </a:rPr>
              <a:t>. Continuer à </a:t>
            </a:r>
            <a:r>
              <a:rPr lang="en-US" sz="3000" dirty="0" err="1" smtClean="0">
                <a:latin typeface="Century Gothic" panose="020B0502020202020204" pitchFamily="34" charset="0"/>
              </a:rPr>
              <a:t>pratiquer</a:t>
            </a:r>
            <a:r>
              <a:rPr lang="en-US" sz="3000" dirty="0" smtClean="0">
                <a:latin typeface="Century Gothic" panose="020B0502020202020204" pitchFamily="34" charset="0"/>
              </a:rPr>
              <a:t> </a:t>
            </a:r>
            <a:r>
              <a:rPr lang="en-US" sz="3000" dirty="0" err="1" smtClean="0">
                <a:latin typeface="Century Gothic" panose="020B0502020202020204" pitchFamily="34" charset="0"/>
              </a:rPr>
              <a:t>votre</a:t>
            </a:r>
            <a:r>
              <a:rPr lang="en-US" sz="3000" dirty="0" smtClean="0">
                <a:latin typeface="Century Gothic" panose="020B0502020202020204" pitchFamily="34" charset="0"/>
              </a:rPr>
              <a:t> nouvelle </a:t>
            </a:r>
            <a:r>
              <a:rPr lang="en-US" sz="3000" dirty="0" err="1" smtClean="0">
                <a:latin typeface="Century Gothic" panose="020B0502020202020204" pitchFamily="34" charset="0"/>
              </a:rPr>
              <a:t>stratégie</a:t>
            </a:r>
            <a:r>
              <a:rPr lang="en-US" sz="3000" dirty="0" smtClean="0">
                <a:latin typeface="Century Gothic" panose="020B0502020202020204" pitchFamily="34" charset="0"/>
              </a:rPr>
              <a:t>!</a:t>
            </a:r>
            <a:endParaRPr lang="fr-CA" sz="4500" dirty="0">
              <a:latin typeface="Century Gothic" panose="020B0502020202020204" pitchFamily="34" charset="0"/>
            </a:endParaRPr>
          </a:p>
          <a:p>
            <a:endParaRPr lang="fr-CA" sz="4500" dirty="0">
              <a:latin typeface="Century Gothic" panose="020B0502020202020204" pitchFamily="34" charset="0"/>
            </a:endParaRPr>
          </a:p>
          <a:p>
            <a:pPr marL="742950" indent="-742950">
              <a:buAutoNum type="arabicPeriod"/>
            </a:pPr>
            <a:r>
              <a:rPr lang="fr-CA" sz="4500" dirty="0" smtClean="0">
                <a:solidFill>
                  <a:srgbClr val="FF6600"/>
                </a:solidFill>
                <a:latin typeface="Century Gothic" panose="020B0502020202020204" pitchFamily="34" charset="0"/>
              </a:rPr>
              <a:t>48 – 22 =</a:t>
            </a:r>
            <a:r>
              <a:rPr lang="fr-CA" sz="4500" dirty="0">
                <a:solidFill>
                  <a:srgbClr val="FF0000"/>
                </a:solidFill>
                <a:latin typeface="Century Gothic" panose="020B0502020202020204" pitchFamily="34" charset="0"/>
              </a:rPr>
              <a:t>	</a:t>
            </a:r>
            <a:r>
              <a:rPr lang="fr-CA" sz="4500" dirty="0">
                <a:latin typeface="Century Gothic" panose="020B0502020202020204" pitchFamily="34" charset="0"/>
              </a:rPr>
              <a:t>					</a:t>
            </a:r>
            <a:r>
              <a:rPr lang="fr-CA" sz="4500" dirty="0" smtClean="0">
                <a:solidFill>
                  <a:srgbClr val="FF0066"/>
                </a:solidFill>
                <a:latin typeface="Century Gothic" panose="020B0502020202020204" pitchFamily="34" charset="0"/>
              </a:rPr>
              <a:t>4.  96 – 54 =</a:t>
            </a:r>
            <a:endParaRPr lang="fr-CA" sz="4500" dirty="0">
              <a:solidFill>
                <a:srgbClr val="FF0066"/>
              </a:solidFill>
              <a:latin typeface="Century Gothic" panose="020B0502020202020204" pitchFamily="34" charset="0"/>
            </a:endParaRPr>
          </a:p>
          <a:p>
            <a:endParaRPr lang="fr-CA" sz="4500" dirty="0">
              <a:latin typeface="Century Gothic" panose="020B0502020202020204" pitchFamily="34" charset="0"/>
            </a:endParaRPr>
          </a:p>
          <a:p>
            <a:pPr marL="742950" indent="-742950">
              <a:buAutoNum type="arabicPeriod" startAt="2"/>
            </a:pPr>
            <a:r>
              <a:rPr lang="fr-CA" sz="4500" dirty="0" smtClean="0">
                <a:solidFill>
                  <a:schemeClr val="accent3">
                    <a:lumMod val="50000"/>
                  </a:schemeClr>
                </a:solidFill>
                <a:latin typeface="Century Gothic" panose="020B0502020202020204" pitchFamily="34" charset="0"/>
              </a:rPr>
              <a:t>87 </a:t>
            </a:r>
            <a:r>
              <a:rPr lang="fr-CA" sz="4500" dirty="0">
                <a:solidFill>
                  <a:schemeClr val="accent3">
                    <a:lumMod val="50000"/>
                  </a:schemeClr>
                </a:solidFill>
                <a:latin typeface="Century Gothic" panose="020B0502020202020204" pitchFamily="34" charset="0"/>
              </a:rPr>
              <a:t>- </a:t>
            </a:r>
            <a:r>
              <a:rPr lang="fr-CA" sz="4500" dirty="0" smtClean="0">
                <a:solidFill>
                  <a:schemeClr val="accent3">
                    <a:lumMod val="50000"/>
                  </a:schemeClr>
                </a:solidFill>
                <a:latin typeface="Century Gothic" panose="020B0502020202020204" pitchFamily="34" charset="0"/>
              </a:rPr>
              <a:t>4</a:t>
            </a:r>
            <a:r>
              <a:rPr lang="fr-CA" sz="4500" dirty="0">
                <a:solidFill>
                  <a:schemeClr val="accent3">
                    <a:lumMod val="50000"/>
                  </a:schemeClr>
                </a:solidFill>
                <a:latin typeface="Century Gothic" panose="020B0502020202020204" pitchFamily="34" charset="0"/>
              </a:rPr>
              <a:t>5</a:t>
            </a:r>
            <a:r>
              <a:rPr lang="fr-CA" sz="4500" dirty="0" smtClean="0">
                <a:solidFill>
                  <a:schemeClr val="accent3">
                    <a:lumMod val="50000"/>
                  </a:schemeClr>
                </a:solidFill>
                <a:latin typeface="Century Gothic" panose="020B0502020202020204" pitchFamily="34" charset="0"/>
              </a:rPr>
              <a:t> </a:t>
            </a:r>
            <a:r>
              <a:rPr lang="fr-CA" sz="4500" dirty="0">
                <a:solidFill>
                  <a:schemeClr val="accent3">
                    <a:lumMod val="50000"/>
                  </a:schemeClr>
                </a:solidFill>
                <a:latin typeface="Century Gothic" panose="020B0502020202020204" pitchFamily="34" charset="0"/>
              </a:rPr>
              <a:t>=</a:t>
            </a:r>
            <a:r>
              <a:rPr lang="fr-CA" sz="4500" dirty="0">
                <a:solidFill>
                  <a:srgbClr val="0070C0"/>
                </a:solidFill>
                <a:latin typeface="Century Gothic" panose="020B0502020202020204" pitchFamily="34" charset="0"/>
              </a:rPr>
              <a:t>	</a:t>
            </a:r>
            <a:r>
              <a:rPr lang="fr-CA" sz="4500" dirty="0">
                <a:latin typeface="Century Gothic" panose="020B0502020202020204" pitchFamily="34" charset="0"/>
              </a:rPr>
              <a:t>	</a:t>
            </a:r>
            <a:r>
              <a:rPr lang="fr-CA" sz="4500" dirty="0" smtClean="0">
                <a:latin typeface="Century Gothic" panose="020B0502020202020204" pitchFamily="34" charset="0"/>
              </a:rPr>
              <a:t>				</a:t>
            </a:r>
            <a:r>
              <a:rPr lang="fr-CA" sz="4500" dirty="0" smtClean="0">
                <a:solidFill>
                  <a:schemeClr val="accent6">
                    <a:lumMod val="50000"/>
                  </a:schemeClr>
                </a:solidFill>
                <a:latin typeface="Century Gothic" panose="020B0502020202020204" pitchFamily="34" charset="0"/>
              </a:rPr>
              <a:t>5.  64 – 39 =</a:t>
            </a:r>
          </a:p>
          <a:p>
            <a:pPr marL="742950" indent="-742950">
              <a:buAutoNum type="arabicPeriod" startAt="2"/>
            </a:pPr>
            <a:endParaRPr lang="fr-CA" sz="4500" dirty="0">
              <a:latin typeface="Century Gothic" panose="020B0502020202020204" pitchFamily="34" charset="0"/>
            </a:endParaRPr>
          </a:p>
          <a:p>
            <a:pPr marL="742950" indent="-742950">
              <a:buAutoNum type="arabicPeriod" startAt="2"/>
            </a:pPr>
            <a:r>
              <a:rPr lang="fr-CA" sz="4500" dirty="0" smtClean="0">
                <a:solidFill>
                  <a:srgbClr val="0070C0"/>
                </a:solidFill>
                <a:latin typeface="Century Gothic" panose="020B0502020202020204" pitchFamily="34" charset="0"/>
              </a:rPr>
              <a:t>52 – 37 = </a:t>
            </a:r>
            <a:r>
              <a:rPr lang="fr-CA" sz="4500" dirty="0">
                <a:latin typeface="Century Gothic" panose="020B0502020202020204" pitchFamily="34" charset="0"/>
              </a:rPr>
              <a:t>					</a:t>
            </a:r>
            <a:r>
              <a:rPr lang="fr-CA" sz="4500" dirty="0" smtClean="0">
                <a:solidFill>
                  <a:srgbClr val="FF0000"/>
                </a:solidFill>
                <a:latin typeface="Century Gothic" panose="020B0502020202020204" pitchFamily="34" charset="0"/>
              </a:rPr>
              <a:t>6.  71 </a:t>
            </a:r>
            <a:r>
              <a:rPr lang="fr-CA" sz="4500" dirty="0">
                <a:solidFill>
                  <a:srgbClr val="FF0000"/>
                </a:solidFill>
                <a:latin typeface="Century Gothic" panose="020B0502020202020204" pitchFamily="34" charset="0"/>
              </a:rPr>
              <a:t>– </a:t>
            </a:r>
            <a:r>
              <a:rPr lang="fr-CA" sz="4500" dirty="0" smtClean="0">
                <a:solidFill>
                  <a:srgbClr val="FF0000"/>
                </a:solidFill>
                <a:latin typeface="Century Gothic" panose="020B0502020202020204" pitchFamily="34" charset="0"/>
              </a:rPr>
              <a:t>45 </a:t>
            </a:r>
            <a:r>
              <a:rPr lang="fr-CA" sz="4500" dirty="0">
                <a:solidFill>
                  <a:srgbClr val="FF0000"/>
                </a:solidFill>
                <a:latin typeface="Century Gothic" panose="020B0502020202020204" pitchFamily="34" charset="0"/>
              </a:rPr>
              <a:t>=</a:t>
            </a: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03816" y="2307071"/>
            <a:ext cx="487363" cy="487363"/>
          </a:xfrm>
          <a:prstGeom prst="rect">
            <a:avLst/>
          </a:prstGeom>
        </p:spPr>
      </p:pic>
    </p:spTree>
    <p:extLst>
      <p:ext uri="{BB962C8B-B14F-4D97-AF65-F5344CB8AC3E}">
        <p14:creationId xmlns:p14="http://schemas.microsoft.com/office/powerpoint/2010/main" val="3963819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535709" y="766618"/>
            <a:ext cx="11656291" cy="692497"/>
          </a:xfrm>
          <a:prstGeom prst="rect">
            <a:avLst/>
          </a:prstGeom>
          <a:noFill/>
        </p:spPr>
        <p:txBody>
          <a:bodyPr wrap="square" rtlCol="0">
            <a:spAutoFit/>
          </a:bodyPr>
          <a:lstStyle/>
          <a:p>
            <a:r>
              <a:rPr lang="en-US" sz="3900" u="sng" dirty="0">
                <a:latin typeface="Century Gothic" panose="020B0502020202020204" pitchFamily="34" charset="0"/>
              </a:rPr>
              <a:t>Centre 2</a:t>
            </a:r>
            <a:r>
              <a:rPr lang="en-US" sz="3900" u="sng" dirty="0" smtClean="0">
                <a:latin typeface="Century Gothic" panose="020B0502020202020204" pitchFamily="34" charset="0"/>
              </a:rPr>
              <a:t> – </a:t>
            </a:r>
            <a:r>
              <a:rPr lang="en-US" sz="3900" u="sng" dirty="0" err="1">
                <a:latin typeface="Century Gothic" panose="020B0502020202020204" pitchFamily="34" charset="0"/>
              </a:rPr>
              <a:t>Q</a:t>
            </a:r>
            <a:r>
              <a:rPr lang="en-US" sz="3900" u="sng" dirty="0" err="1" smtClean="0">
                <a:latin typeface="Century Gothic" panose="020B0502020202020204" pitchFamily="34" charset="0"/>
              </a:rPr>
              <a:t>u'est-ce</a:t>
            </a:r>
            <a:r>
              <a:rPr lang="en-US" sz="3900" u="sng" dirty="0" smtClean="0">
                <a:latin typeface="Century Gothic" panose="020B0502020202020204" pitchFamily="34" charset="0"/>
              </a:rPr>
              <a:t> </a:t>
            </a:r>
            <a:r>
              <a:rPr lang="en-US" sz="3900" u="sng" dirty="0" err="1" smtClean="0">
                <a:latin typeface="Century Gothic" panose="020B0502020202020204" pitchFamily="34" charset="0"/>
              </a:rPr>
              <a:t>qu'il</a:t>
            </a:r>
            <a:r>
              <a:rPr lang="en-US" sz="3900" u="sng" dirty="0" smtClean="0">
                <a:latin typeface="Century Gothic" panose="020B0502020202020204" pitchFamily="34" charset="0"/>
              </a:rPr>
              <a:t> y a </a:t>
            </a:r>
            <a:r>
              <a:rPr lang="en-US" sz="3900" u="sng" dirty="0" err="1" smtClean="0">
                <a:latin typeface="Century Gothic" panose="020B0502020202020204" pitchFamily="34" charset="0"/>
              </a:rPr>
              <a:t>dans</a:t>
            </a:r>
            <a:r>
              <a:rPr lang="en-US" sz="3900" u="sng" dirty="0" smtClean="0">
                <a:latin typeface="Century Gothic" panose="020B0502020202020204" pitchFamily="34" charset="0"/>
              </a:rPr>
              <a:t> ma </a:t>
            </a:r>
            <a:r>
              <a:rPr lang="en-US" sz="3900" u="sng" dirty="0" err="1" smtClean="0">
                <a:latin typeface="Century Gothic" panose="020B0502020202020204" pitchFamily="34" charset="0"/>
              </a:rPr>
              <a:t>poche</a:t>
            </a:r>
            <a:r>
              <a:rPr lang="en-US" sz="3900" u="sng" dirty="0" smtClean="0">
                <a:latin typeface="Century Gothic" panose="020B0502020202020204" pitchFamily="34" charset="0"/>
              </a:rPr>
              <a:t>?</a:t>
            </a:r>
            <a:endParaRPr lang="en-US" sz="3900" dirty="0"/>
          </a:p>
        </p:txBody>
      </p:sp>
      <p:sp>
        <p:nvSpPr>
          <p:cNvPr id="5" name="TextBox 4"/>
          <p:cNvSpPr txBox="1"/>
          <p:nvPr>
            <p:custDataLst>
              <p:tags r:id="rId2"/>
            </p:custDataLst>
          </p:nvPr>
        </p:nvSpPr>
        <p:spPr>
          <a:xfrm>
            <a:off x="646545" y="1754909"/>
            <a:ext cx="11120582" cy="4939814"/>
          </a:xfrm>
          <a:prstGeom prst="rect">
            <a:avLst/>
          </a:prstGeom>
          <a:noFill/>
        </p:spPr>
        <p:txBody>
          <a:bodyPr wrap="square" rtlCol="0">
            <a:spAutoFit/>
          </a:bodyPr>
          <a:lstStyle/>
          <a:p>
            <a:r>
              <a:rPr lang="fr-CA" sz="3500" dirty="0" smtClean="0">
                <a:latin typeface="Century Gothic" panose="020B0502020202020204" pitchFamily="34" charset="0"/>
              </a:rPr>
              <a:t>J’ai 4 pièces d’argent dans ma poche. Peut-être c’est des 5        , des 10       , des 25         ou un mélange! Combien d’argent ai-je dans ma poche? Nomme le plus de possibilités que vous pouvez.</a:t>
            </a:r>
          </a:p>
          <a:p>
            <a:endParaRPr lang="fr-CA" sz="3500" dirty="0" smtClean="0">
              <a:latin typeface="Century Gothic" panose="020B0502020202020204" pitchFamily="34" charset="0"/>
            </a:endParaRPr>
          </a:p>
          <a:p>
            <a:r>
              <a:rPr lang="fr-CA" sz="3500" u="sng" dirty="0" smtClean="0">
                <a:latin typeface="Century Gothic" panose="020B0502020202020204" pitchFamily="34" charset="0"/>
              </a:rPr>
              <a:t>Exemple: </a:t>
            </a:r>
            <a:r>
              <a:rPr lang="fr-CA" sz="3500" dirty="0" smtClean="0">
                <a:latin typeface="Century Gothic" panose="020B0502020202020204" pitchFamily="34" charset="0"/>
              </a:rPr>
              <a:t>										=  20</a:t>
            </a:r>
          </a:p>
          <a:p>
            <a:endParaRPr lang="fr-CA" sz="3500" dirty="0">
              <a:latin typeface="Century Gothic" panose="020B0502020202020204" pitchFamily="34" charset="0"/>
            </a:endParaRPr>
          </a:p>
          <a:p>
            <a:r>
              <a:rPr lang="fr-CA" sz="3500" dirty="0" smtClean="0">
                <a:latin typeface="Century Gothic" panose="020B0502020202020204" pitchFamily="34" charset="0"/>
              </a:rPr>
              <a:t>														=  50        Continue!!!</a:t>
            </a:r>
            <a:endParaRPr lang="fr-CA" sz="3500" dirty="0">
              <a:latin typeface="Century Gothic" panose="020B0502020202020204" pitchFamily="34" charset="0"/>
            </a:endParaRPr>
          </a:p>
        </p:txBody>
      </p:sp>
      <p:pic>
        <p:nvPicPr>
          <p:cNvPr id="8" name="Picture 7" descr="Nickel (Canadian coin) - Wikipedia"/>
          <p:cNvPicPr>
            <a:picLocks noChangeAspect="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3434564" y="2272889"/>
            <a:ext cx="639444" cy="642350"/>
          </a:xfrm>
          <a:prstGeom prst="rect">
            <a:avLst/>
          </a:prstGeom>
        </p:spPr>
      </p:pic>
      <p:pic>
        <p:nvPicPr>
          <p:cNvPr id="10" name="Picture 9" descr="Dime (Canadian coin) - Wikipedia"/>
          <p:cNvPicPr>
            <a:picLocks noChangeAspect="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5972738" y="2323852"/>
            <a:ext cx="591387" cy="591387"/>
          </a:xfrm>
          <a:prstGeom prst="rect">
            <a:avLst/>
          </a:prstGeom>
        </p:spPr>
      </p:pic>
      <p:pic>
        <p:nvPicPr>
          <p:cNvPr id="11" name="Picture 10" descr="File:Allabreve.svg - Wikipedia"/>
          <p:cNvPicPr>
            <a:picLocks noChangeAspect="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3105055" y="2388814"/>
            <a:ext cx="246381" cy="410500"/>
          </a:xfrm>
          <a:prstGeom prst="rect">
            <a:avLst/>
          </a:prstGeom>
        </p:spPr>
      </p:pic>
      <p:pic>
        <p:nvPicPr>
          <p:cNvPr id="12" name="Picture 11" descr="Quarter (Canadian coin) - Wikipedia"/>
          <p:cNvPicPr>
            <a:picLocks noChangeAspect="1"/>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8529624" y="2310087"/>
            <a:ext cx="636002" cy="636002"/>
          </a:xfrm>
          <a:prstGeom prst="rect">
            <a:avLst/>
          </a:prstGeom>
        </p:spPr>
      </p:pic>
      <p:pic>
        <p:nvPicPr>
          <p:cNvPr id="13" name="Picture 12" descr="File:Allabreve.svg - Wikipedia"/>
          <p:cNvPicPr>
            <a:picLocks noChangeAspect="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5686755" y="2388814"/>
            <a:ext cx="246381" cy="410500"/>
          </a:xfrm>
          <a:prstGeom prst="rect">
            <a:avLst/>
          </a:prstGeom>
        </p:spPr>
      </p:pic>
      <p:pic>
        <p:nvPicPr>
          <p:cNvPr id="14" name="Picture 13" descr="File:Allabreve.svg - Wikipedia"/>
          <p:cNvPicPr>
            <a:picLocks noChangeAspect="1"/>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8258702" y="2414295"/>
            <a:ext cx="246381" cy="410500"/>
          </a:xfrm>
          <a:prstGeom prst="rect">
            <a:avLst/>
          </a:prstGeom>
        </p:spPr>
      </p:pic>
      <p:pic>
        <p:nvPicPr>
          <p:cNvPr id="15" name="Picture 14" descr="Nickel (Canadian coin) - Wikipedia"/>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a:off x="3214731" y="4975155"/>
            <a:ext cx="639444" cy="642350"/>
          </a:xfrm>
          <a:prstGeom prst="rect">
            <a:avLst/>
          </a:prstGeom>
        </p:spPr>
      </p:pic>
      <p:pic>
        <p:nvPicPr>
          <p:cNvPr id="16" name="Picture 15" descr="Nickel (Canadian coin) - Wikipedia"/>
          <p:cNvPicPr>
            <a:picLocks noChangeAspect="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5253731" y="4987655"/>
            <a:ext cx="639444" cy="642350"/>
          </a:xfrm>
          <a:prstGeom prst="rect">
            <a:avLst/>
          </a:prstGeom>
        </p:spPr>
      </p:pic>
      <p:pic>
        <p:nvPicPr>
          <p:cNvPr id="17" name="Picture 16" descr="Nickel (Canadian coin) - Wikipedia"/>
          <p:cNvPicPr>
            <a:picLocks noChangeAspect="1"/>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a:off x="4234231" y="4975155"/>
            <a:ext cx="639444" cy="642350"/>
          </a:xfrm>
          <a:prstGeom prst="rect">
            <a:avLst/>
          </a:prstGeom>
        </p:spPr>
      </p:pic>
      <p:pic>
        <p:nvPicPr>
          <p:cNvPr id="18" name="Picture 17" descr="Nickel (Canadian coin) - Wikipedia"/>
          <p:cNvPicPr>
            <a:picLocks noChangeAspect="1"/>
          </p:cNvPicPr>
          <p:nvPr>
            <p:custDataLst>
              <p:tags r:id="rId12"/>
            </p:custDataLst>
          </p:nvPr>
        </p:nvPicPr>
        <p:blipFill>
          <a:blip r:embed="rId22">
            <a:extLst>
              <a:ext uri="{28A0092B-C50C-407E-A947-70E740481C1C}">
                <a14:useLocalDpi xmlns:a14="http://schemas.microsoft.com/office/drawing/2010/main" val="0"/>
              </a:ext>
            </a:extLst>
          </a:blip>
          <a:stretch>
            <a:fillRect/>
          </a:stretch>
        </p:blipFill>
        <p:spPr>
          <a:xfrm>
            <a:off x="6277874" y="4987655"/>
            <a:ext cx="639444" cy="642350"/>
          </a:xfrm>
          <a:prstGeom prst="rect">
            <a:avLst/>
          </a:prstGeom>
        </p:spPr>
      </p:pic>
      <p:pic>
        <p:nvPicPr>
          <p:cNvPr id="19" name="Picture 18" descr="File:Allabreve.svg - Wikipedia"/>
          <p:cNvPicPr>
            <a:picLocks noChangeAspect="1"/>
          </p:cNvPicPr>
          <p:nvPr>
            <p:custDataLst>
              <p:tags r:id="rId13"/>
            </p:custDataLst>
          </p:nvPr>
        </p:nvPicPr>
        <p:blipFill>
          <a:blip r:embed="rId24">
            <a:extLst>
              <a:ext uri="{28A0092B-C50C-407E-A947-70E740481C1C}">
                <a14:useLocalDpi xmlns:a14="http://schemas.microsoft.com/office/drawing/2010/main" val="0"/>
              </a:ext>
            </a:extLst>
          </a:blip>
          <a:stretch>
            <a:fillRect/>
          </a:stretch>
        </p:blipFill>
        <p:spPr>
          <a:xfrm>
            <a:off x="8214980" y="5091080"/>
            <a:ext cx="246381" cy="410500"/>
          </a:xfrm>
          <a:prstGeom prst="rect">
            <a:avLst/>
          </a:prstGeom>
        </p:spPr>
      </p:pic>
      <p:pic>
        <p:nvPicPr>
          <p:cNvPr id="20" name="Picture 19" descr="Dime (Canadian coin) - Wikipedia"/>
          <p:cNvPicPr>
            <a:picLocks noChangeAspect="1"/>
          </p:cNvPicPr>
          <p:nvPr>
            <p:custDataLst>
              <p:tags r:id="rId14"/>
            </p:custDataLst>
          </p:nvPr>
        </p:nvPicPr>
        <p:blipFill>
          <a:blip r:embed="rId23">
            <a:extLst>
              <a:ext uri="{28A0092B-C50C-407E-A947-70E740481C1C}">
                <a14:useLocalDpi xmlns:a14="http://schemas.microsoft.com/office/drawing/2010/main" val="0"/>
              </a:ext>
            </a:extLst>
          </a:blip>
          <a:stretch>
            <a:fillRect/>
          </a:stretch>
        </p:blipFill>
        <p:spPr>
          <a:xfrm>
            <a:off x="3214731" y="5923231"/>
            <a:ext cx="591387" cy="591387"/>
          </a:xfrm>
          <a:prstGeom prst="rect">
            <a:avLst/>
          </a:prstGeom>
        </p:spPr>
      </p:pic>
      <p:pic>
        <p:nvPicPr>
          <p:cNvPr id="21" name="Picture 20" descr="Dime (Canadian coin) - Wikipedia"/>
          <p:cNvPicPr>
            <a:picLocks noChangeAspect="1"/>
          </p:cNvPicPr>
          <p:nvPr>
            <p:custDataLst>
              <p:tags r:id="rId15"/>
            </p:custDataLst>
          </p:nvPr>
        </p:nvPicPr>
        <p:blipFill>
          <a:blip r:embed="rId23">
            <a:extLst>
              <a:ext uri="{28A0092B-C50C-407E-A947-70E740481C1C}">
                <a14:useLocalDpi xmlns:a14="http://schemas.microsoft.com/office/drawing/2010/main" val="0"/>
              </a:ext>
            </a:extLst>
          </a:blip>
          <a:stretch>
            <a:fillRect/>
          </a:stretch>
        </p:blipFill>
        <p:spPr>
          <a:xfrm>
            <a:off x="4234231" y="5938252"/>
            <a:ext cx="591387" cy="591387"/>
          </a:xfrm>
          <a:prstGeom prst="rect">
            <a:avLst/>
          </a:prstGeom>
        </p:spPr>
      </p:pic>
      <p:pic>
        <p:nvPicPr>
          <p:cNvPr id="22" name="Picture 21" descr="Quarter (Canadian coin) - Wikipedia"/>
          <p:cNvPicPr>
            <a:picLocks noChangeAspect="1"/>
          </p:cNvPicPr>
          <p:nvPr>
            <p:custDataLst>
              <p:tags r:id="rId16"/>
            </p:custDataLst>
          </p:nvPr>
        </p:nvPicPr>
        <p:blipFill>
          <a:blip r:embed="rId25">
            <a:extLst>
              <a:ext uri="{28A0092B-C50C-407E-A947-70E740481C1C}">
                <a14:useLocalDpi xmlns:a14="http://schemas.microsoft.com/office/drawing/2010/main" val="0"/>
              </a:ext>
            </a:extLst>
          </a:blip>
          <a:stretch>
            <a:fillRect/>
          </a:stretch>
        </p:blipFill>
        <p:spPr>
          <a:xfrm>
            <a:off x="5257173" y="5938252"/>
            <a:ext cx="636002" cy="636002"/>
          </a:xfrm>
          <a:prstGeom prst="rect">
            <a:avLst/>
          </a:prstGeom>
        </p:spPr>
      </p:pic>
      <p:pic>
        <p:nvPicPr>
          <p:cNvPr id="23" name="Picture 22" descr="Nickel (Canadian coin) - Wikipedia"/>
          <p:cNvPicPr>
            <a:picLocks noChangeAspect="1"/>
          </p:cNvPicPr>
          <p:nvPr>
            <p:custDataLst>
              <p:tags r:id="rId17"/>
            </p:custDataLst>
          </p:nvPr>
        </p:nvPicPr>
        <p:blipFill>
          <a:blip r:embed="rId22">
            <a:extLst>
              <a:ext uri="{28A0092B-C50C-407E-A947-70E740481C1C}">
                <a14:useLocalDpi xmlns:a14="http://schemas.microsoft.com/office/drawing/2010/main" val="0"/>
              </a:ext>
            </a:extLst>
          </a:blip>
          <a:stretch>
            <a:fillRect/>
          </a:stretch>
        </p:blipFill>
        <p:spPr>
          <a:xfrm>
            <a:off x="6277874" y="5935078"/>
            <a:ext cx="639444" cy="642350"/>
          </a:xfrm>
          <a:prstGeom prst="rect">
            <a:avLst/>
          </a:prstGeom>
        </p:spPr>
      </p:pic>
      <p:pic>
        <p:nvPicPr>
          <p:cNvPr id="24" name="Picture 23" descr="File:Allabreve.svg - Wikipedia"/>
          <p:cNvPicPr>
            <a:picLocks noChangeAspect="1"/>
          </p:cNvPicPr>
          <p:nvPr>
            <p:custDataLst>
              <p:tags r:id="rId18"/>
            </p:custDataLst>
          </p:nvPr>
        </p:nvPicPr>
        <p:blipFill>
          <a:blip r:embed="rId24">
            <a:extLst>
              <a:ext uri="{28A0092B-C50C-407E-A947-70E740481C1C}">
                <a14:useLocalDpi xmlns:a14="http://schemas.microsoft.com/office/drawing/2010/main" val="0"/>
              </a:ext>
            </a:extLst>
          </a:blip>
          <a:stretch>
            <a:fillRect/>
          </a:stretch>
        </p:blipFill>
        <p:spPr>
          <a:xfrm>
            <a:off x="8214980" y="6134319"/>
            <a:ext cx="246381" cy="410500"/>
          </a:xfrm>
          <a:prstGeom prst="rect">
            <a:avLst/>
          </a:prstGeom>
        </p:spPr>
      </p:pic>
      <p:pic>
        <p:nvPicPr>
          <p:cNvPr id="3"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6"/>
          <a:stretch>
            <a:fillRect/>
          </a:stretch>
        </p:blipFill>
        <p:spPr>
          <a:xfrm>
            <a:off x="10395816" y="690157"/>
            <a:ext cx="487363" cy="487363"/>
          </a:xfrm>
          <a:prstGeom prst="rect">
            <a:avLst/>
          </a:prstGeom>
        </p:spPr>
      </p:pic>
    </p:spTree>
    <p:extLst>
      <p:ext uri="{BB962C8B-B14F-4D97-AF65-F5344CB8AC3E}">
        <p14:creationId xmlns:p14="http://schemas.microsoft.com/office/powerpoint/2010/main" val="1844208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custDataLst>
              <p:tags r:id="rId1"/>
            </p:custDataLst>
          </p:nvPr>
        </p:nvSpPr>
        <p:spPr>
          <a:xfrm>
            <a:off x="158188" y="4676557"/>
            <a:ext cx="3184216" cy="1403926"/>
          </a:xfrm>
          <a:prstGeom prst="ellipse">
            <a:avLst/>
          </a:prstGeom>
          <a:solidFill>
            <a:srgbClr val="FF99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custDataLst>
              <p:tags r:id="rId2"/>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a:t>
            </a:r>
            <a:r>
              <a:rPr lang="en-US" sz="4000" u="sng" dirty="0" smtClean="0">
                <a:latin typeface="Century Gothic" panose="020B0502020202020204" pitchFamily="34" charset="0"/>
              </a:rPr>
              <a:t>3 – Les r</a:t>
            </a:r>
            <a:r>
              <a:rPr lang="fr-CA" sz="4000" u="sng" dirty="0" err="1" smtClean="0">
                <a:latin typeface="Century Gothic" panose="020B0502020202020204" pitchFamily="34" charset="0"/>
              </a:rPr>
              <a:t>égularités</a:t>
            </a:r>
            <a:endParaRPr lang="en-US" sz="4000" dirty="0"/>
          </a:p>
        </p:txBody>
      </p:sp>
      <p:sp>
        <p:nvSpPr>
          <p:cNvPr id="3" name="Rectangle 2"/>
          <p:cNvSpPr/>
          <p:nvPr>
            <p:custDataLst>
              <p:tags r:id="rId3"/>
            </p:custDataLst>
          </p:nvPr>
        </p:nvSpPr>
        <p:spPr>
          <a:xfrm>
            <a:off x="628072" y="1613025"/>
            <a:ext cx="10621818" cy="2862322"/>
          </a:xfrm>
          <a:prstGeom prst="rect">
            <a:avLst/>
          </a:prstGeom>
        </p:spPr>
        <p:txBody>
          <a:bodyPr wrap="square">
            <a:spAutoFit/>
          </a:bodyPr>
          <a:lstStyle/>
          <a:p>
            <a:r>
              <a:rPr lang="fr-CA" sz="3000" dirty="0" smtClean="0">
                <a:latin typeface="Century Gothic" panose="020B0502020202020204" pitchFamily="34" charset="0"/>
              </a:rPr>
              <a:t>Voici une régularité! J’aimerais que tu…</a:t>
            </a:r>
          </a:p>
          <a:p>
            <a:pPr marL="514350" indent="-514350">
              <a:buAutoNum type="arabicPeriod"/>
            </a:pPr>
            <a:r>
              <a:rPr lang="fr-CA" sz="3000" dirty="0" smtClean="0">
                <a:latin typeface="Century Gothic" panose="020B0502020202020204" pitchFamily="34" charset="0"/>
              </a:rPr>
              <a:t>Encercle la base. (qu’est-ce qui répète?)</a:t>
            </a:r>
          </a:p>
          <a:p>
            <a:pPr marL="514350" indent="-514350">
              <a:buAutoNum type="arabicPeriod"/>
            </a:pPr>
            <a:r>
              <a:rPr lang="fr-CA" sz="3000" dirty="0" smtClean="0">
                <a:latin typeface="Century Gothic" panose="020B0502020202020204" pitchFamily="34" charset="0"/>
              </a:rPr>
              <a:t>Continue la régularité.</a:t>
            </a:r>
          </a:p>
          <a:p>
            <a:pPr marL="514350" indent="-514350">
              <a:buAutoNum type="arabicPeriod"/>
            </a:pPr>
            <a:r>
              <a:rPr lang="fr-CA" sz="3000" dirty="0" smtClean="0">
                <a:latin typeface="Century Gothic" panose="020B0502020202020204" pitchFamily="34" charset="0"/>
              </a:rPr>
              <a:t>Nommes les caractéristiques (pense: qu’est-ce qui change? </a:t>
            </a:r>
            <a:r>
              <a:rPr lang="fr-CA" sz="3000" u="sng" dirty="0" smtClean="0">
                <a:latin typeface="Century Gothic" panose="020B0502020202020204" pitchFamily="34" charset="0"/>
              </a:rPr>
              <a:t>La couleur</a:t>
            </a:r>
            <a:r>
              <a:rPr lang="fr-CA" sz="3000" dirty="0" smtClean="0">
                <a:solidFill>
                  <a:srgbClr val="FF6600"/>
                </a:solidFill>
                <a:latin typeface="Century Gothic" panose="020B0502020202020204" pitchFamily="34" charset="0"/>
              </a:rPr>
              <a:t>               </a:t>
            </a:r>
            <a:r>
              <a:rPr lang="fr-CA" sz="3000" dirty="0" smtClean="0">
                <a:latin typeface="Century Gothic" panose="020B0502020202020204" pitchFamily="34" charset="0"/>
              </a:rPr>
              <a:t>, </a:t>
            </a:r>
            <a:r>
              <a:rPr lang="fr-CA" sz="3000" u="sng" dirty="0" smtClean="0">
                <a:latin typeface="Century Gothic" panose="020B0502020202020204" pitchFamily="34" charset="0"/>
              </a:rPr>
              <a:t>la forme</a:t>
            </a:r>
            <a:r>
              <a:rPr lang="fr-CA" sz="3000" dirty="0" smtClean="0">
                <a:latin typeface="Century Gothic" panose="020B0502020202020204" pitchFamily="34" charset="0"/>
              </a:rPr>
              <a:t>              , </a:t>
            </a:r>
          </a:p>
          <a:p>
            <a:r>
              <a:rPr lang="fr-CA" sz="3000" dirty="0">
                <a:latin typeface="Century Gothic" panose="020B0502020202020204" pitchFamily="34" charset="0"/>
              </a:rPr>
              <a:t>	</a:t>
            </a:r>
            <a:r>
              <a:rPr lang="fr-CA" sz="3000" u="sng" dirty="0" smtClean="0">
                <a:latin typeface="Century Gothic" panose="020B0502020202020204" pitchFamily="34" charset="0"/>
              </a:rPr>
              <a:t>la taille</a:t>
            </a:r>
            <a:r>
              <a:rPr lang="fr-CA" sz="3000" dirty="0" smtClean="0">
                <a:latin typeface="Century Gothic" panose="020B0502020202020204" pitchFamily="34" charset="0"/>
              </a:rPr>
              <a:t>          , </a:t>
            </a:r>
            <a:r>
              <a:rPr lang="fr-CA" sz="3000" u="sng" dirty="0" smtClean="0">
                <a:latin typeface="Century Gothic" panose="020B0502020202020204" pitchFamily="34" charset="0"/>
              </a:rPr>
              <a:t>l’orientation</a:t>
            </a:r>
            <a:r>
              <a:rPr lang="fr-CA" sz="3000" dirty="0" smtClean="0">
                <a:latin typeface="Century Gothic" panose="020B0502020202020204" pitchFamily="34" charset="0"/>
              </a:rPr>
              <a:t> (la direction). </a:t>
            </a:r>
            <a:endParaRPr lang="en-US" sz="3000" dirty="0" smtClean="0">
              <a:latin typeface="Century Gothic" panose="020B0502020202020204" pitchFamily="34" charset="0"/>
            </a:endParaRPr>
          </a:p>
        </p:txBody>
      </p:sp>
      <p:grpSp>
        <p:nvGrpSpPr>
          <p:cNvPr id="20" name="Group 19"/>
          <p:cNvGrpSpPr/>
          <p:nvPr>
            <p:custDataLst>
              <p:tags r:id="rId4"/>
            </p:custDataLst>
          </p:nvPr>
        </p:nvGrpSpPr>
        <p:grpSpPr>
          <a:xfrm>
            <a:off x="489526" y="5022921"/>
            <a:ext cx="9063182" cy="692727"/>
            <a:chOff x="969817" y="3205020"/>
            <a:chExt cx="9063182" cy="692727"/>
          </a:xfrm>
        </p:grpSpPr>
        <p:sp>
          <p:nvSpPr>
            <p:cNvPr id="6" name="Isosceles Triangle 5"/>
            <p:cNvSpPr/>
            <p:nvPr/>
          </p:nvSpPr>
          <p:spPr>
            <a:xfrm>
              <a:off x="969817" y="3214254"/>
              <a:ext cx="535709" cy="6742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p:cNvSpPr/>
            <p:nvPr/>
          </p:nvSpPr>
          <p:spPr>
            <a:xfrm>
              <a:off x="1671782" y="3214254"/>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438400" y="3546764"/>
              <a:ext cx="369455" cy="34174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3001819" y="3209636"/>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3796147" y="3214255"/>
              <a:ext cx="535709" cy="6742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Isosceles Triangle 10"/>
            <p:cNvSpPr/>
            <p:nvPr/>
          </p:nvSpPr>
          <p:spPr>
            <a:xfrm>
              <a:off x="6576282" y="3205020"/>
              <a:ext cx="535709" cy="6742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Isosceles Triangle 11"/>
            <p:cNvSpPr/>
            <p:nvPr/>
          </p:nvSpPr>
          <p:spPr>
            <a:xfrm>
              <a:off x="9497290" y="3223493"/>
              <a:ext cx="535709" cy="6742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p:cNvSpPr/>
            <p:nvPr/>
          </p:nvSpPr>
          <p:spPr>
            <a:xfrm>
              <a:off x="4414980" y="3209636"/>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42703" y="3223492"/>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99025" y="3223492"/>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204696" y="3542147"/>
              <a:ext cx="369455" cy="34174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Isosceles Triangle 16"/>
            <p:cNvSpPr/>
            <p:nvPr/>
          </p:nvSpPr>
          <p:spPr>
            <a:xfrm>
              <a:off x="8114132" y="3537530"/>
              <a:ext cx="369455" cy="34174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8677551" y="3223492"/>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custDataLst>
              <p:tags r:id="rId5"/>
            </p:custDataLst>
          </p:nvPr>
        </p:nvSpPr>
        <p:spPr>
          <a:xfrm>
            <a:off x="9877112" y="5724887"/>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custDataLst>
              <p:tags r:id="rId6"/>
            </p:custDataLst>
          </p:nvPr>
        </p:nvSpPr>
        <p:spPr>
          <a:xfrm flipV="1">
            <a:off x="10769563" y="5724887"/>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p:cNvSpPr/>
          <p:nvPr>
            <p:custDataLst>
              <p:tags r:id="rId7"/>
            </p:custDataLst>
          </p:nvPr>
        </p:nvSpPr>
        <p:spPr>
          <a:xfrm>
            <a:off x="5098463" y="3527484"/>
            <a:ext cx="327898" cy="304800"/>
          </a:xfrm>
          <a:prstGeom prst="rect">
            <a:avLst/>
          </a:prstGeom>
          <a:solidFill>
            <a:srgbClr val="FF33CC"/>
          </a:solidFill>
          <a:ln>
            <a:solidFill>
              <a:srgbClr val="FF33C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p:cNvSpPr/>
          <p:nvPr>
            <p:custDataLst>
              <p:tags r:id="rId8"/>
            </p:custDataLst>
          </p:nvPr>
        </p:nvSpPr>
        <p:spPr>
          <a:xfrm>
            <a:off x="5581059" y="3522017"/>
            <a:ext cx="327898" cy="304800"/>
          </a:xfrm>
          <a:prstGeom prst="rect">
            <a:avLst/>
          </a:prstGeom>
          <a:solidFill>
            <a:srgbClr val="00FF00"/>
          </a:solidFill>
          <a:ln>
            <a:solidFill>
              <a:srgbClr val="00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p:cNvSpPr/>
          <p:nvPr>
            <p:custDataLst>
              <p:tags r:id="rId9"/>
            </p:custDataLst>
          </p:nvPr>
        </p:nvSpPr>
        <p:spPr>
          <a:xfrm>
            <a:off x="6095991" y="3522017"/>
            <a:ext cx="327898" cy="304800"/>
          </a:xfrm>
          <a:prstGeom prst="rect">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ectangle 26"/>
          <p:cNvSpPr/>
          <p:nvPr>
            <p:custDataLst>
              <p:tags r:id="rId10"/>
            </p:custDataLst>
          </p:nvPr>
        </p:nvSpPr>
        <p:spPr>
          <a:xfrm>
            <a:off x="8428186" y="3557307"/>
            <a:ext cx="327898" cy="304800"/>
          </a:xfrm>
          <a:prstGeom prst="rect">
            <a:avLst/>
          </a:prstGeom>
          <a:solidFill>
            <a:srgbClr val="FF33CC"/>
          </a:solidFill>
          <a:ln>
            <a:solidFill>
              <a:srgbClr val="FF33C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Isosceles Triangle 27"/>
          <p:cNvSpPr/>
          <p:nvPr>
            <p:custDataLst>
              <p:tags r:id="rId11"/>
            </p:custDataLst>
          </p:nvPr>
        </p:nvSpPr>
        <p:spPr>
          <a:xfrm>
            <a:off x="8856516" y="3522018"/>
            <a:ext cx="361375" cy="340090"/>
          </a:xfrm>
          <a:prstGeom prst="triangle">
            <a:avLst/>
          </a:prstGeom>
          <a:solidFill>
            <a:srgbClr val="FF33CC"/>
          </a:solidFill>
          <a:ln>
            <a:solidFill>
              <a:srgbClr val="FF33C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custDataLst>
              <p:tags r:id="rId12"/>
            </p:custDataLst>
          </p:nvPr>
        </p:nvSpPr>
        <p:spPr>
          <a:xfrm>
            <a:off x="9318323" y="3522017"/>
            <a:ext cx="398332" cy="363600"/>
          </a:xfrm>
          <a:prstGeom prst="ellipse">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custDataLst>
              <p:tags r:id="rId13"/>
            </p:custDataLst>
          </p:nvPr>
        </p:nvSpPr>
        <p:spPr>
          <a:xfrm>
            <a:off x="2572797" y="4032464"/>
            <a:ext cx="327898" cy="304800"/>
          </a:xfrm>
          <a:prstGeom prst="rect">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p:cNvSpPr/>
          <p:nvPr>
            <p:custDataLst>
              <p:tags r:id="rId14"/>
            </p:custDataLst>
          </p:nvPr>
        </p:nvSpPr>
        <p:spPr>
          <a:xfrm>
            <a:off x="3032391" y="4137890"/>
            <a:ext cx="178985" cy="199374"/>
          </a:xfrm>
          <a:prstGeom prst="rect">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p:cNvSpPr/>
          <p:nvPr>
            <p:custDataLst>
              <p:tags r:id="rId15"/>
            </p:custDataLst>
          </p:nvPr>
        </p:nvSpPr>
        <p:spPr>
          <a:xfrm>
            <a:off x="3338914" y="4199679"/>
            <a:ext cx="120071" cy="145611"/>
          </a:xfrm>
          <a:prstGeom prst="rect">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Isosceles Triangle 32"/>
          <p:cNvSpPr/>
          <p:nvPr>
            <p:custDataLst>
              <p:tags r:id="rId16"/>
            </p:custDataLst>
          </p:nvPr>
        </p:nvSpPr>
        <p:spPr>
          <a:xfrm>
            <a:off x="10085207" y="4035561"/>
            <a:ext cx="361375" cy="340090"/>
          </a:xfrm>
          <a:prstGeom prst="triangl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Isosceles Triangle 33"/>
          <p:cNvSpPr/>
          <p:nvPr>
            <p:custDataLst>
              <p:tags r:id="rId17"/>
            </p:custDataLst>
          </p:nvPr>
        </p:nvSpPr>
        <p:spPr>
          <a:xfrm rot="10800000">
            <a:off x="9191333" y="4050848"/>
            <a:ext cx="361375" cy="340090"/>
          </a:xfrm>
          <a:prstGeom prst="triangl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Isosceles Triangle 34"/>
          <p:cNvSpPr/>
          <p:nvPr>
            <p:custDataLst>
              <p:tags r:id="rId18"/>
            </p:custDataLst>
          </p:nvPr>
        </p:nvSpPr>
        <p:spPr>
          <a:xfrm rot="5400000">
            <a:off x="8677245" y="4031684"/>
            <a:ext cx="361375" cy="340090"/>
          </a:xfrm>
          <a:prstGeom prst="triangl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Isosceles Triangle 35"/>
          <p:cNvSpPr/>
          <p:nvPr>
            <p:custDataLst>
              <p:tags r:id="rId19"/>
            </p:custDataLst>
          </p:nvPr>
        </p:nvSpPr>
        <p:spPr>
          <a:xfrm rot="16200000">
            <a:off x="9618157" y="4067532"/>
            <a:ext cx="361375" cy="340090"/>
          </a:xfrm>
          <a:prstGeom prst="triangl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Oval 36"/>
          <p:cNvSpPr/>
          <p:nvPr>
            <p:custDataLst>
              <p:tags r:id="rId20"/>
            </p:custDataLst>
          </p:nvPr>
        </p:nvSpPr>
        <p:spPr>
          <a:xfrm>
            <a:off x="9894438" y="5012024"/>
            <a:ext cx="646545" cy="67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custDataLst>
              <p:tags r:id="rId21"/>
            </p:custDataLst>
          </p:nvPr>
        </p:nvSpPr>
        <p:spPr>
          <a:xfrm>
            <a:off x="10925434" y="5315165"/>
            <a:ext cx="369455" cy="34174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TextBox 39"/>
          <p:cNvSpPr txBox="1"/>
          <p:nvPr>
            <p:custDataLst>
              <p:tags r:id="rId22"/>
            </p:custDataLst>
          </p:nvPr>
        </p:nvSpPr>
        <p:spPr>
          <a:xfrm>
            <a:off x="2485160" y="5981602"/>
            <a:ext cx="10297362" cy="553998"/>
          </a:xfrm>
          <a:prstGeom prst="rect">
            <a:avLst/>
          </a:prstGeom>
          <a:noFill/>
        </p:spPr>
        <p:txBody>
          <a:bodyPr wrap="square" rtlCol="0">
            <a:spAutoFit/>
          </a:bodyPr>
          <a:lstStyle/>
          <a:p>
            <a:r>
              <a:rPr lang="fr-CA" sz="3000" u="sng" dirty="0" smtClean="0">
                <a:latin typeface="Century Gothic" panose="020B0502020202020204" pitchFamily="34" charset="0"/>
              </a:rPr>
              <a:t>Caractéristiques</a:t>
            </a:r>
            <a:r>
              <a:rPr lang="fr-CA" sz="3000" b="1" dirty="0" smtClean="0">
                <a:latin typeface="Century Gothic" panose="020B0502020202020204" pitchFamily="34" charset="0"/>
              </a:rPr>
              <a:t>: La couleur, la forme, la taille</a:t>
            </a:r>
            <a:endParaRPr lang="en-US" sz="3000" b="1" dirty="0">
              <a:latin typeface="Century Gothic" panose="020B0502020202020204" pitchFamily="34" charset="0"/>
            </a:endParaRPr>
          </a:p>
        </p:txBody>
      </p:sp>
      <p:pic>
        <p:nvPicPr>
          <p:cNvPr id="4"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6"/>
          <a:stretch>
            <a:fillRect/>
          </a:stretch>
        </p:blipFill>
        <p:spPr>
          <a:xfrm>
            <a:off x="10042068" y="832666"/>
            <a:ext cx="487363" cy="487363"/>
          </a:xfrm>
          <a:prstGeom prst="rect">
            <a:avLst/>
          </a:prstGeom>
        </p:spPr>
      </p:pic>
    </p:spTree>
    <p:extLst>
      <p:ext uri="{BB962C8B-B14F-4D97-AF65-F5344CB8AC3E}">
        <p14:creationId xmlns:p14="http://schemas.microsoft.com/office/powerpoint/2010/main" val="2633321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831272" y="1634836"/>
            <a:ext cx="11055928" cy="3924151"/>
          </a:xfrm>
          <a:prstGeom prst="rect">
            <a:avLst/>
          </a:prstGeom>
          <a:noFill/>
        </p:spPr>
        <p:txBody>
          <a:bodyPr wrap="square" rtlCol="0">
            <a:spAutoFit/>
          </a:bodyPr>
          <a:lstStyle/>
          <a:p>
            <a:r>
              <a:rPr lang="fr-CA" sz="3200" dirty="0" smtClean="0">
                <a:latin typeface="Century Gothic" panose="020B0502020202020204" pitchFamily="34" charset="0"/>
              </a:rPr>
              <a:t>Quand tu fais la soustraction à deux chiffres, je veux que tu soustraies les nombres qui sont </a:t>
            </a:r>
            <a:r>
              <a:rPr lang="fr-CA" sz="3200" u="sng" dirty="0" smtClean="0">
                <a:latin typeface="Century Gothic" panose="020B0502020202020204" pitchFamily="34" charset="0"/>
              </a:rPr>
              <a:t>faciles pour TOI!!!</a:t>
            </a:r>
          </a:p>
          <a:p>
            <a:endParaRPr lang="fr-CA" sz="3500" dirty="0">
              <a:latin typeface="Century Gothic" panose="020B0502020202020204" pitchFamily="34" charset="0"/>
            </a:endParaRPr>
          </a:p>
          <a:p>
            <a:r>
              <a:rPr lang="fr-CA" sz="5000" dirty="0" smtClean="0">
                <a:solidFill>
                  <a:schemeClr val="accent1">
                    <a:lumMod val="75000"/>
                  </a:schemeClr>
                </a:solidFill>
                <a:latin typeface="Century Gothic" panose="020B0502020202020204" pitchFamily="34" charset="0"/>
              </a:rPr>
              <a:t>76 – 34 = __</a:t>
            </a:r>
            <a:r>
              <a:rPr lang="fr-CA" sz="5000" u="sng" dirty="0" smtClean="0">
                <a:solidFill>
                  <a:schemeClr val="accent1">
                    <a:lumMod val="75000"/>
                  </a:schemeClr>
                </a:solidFill>
                <a:latin typeface="Century Gothic" panose="020B0502020202020204" pitchFamily="34" charset="0"/>
              </a:rPr>
              <a:t>           </a:t>
            </a:r>
          </a:p>
          <a:p>
            <a:r>
              <a:rPr lang="fr-CA" sz="5000" dirty="0" smtClean="0">
                <a:solidFill>
                  <a:schemeClr val="accent1">
                    <a:lumMod val="75000"/>
                  </a:schemeClr>
                </a:solidFill>
                <a:latin typeface="Century Gothic" panose="020B0502020202020204" pitchFamily="34" charset="0"/>
              </a:rPr>
              <a:t>76 – 10 = 66</a:t>
            </a:r>
          </a:p>
          <a:p>
            <a:endParaRPr lang="fr-CA" sz="5000" dirty="0" smtClean="0">
              <a:solidFill>
                <a:schemeClr val="accent3">
                  <a:lumMod val="75000"/>
                </a:schemeClr>
              </a:solidFill>
              <a:latin typeface="Century Gothic" panose="020B0502020202020204" pitchFamily="34" charset="0"/>
            </a:endParaRPr>
          </a:p>
        </p:txBody>
      </p:sp>
      <p:sp>
        <p:nvSpPr>
          <p:cNvPr id="5" name="TextBox 4"/>
          <p:cNvSpPr txBox="1"/>
          <p:nvPr>
            <p:custDataLst>
              <p:tags r:id="rId3"/>
            </p:custDataLst>
          </p:nvPr>
        </p:nvSpPr>
        <p:spPr>
          <a:xfrm>
            <a:off x="6059060" y="3343564"/>
            <a:ext cx="5467921" cy="2215991"/>
          </a:xfrm>
          <a:prstGeom prst="rect">
            <a:avLst/>
          </a:prstGeom>
          <a:noFill/>
        </p:spPr>
        <p:txBody>
          <a:bodyPr wrap="square" rtlCol="0">
            <a:spAutoFit/>
          </a:bodyPr>
          <a:lstStyle/>
          <a:p>
            <a:r>
              <a:rPr lang="fr-CA" sz="3000" dirty="0" smtClean="0">
                <a:latin typeface="Century Gothic" panose="020B0502020202020204" pitchFamily="34" charset="0"/>
              </a:rPr>
              <a:t>***j’ai commencé par soustraire 10 de 76, parce que c’est plus facile pour moi. </a:t>
            </a:r>
            <a:r>
              <a:rPr lang="fr-CA" dirty="0" smtClean="0">
                <a:latin typeface="Century Gothic" panose="020B0502020202020204" pitchFamily="34" charset="0"/>
              </a:rPr>
              <a:t>(I </a:t>
            </a:r>
            <a:r>
              <a:rPr lang="fr-CA" dirty="0" err="1" smtClean="0">
                <a:latin typeface="Century Gothic" panose="020B0502020202020204" pitchFamily="34" charset="0"/>
              </a:rPr>
              <a:t>started</a:t>
            </a:r>
            <a:r>
              <a:rPr lang="fr-CA" dirty="0" smtClean="0">
                <a:latin typeface="Century Gothic" panose="020B0502020202020204" pitchFamily="34" charset="0"/>
              </a:rPr>
              <a:t> </a:t>
            </a:r>
            <a:r>
              <a:rPr lang="fr-CA" dirty="0" err="1" smtClean="0">
                <a:latin typeface="Century Gothic" panose="020B0502020202020204" pitchFamily="34" charset="0"/>
              </a:rPr>
              <a:t>with</a:t>
            </a:r>
            <a:r>
              <a:rPr lang="fr-CA" dirty="0" smtClean="0">
                <a:latin typeface="Century Gothic" panose="020B0502020202020204" pitchFamily="34" charset="0"/>
              </a:rPr>
              <a:t> </a:t>
            </a:r>
            <a:r>
              <a:rPr lang="fr-CA" dirty="0" err="1" smtClean="0">
                <a:latin typeface="Century Gothic" panose="020B0502020202020204" pitchFamily="34" charset="0"/>
              </a:rPr>
              <a:t>subtracting</a:t>
            </a:r>
            <a:r>
              <a:rPr lang="fr-CA" dirty="0" smtClean="0">
                <a:latin typeface="Century Gothic" panose="020B0502020202020204" pitchFamily="34" charset="0"/>
              </a:rPr>
              <a:t> 10 </a:t>
            </a:r>
            <a:r>
              <a:rPr lang="fr-CA" dirty="0" err="1" smtClean="0">
                <a:latin typeface="Century Gothic" panose="020B0502020202020204" pitchFamily="34" charset="0"/>
              </a:rPr>
              <a:t>from</a:t>
            </a:r>
            <a:r>
              <a:rPr lang="fr-CA" dirty="0" smtClean="0">
                <a:latin typeface="Century Gothic" panose="020B0502020202020204" pitchFamily="34" charset="0"/>
              </a:rPr>
              <a:t> 76 </a:t>
            </a:r>
            <a:r>
              <a:rPr lang="fr-CA" dirty="0" err="1" smtClean="0">
                <a:latin typeface="Century Gothic" panose="020B0502020202020204" pitchFamily="34" charset="0"/>
              </a:rPr>
              <a:t>because</a:t>
            </a:r>
            <a:r>
              <a:rPr lang="fr-CA" dirty="0" smtClean="0">
                <a:latin typeface="Century Gothic" panose="020B0502020202020204" pitchFamily="34" charset="0"/>
              </a:rPr>
              <a:t> </a:t>
            </a:r>
            <a:r>
              <a:rPr lang="fr-CA" dirty="0" err="1" smtClean="0">
                <a:latin typeface="Century Gothic" panose="020B0502020202020204" pitchFamily="34" charset="0"/>
              </a:rPr>
              <a:t>that’s</a:t>
            </a:r>
            <a:r>
              <a:rPr lang="fr-CA" dirty="0" smtClean="0">
                <a:latin typeface="Century Gothic" panose="020B0502020202020204" pitchFamily="34" charset="0"/>
              </a:rPr>
              <a:t> </a:t>
            </a:r>
            <a:r>
              <a:rPr lang="fr-CA" dirty="0" err="1" smtClean="0">
                <a:latin typeface="Century Gothic" panose="020B0502020202020204" pitchFamily="34" charset="0"/>
              </a:rPr>
              <a:t>what</a:t>
            </a:r>
            <a:r>
              <a:rPr lang="fr-CA" dirty="0" smtClean="0">
                <a:latin typeface="Century Gothic" panose="020B0502020202020204" pitchFamily="34" charset="0"/>
              </a:rPr>
              <a:t> </a:t>
            </a:r>
            <a:r>
              <a:rPr lang="fr-CA" dirty="0" err="1" smtClean="0">
                <a:latin typeface="Century Gothic" panose="020B0502020202020204" pitchFamily="34" charset="0"/>
              </a:rPr>
              <a:t>is</a:t>
            </a:r>
            <a:r>
              <a:rPr lang="fr-CA" dirty="0" smtClean="0">
                <a:latin typeface="Century Gothic" panose="020B0502020202020204" pitchFamily="34" charset="0"/>
              </a:rPr>
              <a:t> </a:t>
            </a:r>
            <a:r>
              <a:rPr lang="fr-CA" dirty="0" err="1" smtClean="0">
                <a:latin typeface="Century Gothic" panose="020B0502020202020204" pitchFamily="34" charset="0"/>
              </a:rPr>
              <a:t>easiest</a:t>
            </a:r>
            <a:r>
              <a:rPr lang="fr-CA" dirty="0" smtClean="0">
                <a:latin typeface="Century Gothic" panose="020B0502020202020204" pitchFamily="34" charset="0"/>
              </a:rPr>
              <a:t> for me.)</a:t>
            </a:r>
            <a:endParaRPr lang="en-US" dirty="0"/>
          </a:p>
        </p:txBody>
      </p:sp>
      <p:pic>
        <p:nvPicPr>
          <p:cNvPr id="4" name="Recorded Sound">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8"/>
          <a:stretch>
            <a:fillRect/>
          </a:stretch>
        </p:blipFill>
        <p:spPr>
          <a:xfrm>
            <a:off x="10774507" y="814595"/>
            <a:ext cx="487363" cy="487363"/>
          </a:xfrm>
          <a:prstGeom prst="rect">
            <a:avLst/>
          </a:prstGeom>
        </p:spPr>
      </p:pic>
    </p:spTree>
    <p:extLst>
      <p:ext uri="{BB962C8B-B14F-4D97-AF65-F5344CB8AC3E}">
        <p14:creationId xmlns:p14="http://schemas.microsoft.com/office/powerpoint/2010/main" val="2542819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a:t>
            </a:r>
            <a:r>
              <a:rPr lang="en-US" sz="4000" u="sng" dirty="0" smtClean="0">
                <a:latin typeface="Century Gothic" panose="020B0502020202020204" pitchFamily="34" charset="0"/>
              </a:rPr>
              <a:t>3 – Les r</a:t>
            </a:r>
            <a:r>
              <a:rPr lang="fr-CA" sz="4000" u="sng" dirty="0" err="1" smtClean="0">
                <a:latin typeface="Century Gothic" panose="020B0502020202020204" pitchFamily="34" charset="0"/>
              </a:rPr>
              <a:t>égularités</a:t>
            </a:r>
            <a:endParaRPr lang="en-US" sz="4000" dirty="0"/>
          </a:p>
        </p:txBody>
      </p:sp>
      <p:sp>
        <p:nvSpPr>
          <p:cNvPr id="3" name="Rectangle 2"/>
          <p:cNvSpPr/>
          <p:nvPr>
            <p:custDataLst>
              <p:tags r:id="rId2"/>
            </p:custDataLst>
          </p:nvPr>
        </p:nvSpPr>
        <p:spPr>
          <a:xfrm>
            <a:off x="673071" y="1443265"/>
            <a:ext cx="10621818" cy="2400657"/>
          </a:xfrm>
          <a:prstGeom prst="rect">
            <a:avLst/>
          </a:prstGeom>
        </p:spPr>
        <p:txBody>
          <a:bodyPr wrap="square">
            <a:spAutoFit/>
          </a:bodyPr>
          <a:lstStyle/>
          <a:p>
            <a:pPr marL="514350" indent="-514350">
              <a:buAutoNum type="arabicPeriod"/>
            </a:pPr>
            <a:r>
              <a:rPr lang="fr-CA" sz="3000" dirty="0" smtClean="0">
                <a:latin typeface="Century Gothic" panose="020B0502020202020204" pitchFamily="34" charset="0"/>
              </a:rPr>
              <a:t>Encercle la base. (qu’est-ce qui répète?)</a:t>
            </a:r>
          </a:p>
          <a:p>
            <a:pPr marL="514350" indent="-514350">
              <a:buAutoNum type="arabicPeriod"/>
            </a:pPr>
            <a:r>
              <a:rPr lang="fr-CA" sz="3000" dirty="0" smtClean="0">
                <a:latin typeface="Century Gothic" panose="020B0502020202020204" pitchFamily="34" charset="0"/>
              </a:rPr>
              <a:t>Continue la régularité.</a:t>
            </a:r>
          </a:p>
          <a:p>
            <a:pPr marL="514350" indent="-514350">
              <a:buAutoNum type="arabicPeriod"/>
            </a:pPr>
            <a:r>
              <a:rPr lang="fr-CA" sz="3000" dirty="0" smtClean="0">
                <a:latin typeface="Century Gothic" panose="020B0502020202020204" pitchFamily="34" charset="0"/>
              </a:rPr>
              <a:t>Nommes les caractéristiques (pense: qu’est-ce qui change? </a:t>
            </a:r>
            <a:r>
              <a:rPr lang="fr-CA" sz="3000" u="sng" dirty="0" smtClean="0">
                <a:latin typeface="Century Gothic" panose="020B0502020202020204" pitchFamily="34" charset="0"/>
              </a:rPr>
              <a:t>La couleur</a:t>
            </a:r>
            <a:r>
              <a:rPr lang="fr-CA" sz="3000" dirty="0" smtClean="0">
                <a:latin typeface="Century Gothic" panose="020B0502020202020204" pitchFamily="34" charset="0"/>
              </a:rPr>
              <a:t>, </a:t>
            </a:r>
            <a:r>
              <a:rPr lang="fr-CA" sz="3000" u="sng" dirty="0" smtClean="0">
                <a:latin typeface="Century Gothic" panose="020B0502020202020204" pitchFamily="34" charset="0"/>
              </a:rPr>
              <a:t>la forme</a:t>
            </a:r>
            <a:r>
              <a:rPr lang="fr-CA" sz="3000" dirty="0" smtClean="0">
                <a:latin typeface="Century Gothic" panose="020B0502020202020204" pitchFamily="34" charset="0"/>
              </a:rPr>
              <a:t>, </a:t>
            </a:r>
            <a:r>
              <a:rPr lang="fr-CA" sz="3000" u="sng" dirty="0" smtClean="0">
                <a:latin typeface="Century Gothic" panose="020B0502020202020204" pitchFamily="34" charset="0"/>
              </a:rPr>
              <a:t>la taille</a:t>
            </a:r>
            <a:r>
              <a:rPr lang="fr-CA" sz="3000" dirty="0" smtClean="0">
                <a:latin typeface="Century Gothic" panose="020B0502020202020204" pitchFamily="34" charset="0"/>
              </a:rPr>
              <a:t>, </a:t>
            </a:r>
            <a:r>
              <a:rPr lang="fr-CA" sz="3000" u="sng" dirty="0" smtClean="0">
                <a:latin typeface="Century Gothic" panose="020B0502020202020204" pitchFamily="34" charset="0"/>
              </a:rPr>
              <a:t>l’orientation</a:t>
            </a:r>
            <a:r>
              <a:rPr lang="fr-CA" sz="3000" dirty="0" smtClean="0">
                <a:latin typeface="Century Gothic" panose="020B0502020202020204" pitchFamily="34" charset="0"/>
              </a:rPr>
              <a:t> (la direction) </a:t>
            </a:r>
            <a:endParaRPr lang="en-US" sz="3000" dirty="0" smtClean="0">
              <a:latin typeface="Century Gothic" panose="020B0502020202020204" pitchFamily="34" charset="0"/>
            </a:endParaRPr>
          </a:p>
        </p:txBody>
      </p:sp>
      <p:sp>
        <p:nvSpPr>
          <p:cNvPr id="22" name="Rectangle 21"/>
          <p:cNvSpPr/>
          <p:nvPr>
            <p:custDataLst>
              <p:tags r:id="rId3"/>
            </p:custDataLst>
          </p:nvPr>
        </p:nvSpPr>
        <p:spPr>
          <a:xfrm>
            <a:off x="9858639" y="5523342"/>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custDataLst>
              <p:tags r:id="rId4"/>
            </p:custDataLst>
          </p:nvPr>
        </p:nvSpPr>
        <p:spPr>
          <a:xfrm flipV="1">
            <a:off x="10885384" y="5523343"/>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custDataLst>
              <p:tags r:id="rId5"/>
            </p:custDataLst>
          </p:nvPr>
        </p:nvSpPr>
        <p:spPr>
          <a:xfrm>
            <a:off x="673071" y="4895273"/>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ight Arrow 40"/>
          <p:cNvSpPr/>
          <p:nvPr>
            <p:custDataLst>
              <p:tags r:id="rId6"/>
            </p:custDataLst>
          </p:nvPr>
        </p:nvSpPr>
        <p:spPr>
          <a:xfrm rot="5400000">
            <a:off x="2850589" y="4557536"/>
            <a:ext cx="1099159" cy="83245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Right Arrow 41"/>
          <p:cNvSpPr/>
          <p:nvPr>
            <p:custDataLst>
              <p:tags r:id="rId7"/>
            </p:custDataLst>
          </p:nvPr>
        </p:nvSpPr>
        <p:spPr>
          <a:xfrm>
            <a:off x="3946300" y="4895273"/>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ight Arrow 42"/>
          <p:cNvSpPr/>
          <p:nvPr>
            <p:custDataLst>
              <p:tags r:id="rId8"/>
            </p:custDataLst>
          </p:nvPr>
        </p:nvSpPr>
        <p:spPr>
          <a:xfrm rot="16200000">
            <a:off x="1213975" y="4520590"/>
            <a:ext cx="1099159" cy="9063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ight Arrow 43"/>
          <p:cNvSpPr/>
          <p:nvPr>
            <p:custDataLst>
              <p:tags r:id="rId9"/>
            </p:custDataLst>
          </p:nvPr>
        </p:nvSpPr>
        <p:spPr>
          <a:xfrm>
            <a:off x="2216728" y="4895273"/>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Right Arrow 44"/>
          <p:cNvSpPr/>
          <p:nvPr>
            <p:custDataLst>
              <p:tags r:id="rId10"/>
            </p:custDataLst>
          </p:nvPr>
        </p:nvSpPr>
        <p:spPr>
          <a:xfrm>
            <a:off x="8989004" y="4895273"/>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Right Arrow 45"/>
          <p:cNvSpPr/>
          <p:nvPr>
            <p:custDataLst>
              <p:tags r:id="rId11"/>
            </p:custDataLst>
          </p:nvPr>
        </p:nvSpPr>
        <p:spPr>
          <a:xfrm>
            <a:off x="5545968" y="4896071"/>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Right Arrow 47"/>
          <p:cNvSpPr/>
          <p:nvPr>
            <p:custDataLst>
              <p:tags r:id="rId12"/>
            </p:custDataLst>
          </p:nvPr>
        </p:nvSpPr>
        <p:spPr>
          <a:xfrm>
            <a:off x="7294010" y="4895273"/>
            <a:ext cx="637309" cy="46181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ight Arrow 48"/>
          <p:cNvSpPr/>
          <p:nvPr>
            <p:custDataLst>
              <p:tags r:id="rId13"/>
            </p:custDataLst>
          </p:nvPr>
        </p:nvSpPr>
        <p:spPr>
          <a:xfrm rot="16200000">
            <a:off x="4487203" y="4520590"/>
            <a:ext cx="1099159" cy="9063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ight Arrow 49"/>
          <p:cNvSpPr/>
          <p:nvPr>
            <p:custDataLst>
              <p:tags r:id="rId14"/>
            </p:custDataLst>
          </p:nvPr>
        </p:nvSpPr>
        <p:spPr>
          <a:xfrm rot="5400000">
            <a:off x="6124410" y="4557536"/>
            <a:ext cx="1099159" cy="83245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Right Arrow 50"/>
          <p:cNvSpPr/>
          <p:nvPr>
            <p:custDataLst>
              <p:tags r:id="rId15"/>
            </p:custDataLst>
          </p:nvPr>
        </p:nvSpPr>
        <p:spPr>
          <a:xfrm rot="16200000">
            <a:off x="7856349" y="4520589"/>
            <a:ext cx="1099159" cy="9063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p:cNvSpPr/>
          <p:nvPr>
            <p:custDataLst>
              <p:tags r:id="rId16"/>
            </p:custDataLst>
          </p:nvPr>
        </p:nvSpPr>
        <p:spPr>
          <a:xfrm>
            <a:off x="466284" y="5994431"/>
            <a:ext cx="10828605" cy="553998"/>
          </a:xfrm>
          <a:prstGeom prst="rect">
            <a:avLst/>
          </a:prstGeom>
        </p:spPr>
        <p:txBody>
          <a:bodyPr wrap="none">
            <a:spAutoFit/>
          </a:bodyPr>
          <a:lstStyle/>
          <a:p>
            <a:r>
              <a:rPr lang="fr-CA" sz="3000" u="sng" dirty="0">
                <a:latin typeface="Century Gothic" panose="020B0502020202020204" pitchFamily="34" charset="0"/>
              </a:rPr>
              <a:t>Caractéristiques:                                                                       </a:t>
            </a:r>
            <a:endParaRPr lang="en-US" sz="3000" dirty="0"/>
          </a:p>
        </p:txBody>
      </p:sp>
      <p:pic>
        <p:nvPicPr>
          <p:cNvPr id="4"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10052471" y="520767"/>
            <a:ext cx="487363" cy="487363"/>
          </a:xfrm>
          <a:prstGeom prst="rect">
            <a:avLst/>
          </a:prstGeom>
        </p:spPr>
      </p:pic>
    </p:spTree>
    <p:extLst>
      <p:ext uri="{BB962C8B-B14F-4D97-AF65-F5344CB8AC3E}">
        <p14:creationId xmlns:p14="http://schemas.microsoft.com/office/powerpoint/2010/main" val="4186930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a:t>
            </a:r>
            <a:r>
              <a:rPr lang="en-US" sz="4000" u="sng" dirty="0" smtClean="0">
                <a:latin typeface="Century Gothic" panose="020B0502020202020204" pitchFamily="34" charset="0"/>
              </a:rPr>
              <a:t>3 – Les r</a:t>
            </a:r>
            <a:r>
              <a:rPr lang="fr-CA" sz="4000" u="sng" dirty="0" err="1" smtClean="0">
                <a:latin typeface="Century Gothic" panose="020B0502020202020204" pitchFamily="34" charset="0"/>
              </a:rPr>
              <a:t>égularités</a:t>
            </a:r>
            <a:endParaRPr lang="en-US" sz="4000" dirty="0"/>
          </a:p>
        </p:txBody>
      </p:sp>
      <p:sp>
        <p:nvSpPr>
          <p:cNvPr id="3" name="Rectangle 2"/>
          <p:cNvSpPr/>
          <p:nvPr>
            <p:custDataLst>
              <p:tags r:id="rId2"/>
            </p:custDataLst>
          </p:nvPr>
        </p:nvSpPr>
        <p:spPr>
          <a:xfrm>
            <a:off x="673071" y="1443265"/>
            <a:ext cx="10621818" cy="2400657"/>
          </a:xfrm>
          <a:prstGeom prst="rect">
            <a:avLst/>
          </a:prstGeom>
        </p:spPr>
        <p:txBody>
          <a:bodyPr wrap="square">
            <a:spAutoFit/>
          </a:bodyPr>
          <a:lstStyle/>
          <a:p>
            <a:pPr marL="514350" indent="-514350">
              <a:buAutoNum type="arabicPeriod"/>
            </a:pPr>
            <a:r>
              <a:rPr lang="fr-CA" sz="3000" dirty="0" smtClean="0">
                <a:latin typeface="Century Gothic" panose="020B0502020202020204" pitchFamily="34" charset="0"/>
              </a:rPr>
              <a:t>Encercle la base. (qu’est-ce qui répète?)</a:t>
            </a:r>
          </a:p>
          <a:p>
            <a:pPr marL="514350" indent="-514350">
              <a:buAutoNum type="arabicPeriod"/>
            </a:pPr>
            <a:r>
              <a:rPr lang="fr-CA" sz="3000" dirty="0" smtClean="0">
                <a:latin typeface="Century Gothic" panose="020B0502020202020204" pitchFamily="34" charset="0"/>
              </a:rPr>
              <a:t>Continue la régularité.</a:t>
            </a:r>
          </a:p>
          <a:p>
            <a:pPr marL="514350" indent="-514350">
              <a:buAutoNum type="arabicPeriod"/>
            </a:pPr>
            <a:r>
              <a:rPr lang="fr-CA" sz="3000" dirty="0" smtClean="0">
                <a:latin typeface="Century Gothic" panose="020B0502020202020204" pitchFamily="34" charset="0"/>
              </a:rPr>
              <a:t>Nommes les caractéristiques (pense: qu’est-ce qui change? </a:t>
            </a:r>
            <a:r>
              <a:rPr lang="fr-CA" sz="3000" u="sng" dirty="0" smtClean="0">
                <a:latin typeface="Century Gothic" panose="020B0502020202020204" pitchFamily="34" charset="0"/>
              </a:rPr>
              <a:t>La couleur</a:t>
            </a:r>
            <a:r>
              <a:rPr lang="fr-CA" sz="3000" dirty="0" smtClean="0">
                <a:latin typeface="Century Gothic" panose="020B0502020202020204" pitchFamily="34" charset="0"/>
              </a:rPr>
              <a:t>, </a:t>
            </a:r>
            <a:r>
              <a:rPr lang="fr-CA" sz="3000" u="sng" dirty="0" smtClean="0">
                <a:latin typeface="Century Gothic" panose="020B0502020202020204" pitchFamily="34" charset="0"/>
              </a:rPr>
              <a:t>la forme</a:t>
            </a:r>
            <a:r>
              <a:rPr lang="fr-CA" sz="3000" dirty="0" smtClean="0">
                <a:latin typeface="Century Gothic" panose="020B0502020202020204" pitchFamily="34" charset="0"/>
              </a:rPr>
              <a:t>, </a:t>
            </a:r>
            <a:r>
              <a:rPr lang="fr-CA" sz="3000" u="sng" dirty="0" smtClean="0">
                <a:latin typeface="Century Gothic" panose="020B0502020202020204" pitchFamily="34" charset="0"/>
              </a:rPr>
              <a:t>la taille</a:t>
            </a:r>
            <a:r>
              <a:rPr lang="fr-CA" sz="3000" dirty="0" smtClean="0">
                <a:latin typeface="Century Gothic" panose="020B0502020202020204" pitchFamily="34" charset="0"/>
              </a:rPr>
              <a:t>, </a:t>
            </a:r>
            <a:r>
              <a:rPr lang="fr-CA" sz="3000" u="sng" dirty="0" smtClean="0">
                <a:latin typeface="Century Gothic" panose="020B0502020202020204" pitchFamily="34" charset="0"/>
              </a:rPr>
              <a:t>l’orientation</a:t>
            </a:r>
            <a:r>
              <a:rPr lang="fr-CA" sz="3000" dirty="0" smtClean="0">
                <a:latin typeface="Century Gothic" panose="020B0502020202020204" pitchFamily="34" charset="0"/>
              </a:rPr>
              <a:t> (la direction) </a:t>
            </a:r>
            <a:endParaRPr lang="en-US" sz="3000" dirty="0" smtClean="0">
              <a:latin typeface="Century Gothic" panose="020B0502020202020204" pitchFamily="34" charset="0"/>
            </a:endParaRPr>
          </a:p>
        </p:txBody>
      </p:sp>
      <p:grpSp>
        <p:nvGrpSpPr>
          <p:cNvPr id="7" name="Group 6"/>
          <p:cNvGrpSpPr/>
          <p:nvPr>
            <p:custDataLst>
              <p:tags r:id="rId3"/>
            </p:custDataLst>
          </p:nvPr>
        </p:nvGrpSpPr>
        <p:grpSpPr>
          <a:xfrm>
            <a:off x="404132" y="4466852"/>
            <a:ext cx="11122850" cy="1028554"/>
            <a:chOff x="349798" y="4679288"/>
            <a:chExt cx="11122850" cy="1028554"/>
          </a:xfrm>
        </p:grpSpPr>
        <p:sp>
          <p:nvSpPr>
            <p:cNvPr id="22" name="Rectangle 21"/>
            <p:cNvSpPr/>
            <p:nvPr/>
          </p:nvSpPr>
          <p:spPr>
            <a:xfrm>
              <a:off x="9761003" y="5642566"/>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flipV="1">
              <a:off x="10791453" y="5630601"/>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User:Sandshrew-san - Bulbapedia, the community-driven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798" y="4734475"/>
              <a:ext cx="825816" cy="825816"/>
            </a:xfrm>
            <a:prstGeom prst="rect">
              <a:avLst/>
            </a:prstGeom>
          </p:spPr>
        </p:pic>
        <p:pic>
          <p:nvPicPr>
            <p:cNvPr id="5" name="Picture 4" descr="Lairon (Pokémon) - Bulbapedia, the community-driven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4953" y="4679288"/>
              <a:ext cx="936190" cy="936190"/>
            </a:xfrm>
            <a:prstGeom prst="rect">
              <a:avLst/>
            </a:prstGeom>
          </p:spPr>
        </p:pic>
        <p:pic>
          <p:nvPicPr>
            <p:cNvPr id="6" name="Picture 5" descr="Pikachu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1569" y="4716465"/>
              <a:ext cx="721637" cy="843826"/>
            </a:xfrm>
            <a:prstGeom prst="rect">
              <a:avLst/>
            </a:prstGeom>
          </p:spPr>
        </p:pic>
        <p:pic>
          <p:nvPicPr>
            <p:cNvPr id="16" name="Picture 15" descr="User:Sandshrew-san - Bulbapedia, the community-driven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1599" y="4734475"/>
              <a:ext cx="825816" cy="825816"/>
            </a:xfrm>
            <a:prstGeom prst="rect">
              <a:avLst/>
            </a:prstGeom>
          </p:spPr>
        </p:pic>
        <p:pic>
          <p:nvPicPr>
            <p:cNvPr id="17" name="Picture 16" descr="User:Sandshrew-san - Bulbapedia, the community-driven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7871" y="4734475"/>
              <a:ext cx="825816" cy="825816"/>
            </a:xfrm>
            <a:prstGeom prst="rect">
              <a:avLst/>
            </a:prstGeom>
          </p:spPr>
        </p:pic>
        <p:pic>
          <p:nvPicPr>
            <p:cNvPr id="18" name="Picture 17" descr="User:Sandshrew-san - Bulbapedia, the community-driven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4737" y="4831688"/>
              <a:ext cx="825816" cy="825816"/>
            </a:xfrm>
            <a:prstGeom prst="rect">
              <a:avLst/>
            </a:prstGeom>
          </p:spPr>
        </p:pic>
        <p:pic>
          <p:nvPicPr>
            <p:cNvPr id="19" name="Picture 18" descr="User:Sandshrew-san - Bulbapedia, the community-driven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6604" y="4791257"/>
              <a:ext cx="825816" cy="825816"/>
            </a:xfrm>
            <a:prstGeom prst="rect">
              <a:avLst/>
            </a:prstGeom>
          </p:spPr>
        </p:pic>
        <p:pic>
          <p:nvPicPr>
            <p:cNvPr id="20" name="Picture 19" descr="Pikachu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2870" y="4809635"/>
              <a:ext cx="721637" cy="843826"/>
            </a:xfrm>
            <a:prstGeom prst="rect">
              <a:avLst/>
            </a:prstGeom>
          </p:spPr>
        </p:pic>
        <p:pic>
          <p:nvPicPr>
            <p:cNvPr id="21" name="Picture 20" descr="Pikachu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4143" y="4771652"/>
              <a:ext cx="721637" cy="843826"/>
            </a:xfrm>
            <a:prstGeom prst="rect">
              <a:avLst/>
            </a:prstGeom>
          </p:spPr>
        </p:pic>
        <p:pic>
          <p:nvPicPr>
            <p:cNvPr id="25" name="Picture 24" descr="Lairon (Pokémon) - Bulbapedia, the community-driven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8097" y="4771652"/>
              <a:ext cx="936190" cy="936190"/>
            </a:xfrm>
            <a:prstGeom prst="rect">
              <a:avLst/>
            </a:prstGeom>
          </p:spPr>
        </p:pic>
      </p:grpSp>
      <p:sp>
        <p:nvSpPr>
          <p:cNvPr id="8" name="Rectangle 7"/>
          <p:cNvSpPr/>
          <p:nvPr>
            <p:custDataLst>
              <p:tags r:id="rId4"/>
            </p:custDataLst>
          </p:nvPr>
        </p:nvSpPr>
        <p:spPr>
          <a:xfrm>
            <a:off x="457706" y="5846186"/>
            <a:ext cx="10828605" cy="553998"/>
          </a:xfrm>
          <a:prstGeom prst="rect">
            <a:avLst/>
          </a:prstGeom>
        </p:spPr>
        <p:txBody>
          <a:bodyPr wrap="none">
            <a:spAutoFit/>
          </a:bodyPr>
          <a:lstStyle/>
          <a:p>
            <a:r>
              <a:rPr lang="fr-CA" sz="3000" u="sng" dirty="0" smtClean="0">
                <a:latin typeface="Century Gothic" panose="020B0502020202020204" pitchFamily="34" charset="0"/>
              </a:rPr>
              <a:t>Caractéristiques:                                                                       </a:t>
            </a:r>
            <a:endParaRPr lang="en-US" sz="3000" dirty="0"/>
          </a:p>
        </p:txBody>
      </p:sp>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815337" y="536831"/>
            <a:ext cx="487363" cy="487363"/>
          </a:xfrm>
          <a:prstGeom prst="rect">
            <a:avLst/>
          </a:prstGeom>
        </p:spPr>
      </p:pic>
    </p:spTree>
    <p:extLst>
      <p:ext uri="{BB962C8B-B14F-4D97-AF65-F5344CB8AC3E}">
        <p14:creationId xmlns:p14="http://schemas.microsoft.com/office/powerpoint/2010/main" val="3401072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a:t>
            </a:r>
            <a:r>
              <a:rPr lang="en-US" sz="4000" u="sng" dirty="0" smtClean="0">
                <a:latin typeface="Century Gothic" panose="020B0502020202020204" pitchFamily="34" charset="0"/>
              </a:rPr>
              <a:t>3 – Les r</a:t>
            </a:r>
            <a:r>
              <a:rPr lang="fr-CA" sz="4000" u="sng" dirty="0" err="1" smtClean="0">
                <a:latin typeface="Century Gothic" panose="020B0502020202020204" pitchFamily="34" charset="0"/>
              </a:rPr>
              <a:t>égularités</a:t>
            </a:r>
            <a:endParaRPr lang="en-US" sz="4000" dirty="0"/>
          </a:p>
        </p:txBody>
      </p:sp>
      <p:sp>
        <p:nvSpPr>
          <p:cNvPr id="3" name="Rectangle 2"/>
          <p:cNvSpPr/>
          <p:nvPr>
            <p:custDataLst>
              <p:tags r:id="rId2"/>
            </p:custDataLst>
          </p:nvPr>
        </p:nvSpPr>
        <p:spPr>
          <a:xfrm>
            <a:off x="673071" y="1443265"/>
            <a:ext cx="10621818" cy="2400657"/>
          </a:xfrm>
          <a:prstGeom prst="rect">
            <a:avLst/>
          </a:prstGeom>
        </p:spPr>
        <p:txBody>
          <a:bodyPr wrap="square">
            <a:spAutoFit/>
          </a:bodyPr>
          <a:lstStyle/>
          <a:p>
            <a:pPr marL="514350" indent="-514350">
              <a:buAutoNum type="arabicPeriod"/>
            </a:pPr>
            <a:r>
              <a:rPr lang="fr-CA" sz="3000" dirty="0" smtClean="0">
                <a:latin typeface="Century Gothic" panose="020B0502020202020204" pitchFamily="34" charset="0"/>
              </a:rPr>
              <a:t>Encercle la base. (qu’est-ce qui répète?)</a:t>
            </a:r>
          </a:p>
          <a:p>
            <a:pPr marL="514350" indent="-514350">
              <a:buAutoNum type="arabicPeriod"/>
            </a:pPr>
            <a:r>
              <a:rPr lang="fr-CA" sz="3000" dirty="0" smtClean="0">
                <a:latin typeface="Century Gothic" panose="020B0502020202020204" pitchFamily="34" charset="0"/>
              </a:rPr>
              <a:t>Continue la régularité.</a:t>
            </a:r>
          </a:p>
          <a:p>
            <a:pPr marL="514350" indent="-514350">
              <a:buAutoNum type="arabicPeriod"/>
            </a:pPr>
            <a:r>
              <a:rPr lang="fr-CA" sz="3000" dirty="0" smtClean="0">
                <a:latin typeface="Century Gothic" panose="020B0502020202020204" pitchFamily="34" charset="0"/>
              </a:rPr>
              <a:t>Nommes les caractéristiques (pense: qu’est-ce qui change? </a:t>
            </a:r>
            <a:r>
              <a:rPr lang="fr-CA" sz="3000" u="sng" dirty="0" smtClean="0">
                <a:latin typeface="Century Gothic" panose="020B0502020202020204" pitchFamily="34" charset="0"/>
              </a:rPr>
              <a:t>La couleur</a:t>
            </a:r>
            <a:r>
              <a:rPr lang="fr-CA" sz="3000" dirty="0" smtClean="0">
                <a:latin typeface="Century Gothic" panose="020B0502020202020204" pitchFamily="34" charset="0"/>
              </a:rPr>
              <a:t>, </a:t>
            </a:r>
            <a:r>
              <a:rPr lang="fr-CA" sz="3000" u="sng" dirty="0" smtClean="0">
                <a:latin typeface="Century Gothic" panose="020B0502020202020204" pitchFamily="34" charset="0"/>
              </a:rPr>
              <a:t>la forme</a:t>
            </a:r>
            <a:r>
              <a:rPr lang="fr-CA" sz="3000" dirty="0" smtClean="0">
                <a:latin typeface="Century Gothic" panose="020B0502020202020204" pitchFamily="34" charset="0"/>
              </a:rPr>
              <a:t>, </a:t>
            </a:r>
            <a:r>
              <a:rPr lang="fr-CA" sz="3000" u="sng" dirty="0" smtClean="0">
                <a:latin typeface="Century Gothic" panose="020B0502020202020204" pitchFamily="34" charset="0"/>
              </a:rPr>
              <a:t>la taille</a:t>
            </a:r>
            <a:r>
              <a:rPr lang="fr-CA" sz="3000" dirty="0" smtClean="0">
                <a:latin typeface="Century Gothic" panose="020B0502020202020204" pitchFamily="34" charset="0"/>
              </a:rPr>
              <a:t>, </a:t>
            </a:r>
            <a:r>
              <a:rPr lang="fr-CA" sz="3000" u="sng" dirty="0" smtClean="0">
                <a:latin typeface="Century Gothic" panose="020B0502020202020204" pitchFamily="34" charset="0"/>
              </a:rPr>
              <a:t>l’orientation</a:t>
            </a:r>
            <a:r>
              <a:rPr lang="fr-CA" sz="3000" dirty="0" smtClean="0">
                <a:latin typeface="Century Gothic" panose="020B0502020202020204" pitchFamily="34" charset="0"/>
              </a:rPr>
              <a:t> (la direction) </a:t>
            </a:r>
            <a:endParaRPr lang="en-US" sz="3000" dirty="0" smtClean="0">
              <a:latin typeface="Century Gothic" panose="020B0502020202020204" pitchFamily="34" charset="0"/>
            </a:endParaRPr>
          </a:p>
        </p:txBody>
      </p:sp>
      <p:sp>
        <p:nvSpPr>
          <p:cNvPr id="22" name="Rectangle 21"/>
          <p:cNvSpPr/>
          <p:nvPr>
            <p:custDataLst>
              <p:tags r:id="rId3"/>
            </p:custDataLst>
          </p:nvPr>
        </p:nvSpPr>
        <p:spPr>
          <a:xfrm>
            <a:off x="9536015" y="5199137"/>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custDataLst>
              <p:tags r:id="rId4"/>
            </p:custDataLst>
          </p:nvPr>
        </p:nvSpPr>
        <p:spPr>
          <a:xfrm flipV="1">
            <a:off x="10539399" y="5197271"/>
            <a:ext cx="68119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custDataLst>
              <p:tags r:id="rId5"/>
            </p:custDataLst>
          </p:nvPr>
        </p:nvSpPr>
        <p:spPr>
          <a:xfrm>
            <a:off x="457706" y="5846186"/>
            <a:ext cx="10828605" cy="553998"/>
          </a:xfrm>
          <a:prstGeom prst="rect">
            <a:avLst/>
          </a:prstGeom>
        </p:spPr>
        <p:txBody>
          <a:bodyPr wrap="none">
            <a:spAutoFit/>
          </a:bodyPr>
          <a:lstStyle/>
          <a:p>
            <a:r>
              <a:rPr lang="fr-CA" sz="3000" u="sng" dirty="0" smtClean="0">
                <a:latin typeface="Century Gothic" panose="020B0502020202020204" pitchFamily="34" charset="0"/>
              </a:rPr>
              <a:t>Caractéristiques:                                                                       </a:t>
            </a:r>
            <a:endParaRPr lang="en-US" sz="3000" dirty="0"/>
          </a:p>
        </p:txBody>
      </p:sp>
      <p:pic>
        <p:nvPicPr>
          <p:cNvPr id="9" name="Picture 8" descr="Free vector graphic: Banana, Yellow, Fruit, Food, Fresh ..."/>
          <p:cNvPicPr>
            <a:picLocks noChangeAspect="1"/>
          </p:cNvPicPr>
          <p:nvPr>
            <p:custDataLst>
              <p:tags r:id="rId6"/>
            </p:custDataLst>
          </p:nvPr>
        </p:nvPicPr>
        <p:blipFill>
          <a:blip r:embed="rId21">
            <a:extLst>
              <a:ext uri="{28A0092B-C50C-407E-A947-70E740481C1C}">
                <a14:useLocalDpi xmlns:a14="http://schemas.microsoft.com/office/drawing/2010/main" val="0"/>
              </a:ext>
            </a:extLst>
          </a:blip>
          <a:stretch>
            <a:fillRect/>
          </a:stretch>
        </p:blipFill>
        <p:spPr>
          <a:xfrm>
            <a:off x="399906" y="4313307"/>
            <a:ext cx="782349" cy="845783"/>
          </a:xfrm>
          <a:prstGeom prst="rect">
            <a:avLst/>
          </a:prstGeom>
        </p:spPr>
      </p:pic>
      <p:pic>
        <p:nvPicPr>
          <p:cNvPr id="10" name="Picture 9" descr="Clipart - Cartoon Apple"/>
          <p:cNvPicPr>
            <a:picLocks noChangeAspect="1"/>
          </p:cNvPicPr>
          <p:nvPr>
            <p:custDataLst>
              <p:tags r:id="rId7"/>
            </p:custDataLst>
          </p:nvPr>
        </p:nvPicPr>
        <p:blipFill>
          <a:blip r:embed="rId22">
            <a:extLst>
              <a:ext uri="{28A0092B-C50C-407E-A947-70E740481C1C}">
                <a14:useLocalDpi xmlns:a14="http://schemas.microsoft.com/office/drawing/2010/main" val="0"/>
              </a:ext>
            </a:extLst>
          </a:blip>
          <a:stretch>
            <a:fillRect/>
          </a:stretch>
        </p:blipFill>
        <p:spPr>
          <a:xfrm>
            <a:off x="1290692" y="4531017"/>
            <a:ext cx="587487" cy="628073"/>
          </a:xfrm>
          <a:prstGeom prst="rect">
            <a:avLst/>
          </a:prstGeom>
        </p:spPr>
      </p:pic>
      <p:pic>
        <p:nvPicPr>
          <p:cNvPr id="24" name="Picture 23" descr="Free vector graphic: Banana, Yellow, Fruit, Food, Fresh ..."/>
          <p:cNvPicPr>
            <a:picLocks noChangeAspect="1"/>
          </p:cNvPicPr>
          <p:nvPr>
            <p:custDataLst>
              <p:tags r:id="rId8"/>
            </p:custDataLst>
          </p:nvPr>
        </p:nvPicPr>
        <p:blipFill>
          <a:blip r:embed="rId21">
            <a:extLst>
              <a:ext uri="{28A0092B-C50C-407E-A947-70E740481C1C}">
                <a14:useLocalDpi xmlns:a14="http://schemas.microsoft.com/office/drawing/2010/main" val="0"/>
              </a:ext>
            </a:extLst>
          </a:blip>
          <a:stretch>
            <a:fillRect/>
          </a:stretch>
        </p:blipFill>
        <p:spPr>
          <a:xfrm>
            <a:off x="1986615" y="4621324"/>
            <a:ext cx="497433" cy="537766"/>
          </a:xfrm>
          <a:prstGeom prst="rect">
            <a:avLst/>
          </a:prstGeom>
        </p:spPr>
      </p:pic>
      <p:pic>
        <p:nvPicPr>
          <p:cNvPr id="26" name="Picture 25" descr="Clipart - Cartoon Apple"/>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rot="10800000">
            <a:off x="2592484" y="4563567"/>
            <a:ext cx="587487" cy="628073"/>
          </a:xfrm>
          <a:prstGeom prst="rect">
            <a:avLst/>
          </a:prstGeom>
        </p:spPr>
      </p:pic>
      <p:pic>
        <p:nvPicPr>
          <p:cNvPr id="27" name="Picture 26" descr="Free vector graphic: Banana, Yellow, Fruit, Food, Fresh ..."/>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3301267" y="4351488"/>
            <a:ext cx="782349" cy="845783"/>
          </a:xfrm>
          <a:prstGeom prst="rect">
            <a:avLst/>
          </a:prstGeom>
        </p:spPr>
      </p:pic>
      <p:pic>
        <p:nvPicPr>
          <p:cNvPr id="28" name="Picture 27" descr="Free vector graphic: Banana, Yellow, Fruit, Food, Fresh ..."/>
          <p:cNvPicPr>
            <a:picLocks noChangeAspect="1"/>
          </p:cNvPicPr>
          <p:nvPr>
            <p:custDataLst>
              <p:tags r:id="rId11"/>
            </p:custDataLst>
          </p:nvPr>
        </p:nvPicPr>
        <p:blipFill>
          <a:blip r:embed="rId21">
            <a:extLst>
              <a:ext uri="{28A0092B-C50C-407E-A947-70E740481C1C}">
                <a14:useLocalDpi xmlns:a14="http://schemas.microsoft.com/office/drawing/2010/main" val="0"/>
              </a:ext>
            </a:extLst>
          </a:blip>
          <a:stretch>
            <a:fillRect/>
          </a:stretch>
        </p:blipFill>
        <p:spPr>
          <a:xfrm>
            <a:off x="7821865" y="4352728"/>
            <a:ext cx="782349" cy="845783"/>
          </a:xfrm>
          <a:prstGeom prst="rect">
            <a:avLst/>
          </a:prstGeom>
        </p:spPr>
      </p:pic>
      <p:pic>
        <p:nvPicPr>
          <p:cNvPr id="29" name="Picture 28" descr="Free vector graphic: Banana, Yellow, Fruit, Food, Fresh ..."/>
          <p:cNvPicPr>
            <a:picLocks noChangeAspect="1"/>
          </p:cNvPicPr>
          <p:nvPr>
            <p:custDataLst>
              <p:tags r:id="rId12"/>
            </p:custDataLst>
          </p:nvPr>
        </p:nvPicPr>
        <p:blipFill>
          <a:blip r:embed="rId21">
            <a:extLst>
              <a:ext uri="{28A0092B-C50C-407E-A947-70E740481C1C}">
                <a14:useLocalDpi xmlns:a14="http://schemas.microsoft.com/office/drawing/2010/main" val="0"/>
              </a:ext>
            </a:extLst>
          </a:blip>
          <a:stretch>
            <a:fillRect/>
          </a:stretch>
        </p:blipFill>
        <p:spPr>
          <a:xfrm>
            <a:off x="4083616" y="4347451"/>
            <a:ext cx="782349" cy="845783"/>
          </a:xfrm>
          <a:prstGeom prst="rect">
            <a:avLst/>
          </a:prstGeom>
        </p:spPr>
      </p:pic>
      <p:pic>
        <p:nvPicPr>
          <p:cNvPr id="30" name="Picture 29" descr="Free vector graphic: Banana, Yellow, Fruit, Food, Fresh ..."/>
          <p:cNvPicPr>
            <a:picLocks noChangeAspect="1"/>
          </p:cNvPicPr>
          <p:nvPr>
            <p:custDataLst>
              <p:tags r:id="rId13"/>
            </p:custDataLst>
          </p:nvPr>
        </p:nvPicPr>
        <p:blipFill>
          <a:blip r:embed="rId21">
            <a:extLst>
              <a:ext uri="{28A0092B-C50C-407E-A947-70E740481C1C}">
                <a14:useLocalDpi xmlns:a14="http://schemas.microsoft.com/office/drawing/2010/main" val="0"/>
              </a:ext>
            </a:extLst>
          </a:blip>
          <a:stretch>
            <a:fillRect/>
          </a:stretch>
        </p:blipFill>
        <p:spPr>
          <a:xfrm>
            <a:off x="7081863" y="4347451"/>
            <a:ext cx="782349" cy="845783"/>
          </a:xfrm>
          <a:prstGeom prst="rect">
            <a:avLst/>
          </a:prstGeom>
        </p:spPr>
      </p:pic>
      <p:pic>
        <p:nvPicPr>
          <p:cNvPr id="31" name="Picture 30" descr="Clipart - Cartoon Apple"/>
          <p:cNvPicPr>
            <a:picLocks noChangeAspect="1"/>
          </p:cNvPicPr>
          <p:nvPr>
            <p:custDataLst>
              <p:tags r:id="rId14"/>
            </p:custDataLst>
          </p:nvPr>
        </p:nvPicPr>
        <p:blipFill>
          <a:blip r:embed="rId22">
            <a:extLst>
              <a:ext uri="{28A0092B-C50C-407E-A947-70E740481C1C}">
                <a14:useLocalDpi xmlns:a14="http://schemas.microsoft.com/office/drawing/2010/main" val="0"/>
              </a:ext>
            </a:extLst>
          </a:blip>
          <a:stretch>
            <a:fillRect/>
          </a:stretch>
        </p:blipFill>
        <p:spPr>
          <a:xfrm>
            <a:off x="4988230" y="4559500"/>
            <a:ext cx="587487" cy="628073"/>
          </a:xfrm>
          <a:prstGeom prst="rect">
            <a:avLst/>
          </a:prstGeom>
        </p:spPr>
      </p:pic>
      <p:pic>
        <p:nvPicPr>
          <p:cNvPr id="32" name="Picture 31" descr="Free vector graphic: Banana, Yellow, Fruit, Food, Fresh ..."/>
          <p:cNvPicPr>
            <a:picLocks noChangeAspect="1"/>
          </p:cNvPicPr>
          <p:nvPr>
            <p:custDataLst>
              <p:tags r:id="rId15"/>
            </p:custDataLst>
          </p:nvPr>
        </p:nvPicPr>
        <p:blipFill>
          <a:blip r:embed="rId21">
            <a:extLst>
              <a:ext uri="{28A0092B-C50C-407E-A947-70E740481C1C}">
                <a14:useLocalDpi xmlns:a14="http://schemas.microsoft.com/office/drawing/2010/main" val="0"/>
              </a:ext>
            </a:extLst>
          </a:blip>
          <a:stretch>
            <a:fillRect/>
          </a:stretch>
        </p:blipFill>
        <p:spPr>
          <a:xfrm>
            <a:off x="5676064" y="4649807"/>
            <a:ext cx="497433" cy="537766"/>
          </a:xfrm>
          <a:prstGeom prst="rect">
            <a:avLst/>
          </a:prstGeom>
        </p:spPr>
      </p:pic>
      <p:pic>
        <p:nvPicPr>
          <p:cNvPr id="33" name="Picture 32" descr="Clipart - Cartoon Apple"/>
          <p:cNvPicPr>
            <a:picLocks noChangeAspect="1"/>
          </p:cNvPicPr>
          <p:nvPr>
            <p:custDataLst>
              <p:tags r:id="rId16"/>
            </p:custDataLst>
          </p:nvPr>
        </p:nvPicPr>
        <p:blipFill>
          <a:blip r:embed="rId22">
            <a:extLst>
              <a:ext uri="{28A0092B-C50C-407E-A947-70E740481C1C}">
                <a14:useLocalDpi xmlns:a14="http://schemas.microsoft.com/office/drawing/2010/main" val="0"/>
              </a:ext>
            </a:extLst>
          </a:blip>
          <a:stretch>
            <a:fillRect/>
          </a:stretch>
        </p:blipFill>
        <p:spPr>
          <a:xfrm rot="10800000">
            <a:off x="6332148" y="4569198"/>
            <a:ext cx="587487" cy="628073"/>
          </a:xfrm>
          <a:prstGeom prst="rect">
            <a:avLst/>
          </a:prstGeom>
        </p:spPr>
      </p:pic>
      <p:pic>
        <p:nvPicPr>
          <p:cNvPr id="34" name="Picture 33" descr="Clipart - Cartoon Apple"/>
          <p:cNvPicPr>
            <a:picLocks noChangeAspect="1"/>
          </p:cNvPicPr>
          <p:nvPr>
            <p:custDataLst>
              <p:tags r:id="rId17"/>
            </p:custDataLst>
          </p:nvPr>
        </p:nvPicPr>
        <p:blipFill>
          <a:blip r:embed="rId22">
            <a:extLst>
              <a:ext uri="{28A0092B-C50C-407E-A947-70E740481C1C}">
                <a14:useLocalDpi xmlns:a14="http://schemas.microsoft.com/office/drawing/2010/main" val="0"/>
              </a:ext>
            </a:extLst>
          </a:blip>
          <a:stretch>
            <a:fillRect/>
          </a:stretch>
        </p:blipFill>
        <p:spPr>
          <a:xfrm>
            <a:off x="8766442" y="4559500"/>
            <a:ext cx="587487" cy="628073"/>
          </a:xfrm>
          <a:prstGeom prst="rect">
            <a:avLst/>
          </a:prstGeom>
        </p:spPr>
      </p:pic>
      <p:pic>
        <p:nvPicPr>
          <p:cNvPr id="4" name="Recorded Sound">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3"/>
          <a:stretch>
            <a:fillRect/>
          </a:stretch>
        </p:blipFill>
        <p:spPr>
          <a:xfrm>
            <a:off x="9876612" y="520767"/>
            <a:ext cx="487363" cy="487363"/>
          </a:xfrm>
          <a:prstGeom prst="rect">
            <a:avLst/>
          </a:prstGeom>
        </p:spPr>
      </p:pic>
    </p:spTree>
    <p:extLst>
      <p:ext uri="{BB962C8B-B14F-4D97-AF65-F5344CB8AC3E}">
        <p14:creationId xmlns:p14="http://schemas.microsoft.com/office/powerpoint/2010/main" val="3656479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4</a:t>
            </a:r>
            <a:r>
              <a:rPr lang="en-US" sz="4000" u="sng" dirty="0" smtClean="0">
                <a:latin typeface="Century Gothic" panose="020B0502020202020204" pitchFamily="34" charset="0"/>
              </a:rPr>
              <a:t> – </a:t>
            </a:r>
            <a:r>
              <a:rPr lang="en-US" sz="4000" u="sng" dirty="0" err="1" smtClean="0">
                <a:latin typeface="Century Gothic" panose="020B0502020202020204" pitchFamily="34" charset="0"/>
              </a:rPr>
              <a:t>Jeu</a:t>
            </a:r>
            <a:r>
              <a:rPr lang="en-US" sz="4000" u="sng" dirty="0" smtClean="0">
                <a:latin typeface="Century Gothic" panose="020B0502020202020204" pitchFamily="34" charset="0"/>
              </a:rPr>
              <a:t> de d</a:t>
            </a:r>
            <a:r>
              <a:rPr lang="fr-CA" sz="4000" u="sng" dirty="0" smtClean="0">
                <a:latin typeface="Century Gothic" panose="020B0502020202020204" pitchFamily="34" charset="0"/>
              </a:rPr>
              <a:t>é – Cochon!</a:t>
            </a:r>
            <a:r>
              <a:rPr lang="en-US" sz="4000" u="sng" dirty="0" smtClean="0">
                <a:latin typeface="Century Gothic" panose="020B0502020202020204" pitchFamily="34" charset="0"/>
              </a:rPr>
              <a:t> </a:t>
            </a:r>
            <a:endParaRPr lang="en-US" sz="4000" dirty="0"/>
          </a:p>
        </p:txBody>
      </p:sp>
      <p:sp>
        <p:nvSpPr>
          <p:cNvPr id="11" name="TextBox 10"/>
          <p:cNvSpPr txBox="1"/>
          <p:nvPr>
            <p:custDataLst>
              <p:tags r:id="rId2"/>
            </p:custDataLst>
          </p:nvPr>
        </p:nvSpPr>
        <p:spPr>
          <a:xfrm>
            <a:off x="1182255" y="1551709"/>
            <a:ext cx="10344727" cy="4893647"/>
          </a:xfrm>
          <a:prstGeom prst="rect">
            <a:avLst/>
          </a:prstGeom>
          <a:noFill/>
        </p:spPr>
        <p:txBody>
          <a:bodyPr wrap="square" rtlCol="0">
            <a:spAutoFit/>
          </a:bodyPr>
          <a:lstStyle/>
          <a:p>
            <a:r>
              <a:rPr lang="fr-CA" sz="3000" dirty="0" smtClean="0">
                <a:latin typeface="Century Gothic" panose="020B0502020202020204" pitchFamily="34" charset="0"/>
              </a:rPr>
              <a:t>C’est un </a:t>
            </a:r>
            <a:r>
              <a:rPr lang="fr-CA" sz="3000" dirty="0" smtClean="0">
                <a:latin typeface="Century Gothic" panose="020B0502020202020204" pitchFamily="34" charset="0"/>
              </a:rPr>
              <a:t>nouveau jeu de dé! Voici les règles:</a:t>
            </a:r>
          </a:p>
          <a:p>
            <a:endParaRPr lang="fr-CA" sz="3000" dirty="0" smtClean="0">
              <a:latin typeface="Century Gothic" panose="020B0502020202020204" pitchFamily="34" charset="0"/>
            </a:endParaRPr>
          </a:p>
          <a:p>
            <a:r>
              <a:rPr lang="fr-CA" sz="3000" dirty="0" smtClean="0">
                <a:latin typeface="Century Gothic" panose="020B0502020202020204" pitchFamily="34" charset="0"/>
              </a:rPr>
              <a:t>Joueur 1 </a:t>
            </a:r>
            <a:r>
              <a:rPr lang="fr-CA" sz="3000" dirty="0">
                <a:latin typeface="Century Gothic" panose="020B0502020202020204" pitchFamily="34" charset="0"/>
              </a:rPr>
              <a:t>r</a:t>
            </a:r>
            <a:r>
              <a:rPr lang="fr-CA" sz="3000" dirty="0" smtClean="0">
                <a:latin typeface="Century Gothic" panose="020B0502020202020204" pitchFamily="34" charset="0"/>
              </a:rPr>
              <a:t>oule le dé. Si tu roules un 2, 3, 4, 5, ou 6, tu peux continuer a rouler et additionner les nombres que tu roules ensemble jusqu’a ce que tu veux arrêter ton tour et garder vos points….MAIS, si tu roules un 1, tu perds tous tes points pour cette tourne. La première personne a 50 points, gagne! </a:t>
            </a:r>
            <a:r>
              <a:rPr lang="fr-CA" dirty="0" smtClean="0">
                <a:latin typeface="Century Gothic" panose="020B0502020202020204" pitchFamily="34" charset="0"/>
              </a:rPr>
              <a:t>(Player 1 </a:t>
            </a:r>
            <a:r>
              <a:rPr lang="fr-CA" dirty="0" err="1" smtClean="0">
                <a:latin typeface="Century Gothic" panose="020B0502020202020204" pitchFamily="34" charset="0"/>
              </a:rPr>
              <a:t>rolls</a:t>
            </a:r>
            <a:r>
              <a:rPr lang="fr-CA" dirty="0" smtClean="0">
                <a:latin typeface="Century Gothic" panose="020B0502020202020204" pitchFamily="34" charset="0"/>
              </a:rPr>
              <a:t> the </a:t>
            </a:r>
            <a:r>
              <a:rPr lang="fr-CA" dirty="0" err="1" smtClean="0">
                <a:latin typeface="Century Gothic" panose="020B0502020202020204" pitchFamily="34" charset="0"/>
              </a:rPr>
              <a:t>dice</a:t>
            </a:r>
            <a:r>
              <a:rPr lang="fr-CA" dirty="0" smtClean="0">
                <a:latin typeface="Century Gothic" panose="020B0502020202020204" pitchFamily="34" charset="0"/>
              </a:rPr>
              <a:t>. If </a:t>
            </a:r>
            <a:r>
              <a:rPr lang="fr-CA" dirty="0" err="1" smtClean="0">
                <a:latin typeface="Century Gothic" panose="020B0502020202020204" pitchFamily="34" charset="0"/>
              </a:rPr>
              <a:t>you</a:t>
            </a:r>
            <a:r>
              <a:rPr lang="fr-CA" dirty="0" smtClean="0">
                <a:latin typeface="Century Gothic" panose="020B0502020202020204" pitchFamily="34" charset="0"/>
              </a:rPr>
              <a:t> roll a 2, 3, 4, 5, or 6,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can</a:t>
            </a:r>
            <a:r>
              <a:rPr lang="fr-CA" dirty="0" smtClean="0">
                <a:latin typeface="Century Gothic" panose="020B0502020202020204" pitchFamily="34" charset="0"/>
              </a:rPr>
              <a:t> </a:t>
            </a:r>
            <a:r>
              <a:rPr lang="fr-CA" dirty="0" err="1" smtClean="0">
                <a:latin typeface="Century Gothic" panose="020B0502020202020204" pitchFamily="34" charset="0"/>
              </a:rPr>
              <a:t>keep</a:t>
            </a:r>
            <a:r>
              <a:rPr lang="fr-CA" dirty="0" smtClean="0">
                <a:latin typeface="Century Gothic" panose="020B0502020202020204" pitchFamily="34" charset="0"/>
              </a:rPr>
              <a:t> </a:t>
            </a:r>
            <a:r>
              <a:rPr lang="fr-CA" dirty="0" err="1" smtClean="0">
                <a:latin typeface="Century Gothic" panose="020B0502020202020204" pitchFamily="34" charset="0"/>
              </a:rPr>
              <a:t>rolling</a:t>
            </a:r>
            <a:r>
              <a:rPr lang="fr-CA" dirty="0" smtClean="0">
                <a:latin typeface="Century Gothic" panose="020B0502020202020204" pitchFamily="34" charset="0"/>
              </a:rPr>
              <a:t> and </a:t>
            </a:r>
            <a:r>
              <a:rPr lang="fr-CA" dirty="0" err="1" smtClean="0">
                <a:latin typeface="Century Gothic" panose="020B0502020202020204" pitchFamily="34" charset="0"/>
              </a:rPr>
              <a:t>adding</a:t>
            </a:r>
            <a:r>
              <a:rPr lang="fr-CA" dirty="0" smtClean="0">
                <a:latin typeface="Century Gothic" panose="020B0502020202020204" pitchFamily="34" charset="0"/>
              </a:rPr>
              <a:t> up the </a:t>
            </a:r>
            <a:r>
              <a:rPr lang="fr-CA" dirty="0" err="1" smtClean="0">
                <a:latin typeface="Century Gothic" panose="020B0502020202020204" pitchFamily="34" charset="0"/>
              </a:rPr>
              <a:t>numbers</a:t>
            </a:r>
            <a:r>
              <a:rPr lang="fr-CA" dirty="0" smtClean="0">
                <a:latin typeface="Century Gothic" panose="020B0502020202020204" pitchFamily="34" charset="0"/>
              </a:rPr>
              <a:t> </a:t>
            </a:r>
            <a:r>
              <a:rPr lang="fr-CA" dirty="0" err="1" smtClean="0">
                <a:latin typeface="Century Gothic" panose="020B0502020202020204" pitchFamily="34" charset="0"/>
              </a:rPr>
              <a:t>you</a:t>
            </a:r>
            <a:r>
              <a:rPr lang="fr-CA" dirty="0" smtClean="0">
                <a:latin typeface="Century Gothic" panose="020B0502020202020204" pitchFamily="34" charset="0"/>
              </a:rPr>
              <a:t> roll </a:t>
            </a:r>
            <a:r>
              <a:rPr lang="fr-CA" dirty="0" err="1" smtClean="0">
                <a:latin typeface="Century Gothic" panose="020B0502020202020204" pitchFamily="34" charset="0"/>
              </a:rPr>
              <a:t>until</a:t>
            </a:r>
            <a:r>
              <a:rPr lang="fr-CA" dirty="0" smtClean="0">
                <a:latin typeface="Century Gothic" panose="020B0502020202020204" pitchFamily="34" charset="0"/>
              </a:rPr>
              <a:t>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want</a:t>
            </a:r>
            <a:r>
              <a:rPr lang="fr-CA" dirty="0" smtClean="0">
                <a:latin typeface="Century Gothic" panose="020B0502020202020204" pitchFamily="34" charset="0"/>
              </a:rPr>
              <a:t> to stop </a:t>
            </a:r>
            <a:r>
              <a:rPr lang="fr-CA" dirty="0" err="1" smtClean="0">
                <a:latin typeface="Century Gothic" panose="020B0502020202020204" pitchFamily="34" charset="0"/>
              </a:rPr>
              <a:t>your</a:t>
            </a:r>
            <a:r>
              <a:rPr lang="fr-CA" dirty="0" smtClean="0">
                <a:latin typeface="Century Gothic" panose="020B0502020202020204" pitchFamily="34" charset="0"/>
              </a:rPr>
              <a:t> </a:t>
            </a:r>
            <a:r>
              <a:rPr lang="fr-CA" dirty="0" err="1" smtClean="0">
                <a:latin typeface="Century Gothic" panose="020B0502020202020204" pitchFamily="34" charset="0"/>
              </a:rPr>
              <a:t>turn</a:t>
            </a:r>
            <a:r>
              <a:rPr lang="fr-CA" dirty="0" smtClean="0">
                <a:latin typeface="Century Gothic" panose="020B0502020202020204" pitchFamily="34" charset="0"/>
              </a:rPr>
              <a:t> and </a:t>
            </a:r>
            <a:r>
              <a:rPr lang="fr-CA" dirty="0" err="1" smtClean="0">
                <a:latin typeface="Century Gothic" panose="020B0502020202020204" pitchFamily="34" charset="0"/>
              </a:rPr>
              <a:t>keep</a:t>
            </a:r>
            <a:r>
              <a:rPr lang="fr-CA" dirty="0" smtClean="0">
                <a:latin typeface="Century Gothic" panose="020B0502020202020204" pitchFamily="34" charset="0"/>
              </a:rPr>
              <a:t> </a:t>
            </a:r>
            <a:r>
              <a:rPr lang="fr-CA" dirty="0" err="1" smtClean="0">
                <a:latin typeface="Century Gothic" panose="020B0502020202020204" pitchFamily="34" charset="0"/>
              </a:rPr>
              <a:t>your</a:t>
            </a:r>
            <a:r>
              <a:rPr lang="fr-CA" dirty="0" smtClean="0">
                <a:latin typeface="Century Gothic" panose="020B0502020202020204" pitchFamily="34" charset="0"/>
              </a:rPr>
              <a:t> points, BUT, if </a:t>
            </a:r>
            <a:r>
              <a:rPr lang="fr-CA" dirty="0" err="1" smtClean="0">
                <a:latin typeface="Century Gothic" panose="020B0502020202020204" pitchFamily="34" charset="0"/>
              </a:rPr>
              <a:t>you</a:t>
            </a:r>
            <a:r>
              <a:rPr lang="fr-CA" dirty="0" smtClean="0">
                <a:latin typeface="Century Gothic" panose="020B0502020202020204" pitchFamily="34" charset="0"/>
              </a:rPr>
              <a:t> roll a 1,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lose</a:t>
            </a:r>
            <a:r>
              <a:rPr lang="fr-CA" dirty="0" smtClean="0">
                <a:latin typeface="Century Gothic" panose="020B0502020202020204" pitchFamily="34" charset="0"/>
              </a:rPr>
              <a:t> all of the points for </a:t>
            </a:r>
            <a:r>
              <a:rPr lang="fr-CA" dirty="0" err="1" smtClean="0">
                <a:latin typeface="Century Gothic" panose="020B0502020202020204" pitchFamily="34" charset="0"/>
              </a:rPr>
              <a:t>that</a:t>
            </a:r>
            <a:r>
              <a:rPr lang="fr-CA" dirty="0" smtClean="0">
                <a:latin typeface="Century Gothic" panose="020B0502020202020204" pitchFamily="34" charset="0"/>
              </a:rPr>
              <a:t> </a:t>
            </a:r>
            <a:r>
              <a:rPr lang="fr-CA" dirty="0" err="1" smtClean="0">
                <a:latin typeface="Century Gothic" panose="020B0502020202020204" pitchFamily="34" charset="0"/>
              </a:rPr>
              <a:t>turn</a:t>
            </a:r>
            <a:r>
              <a:rPr lang="fr-CA" dirty="0" smtClean="0">
                <a:latin typeface="Century Gothic" panose="020B0502020202020204" pitchFamily="34" charset="0"/>
              </a:rPr>
              <a:t>. The first </a:t>
            </a:r>
            <a:r>
              <a:rPr lang="fr-CA" dirty="0" err="1" smtClean="0">
                <a:latin typeface="Century Gothic" panose="020B0502020202020204" pitchFamily="34" charset="0"/>
              </a:rPr>
              <a:t>person</a:t>
            </a:r>
            <a:r>
              <a:rPr lang="fr-CA" dirty="0" smtClean="0">
                <a:latin typeface="Century Gothic" panose="020B0502020202020204" pitchFamily="34" charset="0"/>
              </a:rPr>
              <a:t> to 50 points, </a:t>
            </a:r>
            <a:r>
              <a:rPr lang="fr-CA" dirty="0" err="1" smtClean="0">
                <a:latin typeface="Century Gothic" panose="020B0502020202020204" pitchFamily="34" charset="0"/>
              </a:rPr>
              <a:t>wins</a:t>
            </a:r>
            <a:r>
              <a:rPr lang="fr-CA" dirty="0" smtClean="0">
                <a:latin typeface="Century Gothic" panose="020B0502020202020204" pitchFamily="34" charset="0"/>
              </a:rPr>
              <a:t>!)</a:t>
            </a:r>
          </a:p>
          <a:p>
            <a:endParaRPr lang="en-US" dirty="0">
              <a:latin typeface="Century Gothic" panose="020B0502020202020204" pitchFamily="34" charset="0"/>
            </a:endParaRPr>
          </a:p>
        </p:txBody>
      </p:sp>
      <p:pic>
        <p:nvPicPr>
          <p:cNvPr id="3" name="Picture 2" descr="Free Images : black and white, fall, recreation, board ..."/>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9548462" y="883729"/>
            <a:ext cx="1789231" cy="1335959"/>
          </a:xfrm>
          <a:prstGeom prst="rect">
            <a:avLst/>
          </a:prstGeom>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443077" y="180616"/>
            <a:ext cx="487363" cy="487363"/>
          </a:xfrm>
          <a:prstGeom prst="rect">
            <a:avLst/>
          </a:prstGeom>
        </p:spPr>
      </p:pic>
    </p:spTree>
    <p:extLst>
      <p:ext uri="{BB962C8B-B14F-4D97-AF65-F5344CB8AC3E}">
        <p14:creationId xmlns:p14="http://schemas.microsoft.com/office/powerpoint/2010/main" val="3162021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4</a:t>
            </a:r>
            <a:r>
              <a:rPr lang="en-US" sz="4000" u="sng" dirty="0" smtClean="0">
                <a:latin typeface="Century Gothic" panose="020B0502020202020204" pitchFamily="34" charset="0"/>
              </a:rPr>
              <a:t> – </a:t>
            </a:r>
            <a:r>
              <a:rPr lang="en-US" sz="4000" u="sng" dirty="0" err="1" smtClean="0">
                <a:latin typeface="Century Gothic" panose="020B0502020202020204" pitchFamily="34" charset="0"/>
              </a:rPr>
              <a:t>Jeu</a:t>
            </a:r>
            <a:r>
              <a:rPr lang="en-US" sz="4000" u="sng" dirty="0" smtClean="0">
                <a:latin typeface="Century Gothic" panose="020B0502020202020204" pitchFamily="34" charset="0"/>
              </a:rPr>
              <a:t> de d</a:t>
            </a:r>
            <a:r>
              <a:rPr lang="fr-CA" sz="4000" u="sng" dirty="0" smtClean="0">
                <a:latin typeface="Century Gothic" panose="020B0502020202020204" pitchFamily="34" charset="0"/>
              </a:rPr>
              <a:t>é – Cochon!</a:t>
            </a:r>
            <a:r>
              <a:rPr lang="en-US" sz="4000" u="sng" dirty="0" smtClean="0">
                <a:latin typeface="Century Gothic" panose="020B0502020202020204" pitchFamily="34" charset="0"/>
              </a:rPr>
              <a:t> </a:t>
            </a:r>
            <a:endParaRPr lang="en-US" sz="4000" dirty="0"/>
          </a:p>
        </p:txBody>
      </p:sp>
      <p:grpSp>
        <p:nvGrpSpPr>
          <p:cNvPr id="9" name="Group 8"/>
          <p:cNvGrpSpPr/>
          <p:nvPr>
            <p:custDataLst>
              <p:tags r:id="rId2"/>
            </p:custDataLst>
          </p:nvPr>
        </p:nvGrpSpPr>
        <p:grpSpPr>
          <a:xfrm>
            <a:off x="1314465" y="3244787"/>
            <a:ext cx="3850706" cy="2781425"/>
            <a:chOff x="2343108" y="-2745791"/>
            <a:chExt cx="3837695" cy="2799239"/>
          </a:xfrm>
        </p:grpSpPr>
        <p:pic>
          <p:nvPicPr>
            <p:cNvPr id="4" name="Picture 3" descr="Original file ‎ (SVG file, nominally 557 × 557 pixels ..."/>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8077" y="-2745791"/>
              <a:ext cx="622217" cy="622217"/>
            </a:xfrm>
            <a:prstGeom prst="rect">
              <a:avLst/>
            </a:prstGeom>
          </p:spPr>
        </p:pic>
        <p:pic>
          <p:nvPicPr>
            <p:cNvPr id="5" name="Picture 4" descr="Category:Dice faces - Wikimedia Common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52731" y="-2738855"/>
              <a:ext cx="628072" cy="628072"/>
            </a:xfrm>
            <a:prstGeom prst="rect">
              <a:avLst/>
            </a:prstGeom>
          </p:spPr>
        </p:pic>
        <p:pic>
          <p:nvPicPr>
            <p:cNvPr id="6" name="Picture 5" descr="File:Dice-5-b.svg - Wikimedia Commons"/>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52731" y="-574624"/>
              <a:ext cx="628072" cy="628072"/>
            </a:xfrm>
            <a:prstGeom prst="rect">
              <a:avLst/>
            </a:prstGeom>
          </p:spPr>
        </p:pic>
        <p:pic>
          <p:nvPicPr>
            <p:cNvPr id="7" name="Picture 6" descr="File:Dice-3-b.svg - Wikimedia Commons"/>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343108" y="-574624"/>
              <a:ext cx="628072" cy="628072"/>
            </a:xfrm>
            <a:prstGeom prst="rect">
              <a:avLst/>
            </a:prstGeom>
          </p:spPr>
        </p:pic>
        <p:pic>
          <p:nvPicPr>
            <p:cNvPr id="8" name="Picture 7" descr="Category:Dice faces - Wikimedia Commons"/>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3108" y="-2739337"/>
              <a:ext cx="628073" cy="628073"/>
            </a:xfrm>
            <a:prstGeom prst="rect">
              <a:avLst/>
            </a:prstGeom>
          </p:spPr>
        </p:pic>
      </p:grpSp>
      <p:sp>
        <p:nvSpPr>
          <p:cNvPr id="11" name="TextBox 10"/>
          <p:cNvSpPr txBox="1"/>
          <p:nvPr>
            <p:custDataLst>
              <p:tags r:id="rId3"/>
            </p:custDataLst>
          </p:nvPr>
        </p:nvSpPr>
        <p:spPr>
          <a:xfrm>
            <a:off x="1182255" y="1551709"/>
            <a:ext cx="10344727" cy="1477328"/>
          </a:xfrm>
          <a:prstGeom prst="rect">
            <a:avLst/>
          </a:prstGeom>
          <a:noFill/>
        </p:spPr>
        <p:txBody>
          <a:bodyPr wrap="square" rtlCol="0">
            <a:spAutoFit/>
          </a:bodyPr>
          <a:lstStyle/>
          <a:p>
            <a:r>
              <a:rPr lang="fr-CA" sz="3000" dirty="0" smtClean="0">
                <a:latin typeface="Century Gothic" panose="020B0502020202020204" pitchFamily="34" charset="0"/>
              </a:rPr>
              <a:t>Voici un exemple:</a:t>
            </a:r>
          </a:p>
          <a:p>
            <a:endParaRPr lang="fr-CA" sz="3000" dirty="0">
              <a:latin typeface="Century Gothic" panose="020B0502020202020204" pitchFamily="34" charset="0"/>
            </a:endParaRPr>
          </a:p>
          <a:p>
            <a:r>
              <a:rPr lang="fr-CA" sz="3000" u="sng" dirty="0" smtClean="0">
                <a:solidFill>
                  <a:schemeClr val="accent1">
                    <a:lumMod val="75000"/>
                  </a:schemeClr>
                </a:solidFill>
                <a:latin typeface="Century Gothic" panose="020B0502020202020204" pitchFamily="34" charset="0"/>
              </a:rPr>
              <a:t>Mme. </a:t>
            </a:r>
            <a:r>
              <a:rPr lang="fr-CA" sz="3000" u="sng" dirty="0" err="1" smtClean="0">
                <a:solidFill>
                  <a:schemeClr val="accent1">
                    <a:lumMod val="75000"/>
                  </a:schemeClr>
                </a:solidFill>
                <a:latin typeface="Century Gothic" panose="020B0502020202020204" pitchFamily="34" charset="0"/>
              </a:rPr>
              <a:t>Gamble</a:t>
            </a:r>
            <a:r>
              <a:rPr lang="fr-CA" sz="3000" u="sng" dirty="0" smtClean="0">
                <a:solidFill>
                  <a:schemeClr val="accent1">
                    <a:lumMod val="75000"/>
                  </a:schemeClr>
                </a:solidFill>
                <a:latin typeface="Century Gothic" panose="020B0502020202020204" pitchFamily="34" charset="0"/>
              </a:rPr>
              <a:t> roule: </a:t>
            </a:r>
            <a:endParaRPr lang="en-US" u="sng" dirty="0">
              <a:solidFill>
                <a:schemeClr val="accent1">
                  <a:lumMod val="75000"/>
                </a:schemeClr>
              </a:solidFill>
              <a:latin typeface="Century Gothic" panose="020B0502020202020204" pitchFamily="34" charset="0"/>
            </a:endParaRPr>
          </a:p>
        </p:txBody>
      </p:sp>
      <p:pic>
        <p:nvPicPr>
          <p:cNvPr id="12" name="Picture 11" descr="Original file ‎ (SVG file, nominally 557 × 557 pixels ..."/>
          <p:cNvPicPr>
            <a:picLocks noChangeAspect="1"/>
          </p:cNvPicPr>
          <p:nvPr>
            <p:custDataLst>
              <p:tags r:id="rId4"/>
            </p:custDataLst>
          </p:nvPr>
        </p:nvPicPr>
        <p:blipFill>
          <a:blip r:embed="rId21">
            <a:extLst>
              <a:ext uri="{28A0092B-C50C-407E-A947-70E740481C1C}">
                <a14:useLocalDpi xmlns:a14="http://schemas.microsoft.com/office/drawing/2010/main" val="0"/>
              </a:ext>
            </a:extLst>
          </a:blip>
          <a:stretch>
            <a:fillRect/>
          </a:stretch>
        </p:blipFill>
        <p:spPr>
          <a:xfrm>
            <a:off x="5960750" y="3257019"/>
            <a:ext cx="624327" cy="618257"/>
          </a:xfrm>
          <a:prstGeom prst="rect">
            <a:avLst/>
          </a:prstGeom>
        </p:spPr>
      </p:pic>
      <p:sp>
        <p:nvSpPr>
          <p:cNvPr id="3" name="TextBox 2"/>
          <p:cNvSpPr txBox="1"/>
          <p:nvPr>
            <p:custDataLst>
              <p:tags r:id="rId5"/>
            </p:custDataLst>
          </p:nvPr>
        </p:nvSpPr>
        <p:spPr>
          <a:xfrm>
            <a:off x="2133319" y="3123028"/>
            <a:ext cx="655782" cy="861774"/>
          </a:xfrm>
          <a:prstGeom prst="rect">
            <a:avLst/>
          </a:prstGeom>
          <a:noFill/>
        </p:spPr>
        <p:txBody>
          <a:bodyPr wrap="square" rtlCol="0">
            <a:spAutoFit/>
          </a:bodyPr>
          <a:lstStyle/>
          <a:p>
            <a:r>
              <a:rPr lang="fr-CA" sz="5000" dirty="0" smtClean="0"/>
              <a:t>+</a:t>
            </a:r>
            <a:endParaRPr lang="en-US" sz="5000" dirty="0"/>
          </a:p>
        </p:txBody>
      </p:sp>
      <p:sp>
        <p:nvSpPr>
          <p:cNvPr id="13" name="Rectangle 12"/>
          <p:cNvSpPr/>
          <p:nvPr>
            <p:custDataLst>
              <p:tags r:id="rId6"/>
            </p:custDataLst>
          </p:nvPr>
        </p:nvSpPr>
        <p:spPr>
          <a:xfrm>
            <a:off x="5258708" y="3116615"/>
            <a:ext cx="612668" cy="861774"/>
          </a:xfrm>
          <a:prstGeom prst="rect">
            <a:avLst/>
          </a:prstGeom>
        </p:spPr>
        <p:txBody>
          <a:bodyPr wrap="none">
            <a:spAutoFit/>
          </a:bodyPr>
          <a:lstStyle/>
          <a:p>
            <a:r>
              <a:rPr lang="fr-CA" sz="5000" dirty="0"/>
              <a:t>+</a:t>
            </a:r>
            <a:endParaRPr lang="en-US" sz="5000" dirty="0"/>
          </a:p>
        </p:txBody>
      </p:sp>
      <p:sp>
        <p:nvSpPr>
          <p:cNvPr id="14" name="Rectangle 13"/>
          <p:cNvSpPr/>
          <p:nvPr>
            <p:custDataLst>
              <p:tags r:id="rId7"/>
            </p:custDataLst>
          </p:nvPr>
        </p:nvSpPr>
        <p:spPr>
          <a:xfrm>
            <a:off x="3798899" y="3116615"/>
            <a:ext cx="612668" cy="861774"/>
          </a:xfrm>
          <a:prstGeom prst="rect">
            <a:avLst/>
          </a:prstGeom>
        </p:spPr>
        <p:txBody>
          <a:bodyPr wrap="none">
            <a:spAutoFit/>
          </a:bodyPr>
          <a:lstStyle/>
          <a:p>
            <a:r>
              <a:rPr lang="fr-CA" sz="5000" dirty="0"/>
              <a:t>+</a:t>
            </a:r>
            <a:endParaRPr lang="en-US" sz="5000" dirty="0"/>
          </a:p>
        </p:txBody>
      </p:sp>
      <p:sp>
        <p:nvSpPr>
          <p:cNvPr id="15" name="Rectangle 14"/>
          <p:cNvSpPr/>
          <p:nvPr>
            <p:custDataLst>
              <p:tags r:id="rId8"/>
            </p:custDataLst>
          </p:nvPr>
        </p:nvSpPr>
        <p:spPr>
          <a:xfrm>
            <a:off x="7013501" y="3097652"/>
            <a:ext cx="4852531" cy="1292662"/>
          </a:xfrm>
          <a:prstGeom prst="rect">
            <a:avLst/>
          </a:prstGeom>
        </p:spPr>
        <p:txBody>
          <a:bodyPr wrap="square">
            <a:spAutoFit/>
          </a:bodyPr>
          <a:lstStyle/>
          <a:p>
            <a:r>
              <a:rPr lang="fr-CA" sz="3000" dirty="0" smtClean="0">
                <a:solidFill>
                  <a:schemeClr val="accent1">
                    <a:lumMod val="75000"/>
                  </a:schemeClr>
                </a:solidFill>
                <a:latin typeface="Century Gothic" panose="020B0502020202020204" pitchFamily="34" charset="0"/>
              </a:rPr>
              <a:t>Je veux arrêter. J’ai gagné 16 points! </a:t>
            </a:r>
            <a:r>
              <a:rPr lang="fr-CA" dirty="0" smtClean="0">
                <a:solidFill>
                  <a:schemeClr val="accent1">
                    <a:lumMod val="75000"/>
                  </a:schemeClr>
                </a:solidFill>
                <a:latin typeface="Century Gothic" panose="020B0502020202020204" pitchFamily="34" charset="0"/>
              </a:rPr>
              <a:t>(</a:t>
            </a:r>
            <a:r>
              <a:rPr lang="fr-CA" dirty="0" err="1" smtClean="0">
                <a:solidFill>
                  <a:schemeClr val="accent1">
                    <a:lumMod val="75000"/>
                  </a:schemeClr>
                </a:solidFill>
                <a:latin typeface="Century Gothic" panose="020B0502020202020204" pitchFamily="34" charset="0"/>
              </a:rPr>
              <a:t>I’d</a:t>
            </a:r>
            <a:r>
              <a:rPr lang="fr-CA" dirty="0" smtClean="0">
                <a:solidFill>
                  <a:schemeClr val="accent1">
                    <a:lumMod val="75000"/>
                  </a:schemeClr>
                </a:solidFill>
                <a:latin typeface="Century Gothic" panose="020B0502020202020204" pitchFamily="34" charset="0"/>
              </a:rPr>
              <a:t> </a:t>
            </a:r>
            <a:r>
              <a:rPr lang="fr-CA" dirty="0" err="1" smtClean="0">
                <a:solidFill>
                  <a:schemeClr val="accent1">
                    <a:lumMod val="75000"/>
                  </a:schemeClr>
                </a:solidFill>
                <a:latin typeface="Century Gothic" panose="020B0502020202020204" pitchFamily="34" charset="0"/>
              </a:rPr>
              <a:t>like</a:t>
            </a:r>
            <a:r>
              <a:rPr lang="fr-CA" dirty="0" smtClean="0">
                <a:solidFill>
                  <a:schemeClr val="accent1">
                    <a:lumMod val="75000"/>
                  </a:schemeClr>
                </a:solidFill>
                <a:latin typeface="Century Gothic" panose="020B0502020202020204" pitchFamily="34" charset="0"/>
              </a:rPr>
              <a:t> to stop. I have 16 points!)</a:t>
            </a:r>
            <a:endParaRPr lang="en-US" dirty="0">
              <a:solidFill>
                <a:schemeClr val="accent1">
                  <a:lumMod val="75000"/>
                </a:schemeClr>
              </a:solidFill>
              <a:latin typeface="Century Gothic" panose="020B0502020202020204" pitchFamily="34" charset="0"/>
            </a:endParaRPr>
          </a:p>
        </p:txBody>
      </p:sp>
      <p:sp>
        <p:nvSpPr>
          <p:cNvPr id="16" name="Rectangle 15"/>
          <p:cNvSpPr/>
          <p:nvPr>
            <p:custDataLst>
              <p:tags r:id="rId9"/>
            </p:custDataLst>
          </p:nvPr>
        </p:nvSpPr>
        <p:spPr>
          <a:xfrm>
            <a:off x="1186197" y="4555898"/>
            <a:ext cx="3978974" cy="553998"/>
          </a:xfrm>
          <a:prstGeom prst="rect">
            <a:avLst/>
          </a:prstGeom>
        </p:spPr>
        <p:txBody>
          <a:bodyPr wrap="none">
            <a:spAutoFit/>
          </a:bodyPr>
          <a:lstStyle/>
          <a:p>
            <a:r>
              <a:rPr lang="fr-CA" sz="3000" u="sng" dirty="0">
                <a:solidFill>
                  <a:srgbClr val="C00000"/>
                </a:solidFill>
                <a:latin typeface="Century Gothic" panose="020B0502020202020204" pitchFamily="34" charset="0"/>
              </a:rPr>
              <a:t>Mme. </a:t>
            </a:r>
            <a:r>
              <a:rPr lang="fr-CA" sz="3000" u="sng" dirty="0" smtClean="0">
                <a:solidFill>
                  <a:srgbClr val="C00000"/>
                </a:solidFill>
                <a:latin typeface="Century Gothic" panose="020B0502020202020204" pitchFamily="34" charset="0"/>
              </a:rPr>
              <a:t>Chopin </a:t>
            </a:r>
            <a:r>
              <a:rPr lang="fr-CA" sz="3000" u="sng" dirty="0">
                <a:solidFill>
                  <a:srgbClr val="C00000"/>
                </a:solidFill>
                <a:latin typeface="Century Gothic" panose="020B0502020202020204" pitchFamily="34" charset="0"/>
              </a:rPr>
              <a:t>roule</a:t>
            </a:r>
            <a:r>
              <a:rPr lang="fr-CA" sz="3000" u="sng" dirty="0" smtClean="0">
                <a:solidFill>
                  <a:srgbClr val="C00000"/>
                </a:solidFill>
                <a:latin typeface="Century Gothic" panose="020B0502020202020204" pitchFamily="34" charset="0"/>
              </a:rPr>
              <a:t>:</a:t>
            </a:r>
            <a:endParaRPr lang="en-US" sz="3000" u="sng" dirty="0">
              <a:solidFill>
                <a:srgbClr val="C00000"/>
              </a:solidFill>
              <a:latin typeface="Century Gothic" panose="020B0502020202020204" pitchFamily="34" charset="0"/>
            </a:endParaRPr>
          </a:p>
        </p:txBody>
      </p:sp>
      <p:pic>
        <p:nvPicPr>
          <p:cNvPr id="17" name="Picture 16" descr="File:Dice-3-b.svg - Wikimedia Commons"/>
          <p:cNvPicPr>
            <a:picLocks noChangeAspect="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2964720" y="5375367"/>
            <a:ext cx="630201" cy="624075"/>
          </a:xfrm>
          <a:prstGeom prst="rect">
            <a:avLst/>
          </a:prstGeom>
        </p:spPr>
      </p:pic>
      <p:pic>
        <p:nvPicPr>
          <p:cNvPr id="18" name="Picture 17" descr="Category:Dice faces - Wikimedia Commons"/>
          <p:cNvPicPr>
            <a:picLocks noChangeAspect="1"/>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a:off x="5960877" y="5395724"/>
            <a:ext cx="630201" cy="624075"/>
          </a:xfrm>
          <a:prstGeom prst="rect">
            <a:avLst/>
          </a:prstGeom>
        </p:spPr>
      </p:pic>
      <p:pic>
        <p:nvPicPr>
          <p:cNvPr id="19" name="Picture 18" descr="Category:Dice faces - Wikimedia Commons"/>
          <p:cNvPicPr>
            <a:picLocks noChangeAspect="1"/>
          </p:cNvPicPr>
          <p:nvPr>
            <p:custDataLst>
              <p:tags r:id="rId12"/>
            </p:custDataLst>
          </p:nvPr>
        </p:nvPicPr>
        <p:blipFill>
          <a:blip r:embed="rId25">
            <a:extLst>
              <a:ext uri="{28A0092B-C50C-407E-A947-70E740481C1C}">
                <a14:useLocalDpi xmlns:a14="http://schemas.microsoft.com/office/drawing/2010/main" val="0"/>
              </a:ext>
            </a:extLst>
          </a:blip>
          <a:stretch>
            <a:fillRect/>
          </a:stretch>
        </p:blipFill>
        <p:spPr>
          <a:xfrm>
            <a:off x="7435924" y="5395723"/>
            <a:ext cx="630202" cy="624076"/>
          </a:xfrm>
          <a:prstGeom prst="rect">
            <a:avLst/>
          </a:prstGeom>
        </p:spPr>
      </p:pic>
      <p:sp>
        <p:nvSpPr>
          <p:cNvPr id="21" name="TextBox 20"/>
          <p:cNvSpPr txBox="1"/>
          <p:nvPr>
            <p:custDataLst>
              <p:tags r:id="rId13"/>
            </p:custDataLst>
          </p:nvPr>
        </p:nvSpPr>
        <p:spPr>
          <a:xfrm>
            <a:off x="2119874" y="5283287"/>
            <a:ext cx="655782" cy="861774"/>
          </a:xfrm>
          <a:prstGeom prst="rect">
            <a:avLst/>
          </a:prstGeom>
          <a:noFill/>
        </p:spPr>
        <p:txBody>
          <a:bodyPr wrap="square" rtlCol="0">
            <a:spAutoFit/>
          </a:bodyPr>
          <a:lstStyle/>
          <a:p>
            <a:r>
              <a:rPr lang="fr-CA" sz="5000" dirty="0" smtClean="0"/>
              <a:t>+</a:t>
            </a:r>
            <a:endParaRPr lang="en-US" sz="5000" dirty="0"/>
          </a:p>
        </p:txBody>
      </p:sp>
      <p:sp>
        <p:nvSpPr>
          <p:cNvPr id="22" name="Rectangle 21"/>
          <p:cNvSpPr/>
          <p:nvPr>
            <p:custDataLst>
              <p:tags r:id="rId14"/>
            </p:custDataLst>
          </p:nvPr>
        </p:nvSpPr>
        <p:spPr>
          <a:xfrm>
            <a:off x="3758611" y="5276874"/>
            <a:ext cx="612668" cy="861774"/>
          </a:xfrm>
          <a:prstGeom prst="rect">
            <a:avLst/>
          </a:prstGeom>
        </p:spPr>
        <p:txBody>
          <a:bodyPr wrap="none">
            <a:spAutoFit/>
          </a:bodyPr>
          <a:lstStyle/>
          <a:p>
            <a:r>
              <a:rPr lang="fr-CA" sz="5000" dirty="0"/>
              <a:t>+</a:t>
            </a:r>
            <a:endParaRPr lang="en-US" sz="5000" dirty="0"/>
          </a:p>
        </p:txBody>
      </p:sp>
      <p:sp>
        <p:nvSpPr>
          <p:cNvPr id="23" name="Rectangle 22"/>
          <p:cNvSpPr/>
          <p:nvPr>
            <p:custDataLst>
              <p:tags r:id="rId15"/>
            </p:custDataLst>
          </p:nvPr>
        </p:nvSpPr>
        <p:spPr>
          <a:xfrm>
            <a:off x="5261125" y="5283287"/>
            <a:ext cx="612668" cy="861774"/>
          </a:xfrm>
          <a:prstGeom prst="rect">
            <a:avLst/>
          </a:prstGeom>
        </p:spPr>
        <p:txBody>
          <a:bodyPr wrap="none">
            <a:spAutoFit/>
          </a:bodyPr>
          <a:lstStyle/>
          <a:p>
            <a:r>
              <a:rPr lang="fr-CA" sz="5000" dirty="0"/>
              <a:t>+</a:t>
            </a:r>
            <a:endParaRPr lang="en-US" sz="5000" dirty="0"/>
          </a:p>
        </p:txBody>
      </p:sp>
      <p:sp>
        <p:nvSpPr>
          <p:cNvPr id="24" name="Rectangle 23"/>
          <p:cNvSpPr/>
          <p:nvPr>
            <p:custDataLst>
              <p:tags r:id="rId16"/>
            </p:custDataLst>
          </p:nvPr>
        </p:nvSpPr>
        <p:spPr>
          <a:xfrm>
            <a:off x="6707167" y="5256517"/>
            <a:ext cx="612668" cy="861774"/>
          </a:xfrm>
          <a:prstGeom prst="rect">
            <a:avLst/>
          </a:prstGeom>
        </p:spPr>
        <p:txBody>
          <a:bodyPr wrap="none">
            <a:spAutoFit/>
          </a:bodyPr>
          <a:lstStyle/>
          <a:p>
            <a:r>
              <a:rPr lang="fr-CA" sz="5000" dirty="0"/>
              <a:t>+</a:t>
            </a:r>
            <a:endParaRPr lang="en-US" sz="5000" dirty="0"/>
          </a:p>
        </p:txBody>
      </p:sp>
      <p:sp>
        <p:nvSpPr>
          <p:cNvPr id="25" name="Rectangle 24"/>
          <p:cNvSpPr/>
          <p:nvPr>
            <p:custDataLst>
              <p:tags r:id="rId17"/>
            </p:custDataLst>
          </p:nvPr>
        </p:nvSpPr>
        <p:spPr>
          <a:xfrm>
            <a:off x="8209681" y="4933144"/>
            <a:ext cx="3460856" cy="1754326"/>
          </a:xfrm>
          <a:prstGeom prst="rect">
            <a:avLst/>
          </a:prstGeom>
        </p:spPr>
        <p:txBody>
          <a:bodyPr wrap="square">
            <a:spAutoFit/>
          </a:bodyPr>
          <a:lstStyle/>
          <a:p>
            <a:r>
              <a:rPr lang="fr-CA" sz="3000" dirty="0">
                <a:solidFill>
                  <a:srgbClr val="C00000"/>
                </a:solidFill>
                <a:latin typeface="Century Gothic" panose="020B0502020202020204" pitchFamily="34" charset="0"/>
              </a:rPr>
              <a:t>Je veux arrêter. J’ai gagné </a:t>
            </a:r>
            <a:r>
              <a:rPr lang="fr-CA" sz="3000" dirty="0" smtClean="0">
                <a:solidFill>
                  <a:srgbClr val="C00000"/>
                </a:solidFill>
                <a:latin typeface="Century Gothic" panose="020B0502020202020204" pitchFamily="34" charset="0"/>
              </a:rPr>
              <a:t>19 </a:t>
            </a:r>
            <a:r>
              <a:rPr lang="fr-CA" sz="3000" dirty="0">
                <a:solidFill>
                  <a:srgbClr val="C00000"/>
                </a:solidFill>
                <a:latin typeface="Century Gothic" panose="020B0502020202020204" pitchFamily="34" charset="0"/>
              </a:rPr>
              <a:t>points</a:t>
            </a:r>
            <a:r>
              <a:rPr lang="fr-CA" sz="3000" dirty="0" smtClean="0">
                <a:solidFill>
                  <a:srgbClr val="C00000"/>
                </a:solidFill>
                <a:latin typeface="Century Gothic" panose="020B0502020202020204" pitchFamily="34" charset="0"/>
              </a:rPr>
              <a:t>! </a:t>
            </a:r>
            <a:r>
              <a:rPr lang="fr-CA" dirty="0" smtClean="0">
                <a:solidFill>
                  <a:srgbClr val="C00000"/>
                </a:solidFill>
                <a:latin typeface="Century Gothic" panose="020B0502020202020204" pitchFamily="34" charset="0"/>
              </a:rPr>
              <a:t>(</a:t>
            </a:r>
            <a:r>
              <a:rPr lang="fr-CA" dirty="0" err="1" smtClean="0">
                <a:solidFill>
                  <a:srgbClr val="C00000"/>
                </a:solidFill>
                <a:latin typeface="Century Gothic" panose="020B0502020202020204" pitchFamily="34" charset="0"/>
              </a:rPr>
              <a:t>I’d</a:t>
            </a:r>
            <a:r>
              <a:rPr lang="fr-CA" dirty="0" smtClean="0">
                <a:solidFill>
                  <a:srgbClr val="C00000"/>
                </a:solidFill>
                <a:latin typeface="Century Gothic" panose="020B0502020202020204" pitchFamily="34" charset="0"/>
              </a:rPr>
              <a:t> </a:t>
            </a:r>
            <a:r>
              <a:rPr lang="fr-CA" dirty="0" err="1" smtClean="0">
                <a:solidFill>
                  <a:srgbClr val="C00000"/>
                </a:solidFill>
                <a:latin typeface="Century Gothic" panose="020B0502020202020204" pitchFamily="34" charset="0"/>
              </a:rPr>
              <a:t>like</a:t>
            </a:r>
            <a:r>
              <a:rPr lang="fr-CA" dirty="0" smtClean="0">
                <a:solidFill>
                  <a:srgbClr val="C00000"/>
                </a:solidFill>
                <a:latin typeface="Century Gothic" panose="020B0502020202020204" pitchFamily="34" charset="0"/>
              </a:rPr>
              <a:t> to stop. I have 19 points!)</a:t>
            </a:r>
            <a:endParaRPr lang="en-US" dirty="0">
              <a:solidFill>
                <a:srgbClr val="C00000"/>
              </a:solidFill>
              <a:latin typeface="Century Gothic" panose="020B0502020202020204" pitchFamily="34" charset="0"/>
            </a:endParaRPr>
          </a:p>
        </p:txBody>
      </p:sp>
      <p:pic>
        <p:nvPicPr>
          <p:cNvPr id="10" name="Recorded Sound">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6"/>
          <a:stretch>
            <a:fillRect/>
          </a:stretch>
        </p:blipFill>
        <p:spPr>
          <a:xfrm>
            <a:off x="10109489" y="1160892"/>
            <a:ext cx="487363" cy="487363"/>
          </a:xfrm>
          <a:prstGeom prst="rect">
            <a:avLst/>
          </a:prstGeom>
        </p:spPr>
      </p:pic>
    </p:spTree>
    <p:extLst>
      <p:ext uri="{BB962C8B-B14F-4D97-AF65-F5344CB8AC3E}">
        <p14:creationId xmlns:p14="http://schemas.microsoft.com/office/powerpoint/2010/main" val="3746752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82255" y="628073"/>
            <a:ext cx="10344727" cy="707886"/>
          </a:xfrm>
          <a:prstGeom prst="rect">
            <a:avLst/>
          </a:prstGeom>
          <a:noFill/>
        </p:spPr>
        <p:txBody>
          <a:bodyPr wrap="square" rtlCol="0">
            <a:spAutoFit/>
          </a:bodyPr>
          <a:lstStyle/>
          <a:p>
            <a:r>
              <a:rPr lang="en-US" sz="4000" u="sng" dirty="0">
                <a:latin typeface="Century Gothic" panose="020B0502020202020204" pitchFamily="34" charset="0"/>
              </a:rPr>
              <a:t>Centre 4</a:t>
            </a:r>
            <a:r>
              <a:rPr lang="en-US" sz="4000" u="sng" dirty="0" smtClean="0">
                <a:latin typeface="Century Gothic" panose="020B0502020202020204" pitchFamily="34" charset="0"/>
              </a:rPr>
              <a:t> – </a:t>
            </a:r>
            <a:r>
              <a:rPr lang="en-US" sz="4000" u="sng" dirty="0" err="1" smtClean="0">
                <a:latin typeface="Century Gothic" panose="020B0502020202020204" pitchFamily="34" charset="0"/>
              </a:rPr>
              <a:t>Jeu</a:t>
            </a:r>
            <a:r>
              <a:rPr lang="en-US" sz="4000" u="sng" dirty="0" smtClean="0">
                <a:latin typeface="Century Gothic" panose="020B0502020202020204" pitchFamily="34" charset="0"/>
              </a:rPr>
              <a:t> de d</a:t>
            </a:r>
            <a:r>
              <a:rPr lang="fr-CA" sz="4000" u="sng" dirty="0" smtClean="0">
                <a:latin typeface="Century Gothic" panose="020B0502020202020204" pitchFamily="34" charset="0"/>
              </a:rPr>
              <a:t>é – Cochon!</a:t>
            </a:r>
            <a:r>
              <a:rPr lang="en-US" sz="4000" u="sng" dirty="0" smtClean="0">
                <a:latin typeface="Century Gothic" panose="020B0502020202020204" pitchFamily="34" charset="0"/>
              </a:rPr>
              <a:t> </a:t>
            </a:r>
            <a:endParaRPr lang="en-US" sz="4000" dirty="0"/>
          </a:p>
        </p:txBody>
      </p:sp>
      <p:grpSp>
        <p:nvGrpSpPr>
          <p:cNvPr id="9" name="Group 8"/>
          <p:cNvGrpSpPr/>
          <p:nvPr>
            <p:custDataLst>
              <p:tags r:id="rId2"/>
            </p:custDataLst>
          </p:nvPr>
        </p:nvGrpSpPr>
        <p:grpSpPr>
          <a:xfrm>
            <a:off x="1276242" y="2795883"/>
            <a:ext cx="2343045" cy="2754655"/>
            <a:chOff x="2280731" y="-2739336"/>
            <a:chExt cx="2335128" cy="2772297"/>
          </a:xfrm>
        </p:grpSpPr>
        <p:pic>
          <p:nvPicPr>
            <p:cNvPr id="4" name="Picture 3" descr="Original file ‎ (SVG file, nominally 557 × 557 pixels ..."/>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80731" y="-599331"/>
              <a:ext cx="622217" cy="622217"/>
            </a:xfrm>
            <a:prstGeom prst="rect">
              <a:avLst/>
            </a:prstGeom>
          </p:spPr>
        </p:pic>
        <p:pic>
          <p:nvPicPr>
            <p:cNvPr id="6" name="Picture 5" descr="File:Dice-5-b.svg - Wikimedia Common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87787" y="-2713091"/>
              <a:ext cx="628072" cy="628072"/>
            </a:xfrm>
            <a:prstGeom prst="rect">
              <a:avLst/>
            </a:prstGeom>
          </p:spPr>
        </p:pic>
        <p:pic>
          <p:nvPicPr>
            <p:cNvPr id="7" name="Picture 6" descr="File:Dice-3-b.svg - Wikimedia Commons"/>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32271" y="-2739336"/>
              <a:ext cx="628072" cy="628072"/>
            </a:xfrm>
            <a:prstGeom prst="rect">
              <a:avLst/>
            </a:prstGeom>
          </p:spPr>
        </p:pic>
        <p:pic>
          <p:nvPicPr>
            <p:cNvPr id="8" name="Picture 7" descr="Category:Dice faces - Wikimedia Common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1645" y="-595112"/>
              <a:ext cx="628073" cy="628073"/>
            </a:xfrm>
            <a:prstGeom prst="rect">
              <a:avLst/>
            </a:prstGeom>
          </p:spPr>
        </p:pic>
      </p:grpSp>
      <p:pic>
        <p:nvPicPr>
          <p:cNvPr id="10" name="Picture 9" descr="File:Dice-1-b.svg - Wikimedia Commons"/>
          <p:cNvPicPr>
            <a:picLocks noChangeAspect="1"/>
          </p:cNvPicPr>
          <p:nvPr>
            <p:custDataLst>
              <p:tags r:id="rId3"/>
            </p:custDataLst>
          </p:nvPr>
        </p:nvPicPr>
        <p:blipFill>
          <a:blip r:embed="rId20">
            <a:extLst>
              <a:ext uri="{28A0092B-C50C-407E-A947-70E740481C1C}">
                <a14:useLocalDpi xmlns:a14="http://schemas.microsoft.com/office/drawing/2010/main" val="0"/>
              </a:ext>
            </a:extLst>
          </a:blip>
          <a:stretch>
            <a:fillRect/>
          </a:stretch>
        </p:blipFill>
        <p:spPr>
          <a:xfrm>
            <a:off x="4546279" y="2817963"/>
            <a:ext cx="628073" cy="628073"/>
          </a:xfrm>
          <a:prstGeom prst="rect">
            <a:avLst/>
          </a:prstGeom>
        </p:spPr>
      </p:pic>
      <p:sp>
        <p:nvSpPr>
          <p:cNvPr id="11" name="TextBox 10"/>
          <p:cNvSpPr txBox="1"/>
          <p:nvPr>
            <p:custDataLst>
              <p:tags r:id="rId4"/>
            </p:custDataLst>
          </p:nvPr>
        </p:nvSpPr>
        <p:spPr>
          <a:xfrm>
            <a:off x="1182255" y="1388428"/>
            <a:ext cx="10344727" cy="1061829"/>
          </a:xfrm>
          <a:prstGeom prst="rect">
            <a:avLst/>
          </a:prstGeom>
          <a:noFill/>
        </p:spPr>
        <p:txBody>
          <a:bodyPr wrap="square" rtlCol="0">
            <a:spAutoFit/>
          </a:bodyPr>
          <a:lstStyle/>
          <a:p>
            <a:endParaRPr lang="fr-CA" sz="1100" dirty="0" smtClean="0">
              <a:latin typeface="Century Gothic" panose="020B0502020202020204" pitchFamily="34" charset="0"/>
            </a:endParaRPr>
          </a:p>
          <a:p>
            <a:endParaRPr lang="fr-CA" sz="1100" dirty="0">
              <a:latin typeface="Century Gothic" panose="020B0502020202020204" pitchFamily="34" charset="0"/>
            </a:endParaRPr>
          </a:p>
          <a:p>
            <a:endParaRPr lang="fr-CA" sz="1100" dirty="0">
              <a:latin typeface="Century Gothic" panose="020B0502020202020204" pitchFamily="34" charset="0"/>
            </a:endParaRPr>
          </a:p>
          <a:p>
            <a:r>
              <a:rPr lang="fr-CA" sz="3000" u="sng" dirty="0" smtClean="0">
                <a:solidFill>
                  <a:schemeClr val="accent1">
                    <a:lumMod val="75000"/>
                  </a:schemeClr>
                </a:solidFill>
                <a:latin typeface="Century Gothic" panose="020B0502020202020204" pitchFamily="34" charset="0"/>
              </a:rPr>
              <a:t>Mme. </a:t>
            </a:r>
            <a:r>
              <a:rPr lang="fr-CA" sz="3000" u="sng" dirty="0" err="1" smtClean="0">
                <a:solidFill>
                  <a:schemeClr val="accent1">
                    <a:lumMod val="75000"/>
                  </a:schemeClr>
                </a:solidFill>
                <a:latin typeface="Century Gothic" panose="020B0502020202020204" pitchFamily="34" charset="0"/>
              </a:rPr>
              <a:t>Gamble</a:t>
            </a:r>
            <a:r>
              <a:rPr lang="fr-CA" sz="3000" u="sng" dirty="0" smtClean="0">
                <a:solidFill>
                  <a:schemeClr val="accent1">
                    <a:lumMod val="75000"/>
                  </a:schemeClr>
                </a:solidFill>
                <a:latin typeface="Century Gothic" panose="020B0502020202020204" pitchFamily="34" charset="0"/>
              </a:rPr>
              <a:t> roule encore</a:t>
            </a:r>
            <a:r>
              <a:rPr lang="fr-CA" sz="3000" dirty="0" smtClean="0">
                <a:solidFill>
                  <a:schemeClr val="accent1">
                    <a:lumMod val="75000"/>
                  </a:schemeClr>
                </a:solidFill>
                <a:latin typeface="Century Gothic" panose="020B0502020202020204" pitchFamily="34" charset="0"/>
              </a:rPr>
              <a:t>:    (16 points)</a:t>
            </a:r>
            <a:endParaRPr lang="en-US" dirty="0">
              <a:solidFill>
                <a:schemeClr val="accent1">
                  <a:lumMod val="75000"/>
                </a:schemeClr>
              </a:solidFill>
              <a:latin typeface="Century Gothic" panose="020B0502020202020204" pitchFamily="34" charset="0"/>
            </a:endParaRPr>
          </a:p>
        </p:txBody>
      </p:sp>
      <p:sp>
        <p:nvSpPr>
          <p:cNvPr id="3" name="TextBox 2"/>
          <p:cNvSpPr txBox="1"/>
          <p:nvPr>
            <p:custDataLst>
              <p:tags r:id="rId5"/>
            </p:custDataLst>
          </p:nvPr>
        </p:nvSpPr>
        <p:spPr>
          <a:xfrm>
            <a:off x="2137770" y="2690230"/>
            <a:ext cx="655782" cy="861774"/>
          </a:xfrm>
          <a:prstGeom prst="rect">
            <a:avLst/>
          </a:prstGeom>
          <a:noFill/>
        </p:spPr>
        <p:txBody>
          <a:bodyPr wrap="square" rtlCol="0">
            <a:spAutoFit/>
          </a:bodyPr>
          <a:lstStyle/>
          <a:p>
            <a:r>
              <a:rPr lang="fr-CA" sz="5000" dirty="0" smtClean="0"/>
              <a:t>+</a:t>
            </a:r>
            <a:endParaRPr lang="en-US" sz="5000" dirty="0"/>
          </a:p>
        </p:txBody>
      </p:sp>
      <p:sp>
        <p:nvSpPr>
          <p:cNvPr id="14" name="Rectangle 13"/>
          <p:cNvSpPr/>
          <p:nvPr>
            <p:custDataLst>
              <p:tags r:id="rId6"/>
            </p:custDataLst>
          </p:nvPr>
        </p:nvSpPr>
        <p:spPr>
          <a:xfrm>
            <a:off x="3776449" y="2697412"/>
            <a:ext cx="612668" cy="861774"/>
          </a:xfrm>
          <a:prstGeom prst="rect">
            <a:avLst/>
          </a:prstGeom>
        </p:spPr>
        <p:txBody>
          <a:bodyPr wrap="none">
            <a:spAutoFit/>
          </a:bodyPr>
          <a:lstStyle/>
          <a:p>
            <a:r>
              <a:rPr lang="fr-CA" sz="5000" dirty="0"/>
              <a:t>+</a:t>
            </a:r>
            <a:endParaRPr lang="en-US" sz="5000" dirty="0"/>
          </a:p>
        </p:txBody>
      </p:sp>
      <p:sp>
        <p:nvSpPr>
          <p:cNvPr id="15" name="Rectangle 14"/>
          <p:cNvSpPr/>
          <p:nvPr>
            <p:custDataLst>
              <p:tags r:id="rId7"/>
            </p:custDataLst>
          </p:nvPr>
        </p:nvSpPr>
        <p:spPr>
          <a:xfrm>
            <a:off x="5344254" y="2708305"/>
            <a:ext cx="6866219" cy="1292662"/>
          </a:xfrm>
          <a:prstGeom prst="rect">
            <a:avLst/>
          </a:prstGeom>
        </p:spPr>
        <p:txBody>
          <a:bodyPr wrap="square">
            <a:spAutoFit/>
          </a:bodyPr>
          <a:lstStyle/>
          <a:p>
            <a:r>
              <a:rPr lang="fr-CA" sz="3000" dirty="0" smtClean="0">
                <a:solidFill>
                  <a:schemeClr val="accent1">
                    <a:lumMod val="75000"/>
                  </a:schemeClr>
                </a:solidFill>
                <a:latin typeface="Century Gothic" panose="020B0502020202020204" pitchFamily="34" charset="0"/>
              </a:rPr>
              <a:t>Ah non! J’ai  roulé un     ! J’ai perdu les 8 points que j’ai roulé ce tour! </a:t>
            </a:r>
            <a:r>
              <a:rPr lang="fr-CA" dirty="0" smtClean="0">
                <a:solidFill>
                  <a:schemeClr val="accent1">
                    <a:lumMod val="75000"/>
                  </a:schemeClr>
                </a:solidFill>
                <a:latin typeface="Century Gothic" panose="020B0502020202020204" pitchFamily="34" charset="0"/>
              </a:rPr>
              <a:t>(Oh no! I </a:t>
            </a:r>
            <a:r>
              <a:rPr lang="fr-CA" dirty="0" err="1" smtClean="0">
                <a:solidFill>
                  <a:schemeClr val="accent1">
                    <a:lumMod val="75000"/>
                  </a:schemeClr>
                </a:solidFill>
                <a:latin typeface="Century Gothic" panose="020B0502020202020204" pitchFamily="34" charset="0"/>
              </a:rPr>
              <a:t>rolled</a:t>
            </a:r>
            <a:r>
              <a:rPr lang="fr-CA" dirty="0" smtClean="0">
                <a:solidFill>
                  <a:schemeClr val="accent1">
                    <a:lumMod val="75000"/>
                  </a:schemeClr>
                </a:solidFill>
                <a:latin typeface="Century Gothic" panose="020B0502020202020204" pitchFamily="34" charset="0"/>
              </a:rPr>
              <a:t> a one! I </a:t>
            </a:r>
            <a:r>
              <a:rPr lang="fr-CA" dirty="0" err="1" smtClean="0">
                <a:solidFill>
                  <a:schemeClr val="accent1">
                    <a:lumMod val="75000"/>
                  </a:schemeClr>
                </a:solidFill>
                <a:latin typeface="Century Gothic" panose="020B0502020202020204" pitchFamily="34" charset="0"/>
              </a:rPr>
              <a:t>lost</a:t>
            </a:r>
            <a:r>
              <a:rPr lang="fr-CA" dirty="0" smtClean="0">
                <a:solidFill>
                  <a:schemeClr val="accent1">
                    <a:lumMod val="75000"/>
                  </a:schemeClr>
                </a:solidFill>
                <a:latin typeface="Century Gothic" panose="020B0502020202020204" pitchFamily="34" charset="0"/>
              </a:rPr>
              <a:t> the 8 points </a:t>
            </a:r>
            <a:r>
              <a:rPr lang="fr-CA" dirty="0" err="1" smtClean="0">
                <a:solidFill>
                  <a:schemeClr val="accent1">
                    <a:lumMod val="75000"/>
                  </a:schemeClr>
                </a:solidFill>
                <a:latin typeface="Century Gothic" panose="020B0502020202020204" pitchFamily="34" charset="0"/>
              </a:rPr>
              <a:t>that</a:t>
            </a:r>
            <a:r>
              <a:rPr lang="fr-CA" dirty="0" smtClean="0">
                <a:solidFill>
                  <a:schemeClr val="accent1">
                    <a:lumMod val="75000"/>
                  </a:schemeClr>
                </a:solidFill>
                <a:latin typeface="Century Gothic" panose="020B0502020202020204" pitchFamily="34" charset="0"/>
              </a:rPr>
              <a:t> I </a:t>
            </a:r>
            <a:r>
              <a:rPr lang="fr-CA" dirty="0" err="1" smtClean="0">
                <a:solidFill>
                  <a:schemeClr val="accent1">
                    <a:lumMod val="75000"/>
                  </a:schemeClr>
                </a:solidFill>
                <a:latin typeface="Century Gothic" panose="020B0502020202020204" pitchFamily="34" charset="0"/>
              </a:rPr>
              <a:t>rolled</a:t>
            </a:r>
            <a:r>
              <a:rPr lang="fr-CA" dirty="0" smtClean="0">
                <a:solidFill>
                  <a:schemeClr val="accent1">
                    <a:lumMod val="75000"/>
                  </a:schemeClr>
                </a:solidFill>
                <a:latin typeface="Century Gothic" panose="020B0502020202020204" pitchFamily="34" charset="0"/>
              </a:rPr>
              <a:t> </a:t>
            </a:r>
            <a:r>
              <a:rPr lang="fr-CA" dirty="0" err="1" smtClean="0">
                <a:solidFill>
                  <a:schemeClr val="accent1">
                    <a:lumMod val="75000"/>
                  </a:schemeClr>
                </a:solidFill>
                <a:latin typeface="Century Gothic" panose="020B0502020202020204" pitchFamily="34" charset="0"/>
              </a:rPr>
              <a:t>this</a:t>
            </a:r>
            <a:r>
              <a:rPr lang="fr-CA" dirty="0" smtClean="0">
                <a:solidFill>
                  <a:schemeClr val="accent1">
                    <a:lumMod val="75000"/>
                  </a:schemeClr>
                </a:solidFill>
                <a:latin typeface="Century Gothic" panose="020B0502020202020204" pitchFamily="34" charset="0"/>
              </a:rPr>
              <a:t> </a:t>
            </a:r>
            <a:r>
              <a:rPr lang="fr-CA" dirty="0" err="1" smtClean="0">
                <a:solidFill>
                  <a:schemeClr val="accent1">
                    <a:lumMod val="75000"/>
                  </a:schemeClr>
                </a:solidFill>
                <a:latin typeface="Century Gothic" panose="020B0502020202020204" pitchFamily="34" charset="0"/>
              </a:rPr>
              <a:t>turn</a:t>
            </a:r>
            <a:r>
              <a:rPr lang="fr-CA" dirty="0" smtClean="0">
                <a:solidFill>
                  <a:schemeClr val="accent1">
                    <a:lumMod val="75000"/>
                  </a:schemeClr>
                </a:solidFill>
                <a:latin typeface="Century Gothic" panose="020B0502020202020204" pitchFamily="34" charset="0"/>
              </a:rPr>
              <a:t>!)</a:t>
            </a:r>
            <a:endParaRPr lang="en-US" dirty="0">
              <a:solidFill>
                <a:schemeClr val="accent1">
                  <a:lumMod val="75000"/>
                </a:schemeClr>
              </a:solidFill>
              <a:latin typeface="Century Gothic" panose="020B0502020202020204" pitchFamily="34" charset="0"/>
            </a:endParaRPr>
          </a:p>
        </p:txBody>
      </p:sp>
      <p:sp>
        <p:nvSpPr>
          <p:cNvPr id="16" name="Rectangle 15"/>
          <p:cNvSpPr/>
          <p:nvPr>
            <p:custDataLst>
              <p:tags r:id="rId8"/>
            </p:custDataLst>
          </p:nvPr>
        </p:nvSpPr>
        <p:spPr>
          <a:xfrm>
            <a:off x="914400" y="4223482"/>
            <a:ext cx="11482593" cy="553998"/>
          </a:xfrm>
          <a:prstGeom prst="rect">
            <a:avLst/>
          </a:prstGeom>
        </p:spPr>
        <p:txBody>
          <a:bodyPr wrap="square">
            <a:spAutoFit/>
          </a:bodyPr>
          <a:lstStyle/>
          <a:p>
            <a:r>
              <a:rPr lang="fr-CA" sz="3000" u="sng" dirty="0">
                <a:solidFill>
                  <a:srgbClr val="C00000"/>
                </a:solidFill>
                <a:latin typeface="Century Gothic" panose="020B0502020202020204" pitchFamily="34" charset="0"/>
              </a:rPr>
              <a:t>Mme. </a:t>
            </a:r>
            <a:r>
              <a:rPr lang="fr-CA" sz="3000" u="sng" dirty="0" smtClean="0">
                <a:solidFill>
                  <a:srgbClr val="C00000"/>
                </a:solidFill>
                <a:latin typeface="Century Gothic" panose="020B0502020202020204" pitchFamily="34" charset="0"/>
              </a:rPr>
              <a:t>Chopin roule encore</a:t>
            </a:r>
            <a:r>
              <a:rPr lang="fr-CA" sz="3000" dirty="0" smtClean="0">
                <a:solidFill>
                  <a:srgbClr val="C00000"/>
                </a:solidFill>
                <a:latin typeface="Century Gothic" panose="020B0502020202020204" pitchFamily="34" charset="0"/>
              </a:rPr>
              <a:t>:  (19 points + 6 points = 25 points)</a:t>
            </a:r>
            <a:endParaRPr lang="en-US" sz="3000" dirty="0">
              <a:solidFill>
                <a:srgbClr val="C00000"/>
              </a:solidFill>
              <a:latin typeface="Century Gothic" panose="020B0502020202020204" pitchFamily="34" charset="0"/>
            </a:endParaRPr>
          </a:p>
        </p:txBody>
      </p:sp>
      <p:sp>
        <p:nvSpPr>
          <p:cNvPr id="21" name="TextBox 20"/>
          <p:cNvSpPr txBox="1"/>
          <p:nvPr>
            <p:custDataLst>
              <p:tags r:id="rId9"/>
            </p:custDataLst>
          </p:nvPr>
        </p:nvSpPr>
        <p:spPr>
          <a:xfrm>
            <a:off x="2106140" y="4807612"/>
            <a:ext cx="655782" cy="861774"/>
          </a:xfrm>
          <a:prstGeom prst="rect">
            <a:avLst/>
          </a:prstGeom>
          <a:noFill/>
        </p:spPr>
        <p:txBody>
          <a:bodyPr wrap="square" rtlCol="0">
            <a:spAutoFit/>
          </a:bodyPr>
          <a:lstStyle/>
          <a:p>
            <a:r>
              <a:rPr lang="fr-CA" sz="5000" dirty="0" smtClean="0"/>
              <a:t>+</a:t>
            </a:r>
            <a:endParaRPr lang="en-US" sz="5000" dirty="0"/>
          </a:p>
        </p:txBody>
      </p:sp>
      <p:sp>
        <p:nvSpPr>
          <p:cNvPr id="25" name="Rectangle 24"/>
          <p:cNvSpPr/>
          <p:nvPr>
            <p:custDataLst>
              <p:tags r:id="rId10"/>
            </p:custDataLst>
          </p:nvPr>
        </p:nvSpPr>
        <p:spPr>
          <a:xfrm>
            <a:off x="3776449" y="4905279"/>
            <a:ext cx="8073169" cy="1754326"/>
          </a:xfrm>
          <a:prstGeom prst="rect">
            <a:avLst/>
          </a:prstGeom>
        </p:spPr>
        <p:txBody>
          <a:bodyPr wrap="square">
            <a:spAutoFit/>
          </a:bodyPr>
          <a:lstStyle/>
          <a:p>
            <a:r>
              <a:rPr lang="fr-CA" sz="3000" dirty="0" smtClean="0">
                <a:solidFill>
                  <a:srgbClr val="C00000"/>
                </a:solidFill>
                <a:latin typeface="Century Gothic" panose="020B0502020202020204" pitchFamily="34" charset="0"/>
              </a:rPr>
              <a:t>J’ai peur que je vais roulé un      comme Mme. </a:t>
            </a:r>
            <a:r>
              <a:rPr lang="fr-CA" sz="3000" dirty="0" err="1" smtClean="0">
                <a:solidFill>
                  <a:srgbClr val="C00000"/>
                </a:solidFill>
                <a:latin typeface="Century Gothic" panose="020B0502020202020204" pitchFamily="34" charset="0"/>
              </a:rPr>
              <a:t>Gamble</a:t>
            </a:r>
            <a:r>
              <a:rPr lang="fr-CA" sz="3000" dirty="0">
                <a:solidFill>
                  <a:srgbClr val="C00000"/>
                </a:solidFill>
                <a:latin typeface="Century Gothic" panose="020B0502020202020204" pitchFamily="34" charset="0"/>
              </a:rPr>
              <a:t>!</a:t>
            </a:r>
            <a:r>
              <a:rPr lang="fr-CA" sz="3000" dirty="0" smtClean="0">
                <a:solidFill>
                  <a:srgbClr val="C00000"/>
                </a:solidFill>
                <a:latin typeface="Century Gothic" panose="020B0502020202020204" pitchFamily="34" charset="0"/>
              </a:rPr>
              <a:t> Je vais arrêter et garder mes 6 points. </a:t>
            </a:r>
            <a:r>
              <a:rPr lang="fr-CA" dirty="0" smtClean="0">
                <a:solidFill>
                  <a:srgbClr val="C00000"/>
                </a:solidFill>
                <a:latin typeface="Century Gothic" panose="020B0502020202020204" pitchFamily="34" charset="0"/>
              </a:rPr>
              <a:t>(</a:t>
            </a:r>
            <a:r>
              <a:rPr lang="fr-CA" dirty="0" err="1" smtClean="0">
                <a:solidFill>
                  <a:srgbClr val="C00000"/>
                </a:solidFill>
                <a:latin typeface="Century Gothic" panose="020B0502020202020204" pitchFamily="34" charset="0"/>
              </a:rPr>
              <a:t>I’m</a:t>
            </a:r>
            <a:r>
              <a:rPr lang="fr-CA" dirty="0" smtClean="0">
                <a:solidFill>
                  <a:srgbClr val="C00000"/>
                </a:solidFill>
                <a:latin typeface="Century Gothic" panose="020B0502020202020204" pitchFamily="34" charset="0"/>
              </a:rPr>
              <a:t> </a:t>
            </a:r>
            <a:r>
              <a:rPr lang="fr-CA" dirty="0" err="1" smtClean="0">
                <a:solidFill>
                  <a:srgbClr val="C00000"/>
                </a:solidFill>
                <a:latin typeface="Century Gothic" panose="020B0502020202020204" pitchFamily="34" charset="0"/>
              </a:rPr>
              <a:t>afraid</a:t>
            </a:r>
            <a:r>
              <a:rPr lang="fr-CA" dirty="0" smtClean="0">
                <a:solidFill>
                  <a:srgbClr val="C00000"/>
                </a:solidFill>
                <a:latin typeface="Century Gothic" panose="020B0502020202020204" pitchFamily="34" charset="0"/>
              </a:rPr>
              <a:t> </a:t>
            </a:r>
            <a:r>
              <a:rPr lang="fr-CA" dirty="0" err="1" smtClean="0">
                <a:solidFill>
                  <a:srgbClr val="C00000"/>
                </a:solidFill>
                <a:latin typeface="Century Gothic" panose="020B0502020202020204" pitchFamily="34" charset="0"/>
              </a:rPr>
              <a:t>I’ll</a:t>
            </a:r>
            <a:r>
              <a:rPr lang="fr-CA" dirty="0" smtClean="0">
                <a:solidFill>
                  <a:srgbClr val="C00000"/>
                </a:solidFill>
                <a:latin typeface="Century Gothic" panose="020B0502020202020204" pitchFamily="34" charset="0"/>
              </a:rPr>
              <a:t> roll a one </a:t>
            </a:r>
            <a:r>
              <a:rPr lang="fr-CA" dirty="0" err="1" smtClean="0">
                <a:solidFill>
                  <a:srgbClr val="C00000"/>
                </a:solidFill>
                <a:latin typeface="Century Gothic" panose="020B0502020202020204" pitchFamily="34" charset="0"/>
              </a:rPr>
              <a:t>like</a:t>
            </a:r>
            <a:r>
              <a:rPr lang="fr-CA" dirty="0" smtClean="0">
                <a:solidFill>
                  <a:srgbClr val="C00000"/>
                </a:solidFill>
                <a:latin typeface="Century Gothic" panose="020B0502020202020204" pitchFamily="34" charset="0"/>
              </a:rPr>
              <a:t> Mme. </a:t>
            </a:r>
            <a:r>
              <a:rPr lang="fr-CA" dirty="0" err="1" smtClean="0">
                <a:solidFill>
                  <a:srgbClr val="C00000"/>
                </a:solidFill>
                <a:latin typeface="Century Gothic" panose="020B0502020202020204" pitchFamily="34" charset="0"/>
              </a:rPr>
              <a:t>Gamble</a:t>
            </a:r>
            <a:r>
              <a:rPr lang="fr-CA" dirty="0" smtClean="0">
                <a:solidFill>
                  <a:srgbClr val="C00000"/>
                </a:solidFill>
                <a:latin typeface="Century Gothic" panose="020B0502020202020204" pitchFamily="34" charset="0"/>
              </a:rPr>
              <a:t>. </a:t>
            </a:r>
            <a:r>
              <a:rPr lang="fr-CA" dirty="0" err="1" smtClean="0">
                <a:solidFill>
                  <a:srgbClr val="C00000"/>
                </a:solidFill>
                <a:latin typeface="Century Gothic" panose="020B0502020202020204" pitchFamily="34" charset="0"/>
              </a:rPr>
              <a:t>I’ll</a:t>
            </a:r>
            <a:r>
              <a:rPr lang="fr-CA" dirty="0" smtClean="0">
                <a:solidFill>
                  <a:srgbClr val="C00000"/>
                </a:solidFill>
                <a:latin typeface="Century Gothic" panose="020B0502020202020204" pitchFamily="34" charset="0"/>
              </a:rPr>
              <a:t> stop and </a:t>
            </a:r>
            <a:r>
              <a:rPr lang="fr-CA" dirty="0" err="1" smtClean="0">
                <a:solidFill>
                  <a:srgbClr val="C00000"/>
                </a:solidFill>
                <a:latin typeface="Century Gothic" panose="020B0502020202020204" pitchFamily="34" charset="0"/>
              </a:rPr>
              <a:t>keep</a:t>
            </a:r>
            <a:r>
              <a:rPr lang="fr-CA" dirty="0" smtClean="0">
                <a:solidFill>
                  <a:srgbClr val="C00000"/>
                </a:solidFill>
                <a:latin typeface="Century Gothic" panose="020B0502020202020204" pitchFamily="34" charset="0"/>
              </a:rPr>
              <a:t> </a:t>
            </a:r>
            <a:r>
              <a:rPr lang="fr-CA" dirty="0" err="1" smtClean="0">
                <a:solidFill>
                  <a:srgbClr val="C00000"/>
                </a:solidFill>
                <a:latin typeface="Century Gothic" panose="020B0502020202020204" pitchFamily="34" charset="0"/>
              </a:rPr>
              <a:t>my</a:t>
            </a:r>
            <a:r>
              <a:rPr lang="fr-CA" dirty="0" smtClean="0">
                <a:solidFill>
                  <a:srgbClr val="C00000"/>
                </a:solidFill>
                <a:latin typeface="Century Gothic" panose="020B0502020202020204" pitchFamily="34" charset="0"/>
              </a:rPr>
              <a:t> 6 points.)</a:t>
            </a:r>
            <a:endParaRPr lang="en-US" dirty="0">
              <a:solidFill>
                <a:srgbClr val="C00000"/>
              </a:solidFill>
              <a:latin typeface="Century Gothic" panose="020B0502020202020204" pitchFamily="34" charset="0"/>
            </a:endParaRPr>
          </a:p>
        </p:txBody>
      </p:sp>
      <p:pic>
        <p:nvPicPr>
          <p:cNvPr id="26" name="Picture 25" descr="File:Dice-1-b.svg - Wikimedia Commons"/>
          <p:cNvPicPr>
            <a:picLocks noChangeAspect="1"/>
          </p:cNvPicPr>
          <p:nvPr>
            <p:custDataLst>
              <p:tags r:id="rId11"/>
            </p:custDataLst>
          </p:nvPr>
        </p:nvPicPr>
        <p:blipFill>
          <a:blip r:embed="rId20">
            <a:extLst>
              <a:ext uri="{28A0092B-C50C-407E-A947-70E740481C1C}">
                <a14:useLocalDpi xmlns:a14="http://schemas.microsoft.com/office/drawing/2010/main" val="0"/>
              </a:ext>
            </a:extLst>
          </a:blip>
          <a:stretch>
            <a:fillRect/>
          </a:stretch>
        </p:blipFill>
        <p:spPr>
          <a:xfrm>
            <a:off x="9458456" y="2817088"/>
            <a:ext cx="358729" cy="358729"/>
          </a:xfrm>
          <a:prstGeom prst="rect">
            <a:avLst/>
          </a:prstGeom>
        </p:spPr>
      </p:pic>
      <p:pic>
        <p:nvPicPr>
          <p:cNvPr id="27" name="Picture 26" descr="File:Dice-1-b.svg - Wikimedia Commons"/>
          <p:cNvPicPr>
            <a:picLocks noChangeAspect="1"/>
          </p:cNvPicPr>
          <p:nvPr>
            <p:custDataLst>
              <p:tags r:id="rId12"/>
            </p:custDataLst>
          </p:nvPr>
        </p:nvPicPr>
        <p:blipFill>
          <a:blip r:embed="rId20">
            <a:extLst>
              <a:ext uri="{28A0092B-C50C-407E-A947-70E740481C1C}">
                <a14:useLocalDpi xmlns:a14="http://schemas.microsoft.com/office/drawing/2010/main" val="0"/>
              </a:ext>
            </a:extLst>
          </a:blip>
          <a:stretch>
            <a:fillRect/>
          </a:stretch>
        </p:blipFill>
        <p:spPr>
          <a:xfrm>
            <a:off x="9297983" y="5059135"/>
            <a:ext cx="358729" cy="358729"/>
          </a:xfrm>
          <a:prstGeom prst="rect">
            <a:avLst/>
          </a:prstGeom>
        </p:spPr>
      </p:pic>
      <p:pic>
        <p:nvPicPr>
          <p:cNvPr id="5"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201852" y="982016"/>
            <a:ext cx="487363" cy="487363"/>
          </a:xfrm>
          <a:prstGeom prst="rect">
            <a:avLst/>
          </a:prstGeom>
        </p:spPr>
      </p:pic>
    </p:spTree>
    <p:extLst>
      <p:ext uri="{BB962C8B-B14F-4D97-AF65-F5344CB8AC3E}">
        <p14:creationId xmlns:p14="http://schemas.microsoft.com/office/powerpoint/2010/main" val="1586340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3321764" y="2643970"/>
            <a:ext cx="6173485" cy="1015663"/>
          </a:xfrm>
          <a:prstGeom prst="rect">
            <a:avLst/>
          </a:prstGeom>
        </p:spPr>
        <p:txBody>
          <a:bodyPr wrap="none">
            <a:spAutoFit/>
          </a:bodyPr>
          <a:lstStyle/>
          <a:p>
            <a:r>
              <a:rPr lang="en-US" sz="6000" u="sng" dirty="0">
                <a:latin typeface="Century Gothic" panose="020B0502020202020204" pitchFamily="34" charset="0"/>
              </a:rPr>
              <a:t>La fin des </a:t>
            </a:r>
            <a:r>
              <a:rPr lang="en-US" sz="6000" u="sng" dirty="0" err="1">
                <a:latin typeface="Century Gothic" panose="020B0502020202020204" pitchFamily="34" charset="0"/>
              </a:rPr>
              <a:t>maths</a:t>
            </a:r>
            <a:endParaRPr lang="en-US" sz="6000" dirty="0"/>
          </a:p>
        </p:txBody>
      </p:sp>
      <p:sp>
        <p:nvSpPr>
          <p:cNvPr id="3" name="Rectangle 2"/>
          <p:cNvSpPr/>
          <p:nvPr>
            <p:custDataLst>
              <p:tags r:id="rId2"/>
            </p:custDataLst>
          </p:nvPr>
        </p:nvSpPr>
        <p:spPr>
          <a:xfrm>
            <a:off x="3075709" y="4426680"/>
            <a:ext cx="6096000" cy="1246495"/>
          </a:xfrm>
          <a:prstGeom prst="rect">
            <a:avLst/>
          </a:prstGeom>
        </p:spPr>
        <p:txBody>
          <a:bodyPr>
            <a:spAutoFit/>
          </a:bodyPr>
          <a:lstStyle/>
          <a:p>
            <a:pPr algn="ctr"/>
            <a:r>
              <a:rPr lang="fr-CA" sz="2500" dirty="0">
                <a:solidFill>
                  <a:schemeClr val="tx2">
                    <a:lumMod val="75000"/>
                  </a:schemeClr>
                </a:solidFill>
                <a:hlinkClick r:id="rId6"/>
              </a:rPr>
              <a:t>rebecca.gamble@nbed.nb.ca</a:t>
            </a:r>
            <a:endParaRPr lang="fr-CA" sz="2500" dirty="0">
              <a:solidFill>
                <a:schemeClr val="tx2">
                  <a:lumMod val="75000"/>
                </a:schemeClr>
              </a:solidFill>
            </a:endParaRPr>
          </a:p>
          <a:p>
            <a:pPr algn="ctr"/>
            <a:endParaRPr lang="fr-CA" sz="2500" dirty="0"/>
          </a:p>
          <a:p>
            <a:pPr algn="ctr"/>
            <a:r>
              <a:rPr lang="fr-CA" sz="2500" dirty="0">
                <a:solidFill>
                  <a:schemeClr val="tx2">
                    <a:lumMod val="75000"/>
                  </a:schemeClr>
                </a:solidFill>
                <a:hlinkClick r:id="rId7"/>
              </a:rPr>
              <a:t>morgan.chopin@nbed.nb.ca</a:t>
            </a:r>
            <a:endParaRPr lang="fr-CA" sz="2500" dirty="0">
              <a:solidFill>
                <a:schemeClr val="tx2">
                  <a:lumMod val="75000"/>
                </a:schemeClr>
              </a:solidFill>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70579" y="1300306"/>
            <a:ext cx="487363" cy="487363"/>
          </a:xfrm>
          <a:prstGeom prst="rect">
            <a:avLst/>
          </a:prstGeom>
        </p:spPr>
      </p:pic>
    </p:spTree>
    <p:extLst>
      <p:ext uri="{BB962C8B-B14F-4D97-AF65-F5344CB8AC3E}">
        <p14:creationId xmlns:p14="http://schemas.microsoft.com/office/powerpoint/2010/main" val="3057175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831272" y="1634836"/>
            <a:ext cx="11055928" cy="3924151"/>
          </a:xfrm>
          <a:prstGeom prst="rect">
            <a:avLst/>
          </a:prstGeom>
          <a:noFill/>
        </p:spPr>
        <p:txBody>
          <a:bodyPr wrap="square" rtlCol="0">
            <a:spAutoFit/>
          </a:bodyPr>
          <a:lstStyle/>
          <a:p>
            <a:r>
              <a:rPr lang="fr-CA" sz="3200" dirty="0" smtClean="0">
                <a:latin typeface="Century Gothic" panose="020B0502020202020204" pitchFamily="34" charset="0"/>
              </a:rPr>
              <a:t>Continue à enlever des nombres qui sont faciles pour qui? Pour TOI!!!!</a:t>
            </a:r>
          </a:p>
          <a:p>
            <a:endParaRPr lang="fr-CA" sz="3500" dirty="0">
              <a:latin typeface="Century Gothic" panose="020B0502020202020204" pitchFamily="34" charset="0"/>
            </a:endParaRPr>
          </a:p>
          <a:p>
            <a:r>
              <a:rPr lang="fr-CA" sz="5000" dirty="0" smtClean="0">
                <a:solidFill>
                  <a:schemeClr val="accent1">
                    <a:lumMod val="75000"/>
                  </a:schemeClr>
                </a:solidFill>
                <a:latin typeface="Century Gothic" panose="020B0502020202020204" pitchFamily="34" charset="0"/>
              </a:rPr>
              <a:t>76 – 34 = __           </a:t>
            </a:r>
          </a:p>
          <a:p>
            <a:r>
              <a:rPr lang="fr-CA" sz="5000" dirty="0" smtClean="0">
                <a:solidFill>
                  <a:schemeClr val="accent1">
                    <a:lumMod val="75000"/>
                  </a:schemeClr>
                </a:solidFill>
                <a:latin typeface="Century Gothic" panose="020B0502020202020204" pitchFamily="34" charset="0"/>
              </a:rPr>
              <a:t>76 – 10 = 66</a:t>
            </a:r>
          </a:p>
          <a:p>
            <a:r>
              <a:rPr lang="fr-CA" sz="5000" dirty="0" smtClean="0">
                <a:solidFill>
                  <a:schemeClr val="accent1">
                    <a:lumMod val="75000"/>
                  </a:schemeClr>
                </a:solidFill>
                <a:latin typeface="Century Gothic" panose="020B0502020202020204" pitchFamily="34" charset="0"/>
              </a:rPr>
              <a:t>66 – 10 = 56</a:t>
            </a:r>
          </a:p>
        </p:txBody>
      </p:sp>
      <p:sp>
        <p:nvSpPr>
          <p:cNvPr id="5" name="TextBox 4"/>
          <p:cNvSpPr txBox="1"/>
          <p:nvPr>
            <p:custDataLst>
              <p:tags r:id="rId3"/>
            </p:custDataLst>
          </p:nvPr>
        </p:nvSpPr>
        <p:spPr>
          <a:xfrm>
            <a:off x="6059060" y="3343564"/>
            <a:ext cx="5467921" cy="2031325"/>
          </a:xfrm>
          <a:prstGeom prst="rect">
            <a:avLst/>
          </a:prstGeom>
          <a:noFill/>
        </p:spPr>
        <p:txBody>
          <a:bodyPr wrap="square" rtlCol="0">
            <a:spAutoFit/>
          </a:bodyPr>
          <a:lstStyle/>
          <a:p>
            <a:r>
              <a:rPr lang="fr-CA" sz="3000" dirty="0" smtClean="0">
                <a:latin typeface="Century Gothic" panose="020B0502020202020204" pitchFamily="34" charset="0"/>
              </a:rPr>
              <a:t>***la réponse d’une ligne commence la prochaine ligne et j’enlève un autre 10. </a:t>
            </a:r>
            <a:r>
              <a:rPr lang="fr-CA" dirty="0" smtClean="0">
                <a:latin typeface="Century Gothic" panose="020B0502020202020204" pitchFamily="34" charset="0"/>
              </a:rPr>
              <a:t>(the </a:t>
            </a:r>
            <a:r>
              <a:rPr lang="fr-CA" dirty="0" err="1" smtClean="0">
                <a:latin typeface="Century Gothic" panose="020B0502020202020204" pitchFamily="34" charset="0"/>
              </a:rPr>
              <a:t>answer</a:t>
            </a:r>
            <a:r>
              <a:rPr lang="fr-CA" dirty="0" smtClean="0">
                <a:latin typeface="Century Gothic" panose="020B0502020202020204" pitchFamily="34" charset="0"/>
              </a:rPr>
              <a:t> </a:t>
            </a:r>
            <a:r>
              <a:rPr lang="fr-CA" dirty="0" err="1" smtClean="0">
                <a:latin typeface="Century Gothic" panose="020B0502020202020204" pitchFamily="34" charset="0"/>
              </a:rPr>
              <a:t>from</a:t>
            </a:r>
            <a:r>
              <a:rPr lang="fr-CA" dirty="0" smtClean="0">
                <a:latin typeface="Century Gothic" panose="020B0502020202020204" pitchFamily="34" charset="0"/>
              </a:rPr>
              <a:t> one line, </a:t>
            </a:r>
            <a:r>
              <a:rPr lang="fr-CA" dirty="0" err="1" smtClean="0">
                <a:latin typeface="Century Gothic" panose="020B0502020202020204" pitchFamily="34" charset="0"/>
              </a:rPr>
              <a:t>begins</a:t>
            </a:r>
            <a:r>
              <a:rPr lang="fr-CA" dirty="0" smtClean="0">
                <a:latin typeface="Century Gothic" panose="020B0502020202020204" pitchFamily="34" charset="0"/>
              </a:rPr>
              <a:t> the </a:t>
            </a:r>
            <a:r>
              <a:rPr lang="fr-CA" dirty="0" err="1" smtClean="0">
                <a:latin typeface="Century Gothic" panose="020B0502020202020204" pitchFamily="34" charset="0"/>
              </a:rPr>
              <a:t>following</a:t>
            </a:r>
            <a:r>
              <a:rPr lang="fr-CA" dirty="0" smtClean="0">
                <a:latin typeface="Century Gothic" panose="020B0502020202020204" pitchFamily="34" charset="0"/>
              </a:rPr>
              <a:t> line and I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a:t>
            </a:r>
            <a:r>
              <a:rPr lang="fr-CA" dirty="0" err="1" smtClean="0">
                <a:latin typeface="Century Gothic" panose="020B0502020202020204" pitchFamily="34" charset="0"/>
              </a:rPr>
              <a:t>another</a:t>
            </a:r>
            <a:r>
              <a:rPr lang="fr-CA" dirty="0" smtClean="0">
                <a:latin typeface="Century Gothic" panose="020B0502020202020204" pitchFamily="34" charset="0"/>
              </a:rPr>
              <a:t> 10.)</a:t>
            </a:r>
            <a:endParaRPr lang="en-US" dirty="0"/>
          </a:p>
        </p:txBody>
      </p:sp>
      <p:cxnSp>
        <p:nvCxnSpPr>
          <p:cNvPr id="7" name="Straight Arrow Connector 6"/>
          <p:cNvCxnSpPr/>
          <p:nvPr>
            <p:custDataLst>
              <p:tags r:id="rId4"/>
            </p:custDataLst>
          </p:nvPr>
        </p:nvCxnSpPr>
        <p:spPr>
          <a:xfrm flipH="1">
            <a:off x="1690256" y="4608945"/>
            <a:ext cx="2318327" cy="318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Recorded Sound">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9"/>
          <a:stretch>
            <a:fillRect/>
          </a:stretch>
        </p:blipFill>
        <p:spPr>
          <a:xfrm>
            <a:off x="10746797" y="814595"/>
            <a:ext cx="487363" cy="487363"/>
          </a:xfrm>
          <a:prstGeom prst="rect">
            <a:avLst/>
          </a:prstGeom>
        </p:spPr>
      </p:pic>
    </p:spTree>
    <p:extLst>
      <p:ext uri="{BB962C8B-B14F-4D97-AF65-F5344CB8AC3E}">
        <p14:creationId xmlns:p14="http://schemas.microsoft.com/office/powerpoint/2010/main" val="2047453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2"/>
            </p:custDataLst>
          </p:nvPr>
        </p:nvSpPr>
        <p:spPr>
          <a:xfrm>
            <a:off x="831272" y="1394966"/>
            <a:ext cx="11055928" cy="5463034"/>
          </a:xfrm>
          <a:prstGeom prst="rect">
            <a:avLst/>
          </a:prstGeom>
          <a:noFill/>
        </p:spPr>
        <p:txBody>
          <a:bodyPr wrap="square" rtlCol="0">
            <a:spAutoFit/>
          </a:bodyPr>
          <a:lstStyle/>
          <a:p>
            <a:endParaRPr lang="fr-CA" sz="3200" dirty="0" smtClean="0">
              <a:latin typeface="Century Gothic" panose="020B0502020202020204" pitchFamily="34" charset="0"/>
            </a:endParaRPr>
          </a:p>
          <a:p>
            <a:r>
              <a:rPr lang="fr-CA" sz="3200" dirty="0" smtClean="0">
                <a:latin typeface="Century Gothic" panose="020B0502020202020204" pitchFamily="34" charset="0"/>
              </a:rPr>
              <a:t>Continue mes amis!  </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chemeClr val="accent1">
                    <a:lumMod val="75000"/>
                  </a:schemeClr>
                </a:solidFill>
                <a:latin typeface="Century Gothic" panose="020B0502020202020204" pitchFamily="34" charset="0"/>
              </a:rPr>
              <a:t>76 – 34 = __            </a:t>
            </a:r>
          </a:p>
          <a:p>
            <a:r>
              <a:rPr lang="fr-CA" sz="5000" dirty="0" smtClean="0">
                <a:solidFill>
                  <a:schemeClr val="accent1">
                    <a:lumMod val="75000"/>
                  </a:schemeClr>
                </a:solidFill>
                <a:latin typeface="Century Gothic" panose="020B0502020202020204" pitchFamily="34" charset="0"/>
              </a:rPr>
              <a:t>76 – 10 = 66</a:t>
            </a:r>
          </a:p>
          <a:p>
            <a:r>
              <a:rPr lang="fr-CA" sz="5000" dirty="0" smtClean="0">
                <a:solidFill>
                  <a:schemeClr val="accent1">
                    <a:lumMod val="75000"/>
                  </a:schemeClr>
                </a:solidFill>
                <a:latin typeface="Century Gothic" panose="020B0502020202020204" pitchFamily="34" charset="0"/>
              </a:rPr>
              <a:t>66 – 10 = 56</a:t>
            </a:r>
          </a:p>
          <a:p>
            <a:r>
              <a:rPr lang="fr-CA" sz="5000" dirty="0" smtClean="0">
                <a:solidFill>
                  <a:schemeClr val="accent1">
                    <a:lumMod val="75000"/>
                  </a:schemeClr>
                </a:solidFill>
                <a:latin typeface="Century Gothic" panose="020B0502020202020204" pitchFamily="34" charset="0"/>
              </a:rPr>
              <a:t>56 – 10 = 46</a:t>
            </a:r>
          </a:p>
          <a:p>
            <a:r>
              <a:rPr lang="fr-CA" sz="5000" dirty="0" smtClean="0">
                <a:solidFill>
                  <a:schemeClr val="accent1">
                    <a:lumMod val="75000"/>
                  </a:schemeClr>
                </a:solidFill>
                <a:latin typeface="Century Gothic" panose="020B0502020202020204" pitchFamily="34" charset="0"/>
              </a:rPr>
              <a:t>46 – 4 = 42</a:t>
            </a:r>
            <a:endParaRPr lang="en-US" sz="5000" dirty="0">
              <a:solidFill>
                <a:schemeClr val="accent1">
                  <a:lumMod val="75000"/>
                </a:schemeClr>
              </a:solidFill>
              <a:latin typeface="Century Gothic" panose="020B0502020202020204" pitchFamily="34" charset="0"/>
            </a:endParaRPr>
          </a:p>
        </p:txBody>
      </p:sp>
      <p:sp>
        <p:nvSpPr>
          <p:cNvPr id="5" name="TextBox 4"/>
          <p:cNvSpPr txBox="1"/>
          <p:nvPr>
            <p:custDataLst>
              <p:tags r:id="rId3"/>
            </p:custDataLst>
          </p:nvPr>
        </p:nvSpPr>
        <p:spPr>
          <a:xfrm>
            <a:off x="6059060" y="3343564"/>
            <a:ext cx="5467921" cy="1569660"/>
          </a:xfrm>
          <a:prstGeom prst="rect">
            <a:avLst/>
          </a:prstGeom>
          <a:noFill/>
        </p:spPr>
        <p:txBody>
          <a:bodyPr wrap="square" rtlCol="0">
            <a:spAutoFit/>
          </a:bodyPr>
          <a:lstStyle/>
          <a:p>
            <a:r>
              <a:rPr lang="fr-CA" sz="3000" dirty="0" smtClean="0">
                <a:latin typeface="Century Gothic" panose="020B0502020202020204" pitchFamily="34" charset="0"/>
              </a:rPr>
              <a:t>***Assure que tu enlèves les dizaines et les unités du 34. </a:t>
            </a:r>
            <a:r>
              <a:rPr lang="fr-CA" dirty="0" smtClean="0">
                <a:latin typeface="Century Gothic" panose="020B0502020202020204" pitchFamily="34" charset="0"/>
              </a:rPr>
              <a:t>(</a:t>
            </a:r>
            <a:r>
              <a:rPr lang="fr-CA" dirty="0" err="1" smtClean="0">
                <a:latin typeface="Century Gothic" panose="020B0502020202020204" pitchFamily="34" charset="0"/>
              </a:rPr>
              <a:t>be</a:t>
            </a:r>
            <a:r>
              <a:rPr lang="fr-CA" dirty="0" smtClean="0">
                <a:latin typeface="Century Gothic" panose="020B0502020202020204" pitchFamily="34" charset="0"/>
              </a:rPr>
              <a:t> sure to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the </a:t>
            </a:r>
            <a:r>
              <a:rPr lang="fr-CA" dirty="0" err="1" smtClean="0">
                <a:latin typeface="Century Gothic" panose="020B0502020202020204" pitchFamily="34" charset="0"/>
              </a:rPr>
              <a:t>tens</a:t>
            </a:r>
            <a:r>
              <a:rPr lang="fr-CA" dirty="0" smtClean="0">
                <a:latin typeface="Century Gothic" panose="020B0502020202020204" pitchFamily="34" charset="0"/>
              </a:rPr>
              <a:t> and the </a:t>
            </a:r>
            <a:r>
              <a:rPr lang="fr-CA" dirty="0" err="1" smtClean="0">
                <a:latin typeface="Century Gothic" panose="020B0502020202020204" pitchFamily="34" charset="0"/>
              </a:rPr>
              <a:t>ones</a:t>
            </a:r>
            <a:r>
              <a:rPr lang="fr-CA" dirty="0" smtClean="0">
                <a:latin typeface="Century Gothic" panose="020B0502020202020204" pitchFamily="34" charset="0"/>
              </a:rPr>
              <a:t> </a:t>
            </a:r>
            <a:r>
              <a:rPr lang="fr-CA" dirty="0" err="1" smtClean="0">
                <a:latin typeface="Century Gothic" panose="020B0502020202020204" pitchFamily="34" charset="0"/>
              </a:rPr>
              <a:t>from</a:t>
            </a:r>
            <a:r>
              <a:rPr lang="fr-CA" dirty="0" smtClean="0">
                <a:latin typeface="Century Gothic" panose="020B0502020202020204" pitchFamily="34" charset="0"/>
              </a:rPr>
              <a:t> the 34.)</a:t>
            </a:r>
            <a:endParaRPr lang="en-US" dirty="0"/>
          </a:p>
        </p:txBody>
      </p:sp>
      <p:cxnSp>
        <p:nvCxnSpPr>
          <p:cNvPr id="7" name="Straight Arrow Connector 6"/>
          <p:cNvCxnSpPr/>
          <p:nvPr>
            <p:custDataLst>
              <p:tags r:id="rId4"/>
            </p:custDataLst>
          </p:nvPr>
        </p:nvCxnSpPr>
        <p:spPr>
          <a:xfrm flipH="1">
            <a:off x="1690256" y="4361295"/>
            <a:ext cx="2318327" cy="318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custDataLst>
              <p:tags r:id="rId5"/>
            </p:custDataLst>
          </p:nvPr>
        </p:nvCxnSpPr>
        <p:spPr>
          <a:xfrm flipH="1">
            <a:off x="1690255" y="5123092"/>
            <a:ext cx="2318328" cy="280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custDataLst>
              <p:tags r:id="rId6"/>
            </p:custDataLst>
          </p:nvPr>
        </p:nvCxnSpPr>
        <p:spPr>
          <a:xfrm flipH="1">
            <a:off x="1690255" y="5927237"/>
            <a:ext cx="2318328" cy="280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Recorded Sound">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1"/>
          <a:stretch>
            <a:fillRect/>
          </a:stretch>
        </p:blipFill>
        <p:spPr>
          <a:xfrm>
            <a:off x="10479207" y="1151284"/>
            <a:ext cx="487363" cy="487363"/>
          </a:xfrm>
          <a:prstGeom prst="rect">
            <a:avLst/>
          </a:prstGeom>
        </p:spPr>
      </p:pic>
    </p:spTree>
    <p:extLst>
      <p:ext uri="{BB962C8B-B14F-4D97-AF65-F5344CB8AC3E}">
        <p14:creationId xmlns:p14="http://schemas.microsoft.com/office/powerpoint/2010/main" val="2276392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custDataLst>
              <p:tags r:id="rId1"/>
            </p:custDataLst>
          </p:nvPr>
        </p:nvSpPr>
        <p:spPr>
          <a:xfrm>
            <a:off x="2255755" y="3267147"/>
            <a:ext cx="1051457" cy="34344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4" y="426529"/>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945572" y="1089818"/>
            <a:ext cx="11055928" cy="5463034"/>
          </a:xfrm>
          <a:prstGeom prst="rect">
            <a:avLst/>
          </a:prstGeom>
          <a:noFill/>
        </p:spPr>
        <p:txBody>
          <a:bodyPr wrap="square" rtlCol="0">
            <a:spAutoFit/>
          </a:bodyPr>
          <a:lstStyle/>
          <a:p>
            <a:r>
              <a:rPr lang="fr-CA" sz="3200" dirty="0" smtClean="0">
                <a:latin typeface="Century Gothic" panose="020B0502020202020204" pitchFamily="34" charset="0"/>
              </a:rPr>
              <a:t>Vérifier que vous avez enlevé tout le 34. Compte-le pour être sur!</a:t>
            </a:r>
          </a:p>
          <a:p>
            <a:endParaRPr lang="fr-CA" sz="3500" dirty="0">
              <a:latin typeface="Century Gothic" panose="020B0502020202020204" pitchFamily="34" charset="0"/>
            </a:endParaRPr>
          </a:p>
          <a:p>
            <a:r>
              <a:rPr lang="fr-CA" sz="5000" dirty="0" smtClean="0">
                <a:solidFill>
                  <a:schemeClr val="accent1">
                    <a:lumMod val="75000"/>
                  </a:schemeClr>
                </a:solidFill>
                <a:latin typeface="Century Gothic" panose="020B0502020202020204" pitchFamily="34" charset="0"/>
              </a:rPr>
              <a:t>76 – 34 =</a:t>
            </a:r>
          </a:p>
          <a:p>
            <a:r>
              <a:rPr lang="fr-CA" sz="5000" dirty="0" smtClean="0">
                <a:solidFill>
                  <a:schemeClr val="accent1">
                    <a:lumMod val="75000"/>
                  </a:schemeClr>
                </a:solidFill>
                <a:latin typeface="Century Gothic" panose="020B0502020202020204" pitchFamily="34" charset="0"/>
              </a:rPr>
              <a:t>76 – 10 = 66</a:t>
            </a:r>
          </a:p>
          <a:p>
            <a:r>
              <a:rPr lang="fr-CA" sz="5000" dirty="0" smtClean="0">
                <a:solidFill>
                  <a:schemeClr val="accent1">
                    <a:lumMod val="75000"/>
                  </a:schemeClr>
                </a:solidFill>
                <a:latin typeface="Century Gothic" panose="020B0502020202020204" pitchFamily="34" charset="0"/>
              </a:rPr>
              <a:t>66 – 10 = 56</a:t>
            </a:r>
          </a:p>
          <a:p>
            <a:r>
              <a:rPr lang="fr-CA" sz="5000" dirty="0" smtClean="0">
                <a:solidFill>
                  <a:schemeClr val="accent1">
                    <a:lumMod val="75000"/>
                  </a:schemeClr>
                </a:solidFill>
                <a:latin typeface="Century Gothic" panose="020B0502020202020204" pitchFamily="34" charset="0"/>
              </a:rPr>
              <a:t>56 – 10 = 46</a:t>
            </a:r>
          </a:p>
          <a:p>
            <a:r>
              <a:rPr lang="fr-CA" sz="5000" dirty="0" smtClean="0">
                <a:solidFill>
                  <a:schemeClr val="accent1">
                    <a:lumMod val="75000"/>
                  </a:schemeClr>
                </a:solidFill>
                <a:latin typeface="Century Gothic" panose="020B0502020202020204" pitchFamily="34" charset="0"/>
              </a:rPr>
              <a:t>46 –  4 = 42</a:t>
            </a:r>
            <a:endParaRPr lang="en-US" sz="5000" dirty="0">
              <a:solidFill>
                <a:schemeClr val="accent1">
                  <a:lumMod val="75000"/>
                </a:schemeClr>
              </a:solidFill>
              <a:latin typeface="Century Gothic" panose="020B0502020202020204" pitchFamily="34" charset="0"/>
            </a:endParaRPr>
          </a:p>
        </p:txBody>
      </p:sp>
      <p:sp>
        <p:nvSpPr>
          <p:cNvPr id="5" name="TextBox 4"/>
          <p:cNvSpPr txBox="1"/>
          <p:nvPr>
            <p:custDataLst>
              <p:tags r:id="rId4"/>
            </p:custDataLst>
          </p:nvPr>
        </p:nvSpPr>
        <p:spPr>
          <a:xfrm>
            <a:off x="6059060" y="3343564"/>
            <a:ext cx="5467921" cy="2031325"/>
          </a:xfrm>
          <a:prstGeom prst="rect">
            <a:avLst/>
          </a:prstGeom>
          <a:noFill/>
        </p:spPr>
        <p:txBody>
          <a:bodyPr wrap="square" rtlCol="0">
            <a:spAutoFit/>
          </a:bodyPr>
          <a:lstStyle/>
          <a:p>
            <a:r>
              <a:rPr lang="fr-CA" sz="3000" dirty="0" smtClean="0">
                <a:latin typeface="Century Gothic" panose="020B0502020202020204" pitchFamily="34" charset="0"/>
              </a:rPr>
              <a:t>***Assurez-vous que tu enlèves le même montant qu’il y a dans la question. </a:t>
            </a:r>
            <a:r>
              <a:rPr lang="fr-CA" dirty="0" smtClean="0">
                <a:latin typeface="Century Gothic" panose="020B0502020202020204" pitchFamily="34" charset="0"/>
              </a:rPr>
              <a:t>(</a:t>
            </a:r>
            <a:r>
              <a:rPr lang="fr-CA" dirty="0" err="1" smtClean="0">
                <a:latin typeface="Century Gothic" panose="020B0502020202020204" pitchFamily="34" charset="0"/>
              </a:rPr>
              <a:t>be</a:t>
            </a:r>
            <a:r>
              <a:rPr lang="fr-CA" dirty="0" smtClean="0">
                <a:latin typeface="Century Gothic" panose="020B0502020202020204" pitchFamily="34" charset="0"/>
              </a:rPr>
              <a:t> sure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the </a:t>
            </a:r>
            <a:r>
              <a:rPr lang="fr-CA" dirty="0" err="1" smtClean="0">
                <a:latin typeface="Century Gothic" panose="020B0502020202020204" pitchFamily="34" charset="0"/>
              </a:rPr>
              <a:t>same</a:t>
            </a:r>
            <a:r>
              <a:rPr lang="fr-CA" dirty="0" smtClean="0">
                <a:latin typeface="Century Gothic" panose="020B0502020202020204" pitchFamily="34" charset="0"/>
              </a:rPr>
              <a:t> </a:t>
            </a:r>
            <a:r>
              <a:rPr lang="fr-CA" dirty="0" err="1" smtClean="0">
                <a:latin typeface="Century Gothic" panose="020B0502020202020204" pitchFamily="34" charset="0"/>
              </a:rPr>
              <a:t>amount</a:t>
            </a:r>
            <a:r>
              <a:rPr lang="fr-CA" dirty="0" smtClean="0">
                <a:latin typeface="Century Gothic" panose="020B0502020202020204" pitchFamily="34" charset="0"/>
              </a:rPr>
              <a:t> </a:t>
            </a:r>
            <a:r>
              <a:rPr lang="fr-CA" dirty="0" err="1" smtClean="0">
                <a:latin typeface="Century Gothic" panose="020B0502020202020204" pitchFamily="34" charset="0"/>
              </a:rPr>
              <a:t>that</a:t>
            </a:r>
            <a:r>
              <a:rPr lang="fr-CA" dirty="0" smtClean="0">
                <a:latin typeface="Century Gothic" panose="020B0502020202020204" pitchFamily="34" charset="0"/>
              </a:rPr>
              <a:t> </a:t>
            </a:r>
            <a:r>
              <a:rPr lang="fr-CA" dirty="0" err="1" smtClean="0">
                <a:latin typeface="Century Gothic" panose="020B0502020202020204" pitchFamily="34" charset="0"/>
              </a:rPr>
              <a:t>is</a:t>
            </a:r>
            <a:r>
              <a:rPr lang="fr-CA" dirty="0" smtClean="0">
                <a:latin typeface="Century Gothic" panose="020B0502020202020204" pitchFamily="34" charset="0"/>
              </a:rPr>
              <a:t> in the question.)</a:t>
            </a:r>
            <a:endParaRPr lang="en-US" dirty="0"/>
          </a:p>
        </p:txBody>
      </p:sp>
      <p:sp>
        <p:nvSpPr>
          <p:cNvPr id="6" name="Equal 5"/>
          <p:cNvSpPr/>
          <p:nvPr>
            <p:custDataLst>
              <p:tags r:id="rId5"/>
            </p:custDataLst>
          </p:nvPr>
        </p:nvSpPr>
        <p:spPr>
          <a:xfrm rot="2279653">
            <a:off x="3124530" y="6439845"/>
            <a:ext cx="365363" cy="22601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TextBox 8"/>
          <p:cNvSpPr txBox="1"/>
          <p:nvPr>
            <p:custDataLst>
              <p:tags r:id="rId6"/>
            </p:custDataLst>
          </p:nvPr>
        </p:nvSpPr>
        <p:spPr>
          <a:xfrm>
            <a:off x="3596548" y="6298606"/>
            <a:ext cx="711200" cy="630942"/>
          </a:xfrm>
          <a:prstGeom prst="rect">
            <a:avLst/>
          </a:prstGeom>
          <a:noFill/>
        </p:spPr>
        <p:txBody>
          <a:bodyPr wrap="square" rtlCol="0">
            <a:spAutoFit/>
          </a:bodyPr>
          <a:lstStyle/>
          <a:p>
            <a:r>
              <a:rPr lang="fr-CA" sz="3500" dirty="0" smtClean="0"/>
              <a:t>34</a:t>
            </a:r>
            <a:endParaRPr lang="en-US" sz="3500" dirty="0"/>
          </a:p>
        </p:txBody>
      </p:sp>
      <p:sp>
        <p:nvSpPr>
          <p:cNvPr id="7" name="Curved Up Arrow 6"/>
          <p:cNvSpPr/>
          <p:nvPr>
            <p:custDataLst>
              <p:tags r:id="rId7"/>
            </p:custDataLst>
          </p:nvPr>
        </p:nvSpPr>
        <p:spPr>
          <a:xfrm rot="14945122">
            <a:off x="2389202" y="3307703"/>
            <a:ext cx="4646953" cy="2033796"/>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pic>
        <p:nvPicPr>
          <p:cNvPr id="8" name="Recorded Sound">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2"/>
          <a:stretch>
            <a:fillRect/>
          </a:stretch>
        </p:blipFill>
        <p:spPr>
          <a:xfrm>
            <a:off x="9721561" y="1729328"/>
            <a:ext cx="487363" cy="487363"/>
          </a:xfrm>
          <a:prstGeom prst="rect">
            <a:avLst/>
          </a:prstGeom>
        </p:spPr>
      </p:pic>
    </p:spTree>
    <p:extLst>
      <p:ext uri="{BB962C8B-B14F-4D97-AF65-F5344CB8AC3E}">
        <p14:creationId xmlns:p14="http://schemas.microsoft.com/office/powerpoint/2010/main" val="1375260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5334000" y="2814935"/>
            <a:ext cx="63315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886690" y="1628422"/>
            <a:ext cx="11055928" cy="3647152"/>
          </a:xfrm>
          <a:prstGeom prst="rect">
            <a:avLst/>
          </a:prstGeom>
          <a:noFill/>
        </p:spPr>
        <p:txBody>
          <a:bodyPr wrap="square" rtlCol="0">
            <a:spAutoFit/>
          </a:bodyPr>
          <a:lstStyle/>
          <a:p>
            <a:r>
              <a:rPr lang="fr-CA" sz="3200" dirty="0" smtClean="0">
                <a:latin typeface="Century Gothic" panose="020B0502020202020204" pitchFamily="34" charset="0"/>
              </a:rPr>
              <a:t>Nous allons faire un autre soustraction ensemble! Continue à enlever des nombres qui sont faciles pour toi!</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p:txBody>
      </p:sp>
      <p:sp>
        <p:nvSpPr>
          <p:cNvPr id="4" name="Rectangle 3"/>
          <p:cNvSpPr/>
          <p:nvPr>
            <p:custDataLst>
              <p:tags r:id="rId4"/>
            </p:custDataLst>
          </p:nvPr>
        </p:nvSpPr>
        <p:spPr>
          <a:xfrm>
            <a:off x="5569527" y="3576935"/>
            <a:ext cx="6096000" cy="1292662"/>
          </a:xfrm>
          <a:prstGeom prst="rect">
            <a:avLst/>
          </a:prstGeom>
        </p:spPr>
        <p:txBody>
          <a:bodyPr>
            <a:spAutoFit/>
          </a:bodyPr>
          <a:lstStyle/>
          <a:p>
            <a:r>
              <a:rPr lang="fr-CA" sz="3000" dirty="0" smtClean="0">
                <a:latin typeface="Century Gothic" panose="020B0502020202020204" pitchFamily="34" charset="0"/>
              </a:rPr>
              <a:t>***Cette fois, je vais commencer en soustraire un 20. </a:t>
            </a:r>
            <a:r>
              <a:rPr lang="fr-CA" dirty="0" smtClean="0">
                <a:latin typeface="Century Gothic" panose="020B0502020202020204" pitchFamily="34" charset="0"/>
              </a:rPr>
              <a:t>(</a:t>
            </a:r>
            <a:r>
              <a:rPr lang="fr-CA" dirty="0">
                <a:latin typeface="Century Gothic" panose="020B0502020202020204" pitchFamily="34" charset="0"/>
              </a:rPr>
              <a:t>T</a:t>
            </a:r>
            <a:r>
              <a:rPr lang="fr-CA" dirty="0" smtClean="0">
                <a:latin typeface="Century Gothic" panose="020B0502020202020204" pitchFamily="34" charset="0"/>
              </a:rPr>
              <a:t>his time, </a:t>
            </a:r>
            <a:r>
              <a:rPr lang="fr-CA" dirty="0" err="1" smtClean="0">
                <a:latin typeface="Century Gothic" panose="020B0502020202020204" pitchFamily="34" charset="0"/>
              </a:rPr>
              <a:t>I’m</a:t>
            </a:r>
            <a:r>
              <a:rPr lang="fr-CA" dirty="0" smtClean="0">
                <a:latin typeface="Century Gothic" panose="020B0502020202020204" pitchFamily="34" charset="0"/>
              </a:rPr>
              <a:t> </a:t>
            </a:r>
            <a:r>
              <a:rPr lang="fr-CA" dirty="0" err="1" smtClean="0">
                <a:latin typeface="Century Gothic" panose="020B0502020202020204" pitchFamily="34" charset="0"/>
              </a:rPr>
              <a:t>going</a:t>
            </a:r>
            <a:r>
              <a:rPr lang="fr-CA" dirty="0" smtClean="0">
                <a:latin typeface="Century Gothic" panose="020B0502020202020204" pitchFamily="34" charset="0"/>
              </a:rPr>
              <a:t> to </a:t>
            </a:r>
            <a:r>
              <a:rPr lang="fr-CA" dirty="0" err="1" smtClean="0">
                <a:latin typeface="Century Gothic" panose="020B0502020202020204" pitchFamily="34" charset="0"/>
              </a:rPr>
              <a:t>start</a:t>
            </a:r>
            <a:r>
              <a:rPr lang="fr-CA" dirty="0" smtClean="0">
                <a:latin typeface="Century Gothic" panose="020B0502020202020204" pitchFamily="34" charset="0"/>
              </a:rPr>
              <a:t> by </a:t>
            </a:r>
            <a:r>
              <a:rPr lang="fr-CA" dirty="0" err="1" smtClean="0">
                <a:latin typeface="Century Gothic" panose="020B0502020202020204" pitchFamily="34" charset="0"/>
              </a:rPr>
              <a:t>taking</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20.)</a:t>
            </a:r>
            <a:endParaRPr lang="en-US" dirty="0"/>
          </a:p>
        </p:txBody>
      </p:sp>
      <p:pic>
        <p:nvPicPr>
          <p:cNvPr id="6" name="Recorded Sound">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9"/>
          <a:stretch>
            <a:fillRect/>
          </a:stretch>
        </p:blipFill>
        <p:spPr>
          <a:xfrm>
            <a:off x="10746798" y="735082"/>
            <a:ext cx="487363" cy="487363"/>
          </a:xfrm>
          <a:prstGeom prst="rect">
            <a:avLst/>
          </a:prstGeom>
        </p:spPr>
      </p:pic>
    </p:spTree>
    <p:extLst>
      <p:ext uri="{BB962C8B-B14F-4D97-AF65-F5344CB8AC3E}">
        <p14:creationId xmlns:p14="http://schemas.microsoft.com/office/powerpoint/2010/main" val="1446360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5334000" y="2814935"/>
            <a:ext cx="63315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886690" y="1628422"/>
            <a:ext cx="11055928" cy="3924151"/>
          </a:xfrm>
          <a:prstGeom prst="rect">
            <a:avLst/>
          </a:prstGeom>
          <a:noFill/>
        </p:spPr>
        <p:txBody>
          <a:bodyPr wrap="square" rtlCol="0">
            <a:spAutoFit/>
          </a:bodyPr>
          <a:lstStyle/>
          <a:p>
            <a:r>
              <a:rPr lang="fr-CA" sz="3200" dirty="0" smtClean="0">
                <a:latin typeface="Century Gothic" panose="020B0502020202020204" pitchFamily="34" charset="0"/>
              </a:rPr>
              <a:t>N’oublie pas que votre équation peut être un peu différent que la mienne!</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a:p>
            <a:r>
              <a:rPr lang="fr-CA" sz="5000" dirty="0" smtClean="0">
                <a:solidFill>
                  <a:srgbClr val="FF0000"/>
                </a:solidFill>
                <a:latin typeface="Century Gothic" panose="020B0502020202020204" pitchFamily="34" charset="0"/>
              </a:rPr>
              <a:t>43 – 20 = 23</a:t>
            </a:r>
          </a:p>
        </p:txBody>
      </p:sp>
      <p:sp>
        <p:nvSpPr>
          <p:cNvPr id="4" name="Rectangle 3"/>
          <p:cNvSpPr/>
          <p:nvPr>
            <p:custDataLst>
              <p:tags r:id="rId4"/>
            </p:custDataLst>
          </p:nvPr>
        </p:nvSpPr>
        <p:spPr>
          <a:xfrm>
            <a:off x="5569527" y="3275785"/>
            <a:ext cx="6096000" cy="2492990"/>
          </a:xfrm>
          <a:prstGeom prst="rect">
            <a:avLst/>
          </a:prstGeom>
        </p:spPr>
        <p:txBody>
          <a:bodyPr>
            <a:spAutoFit/>
          </a:bodyPr>
          <a:lstStyle/>
          <a:p>
            <a:r>
              <a:rPr lang="fr-CA" sz="3000" dirty="0" smtClean="0">
                <a:latin typeface="Century Gothic" panose="020B0502020202020204" pitchFamily="34" charset="0"/>
              </a:rPr>
              <a:t>***Je pense que je vais enlever un autre 20. Si tu préfères enlever des 10, continue à enlever des 10. </a:t>
            </a:r>
            <a:r>
              <a:rPr lang="fr-CA" dirty="0" smtClean="0">
                <a:latin typeface="Century Gothic" panose="020B0502020202020204" pitchFamily="34" charset="0"/>
              </a:rPr>
              <a:t>(I </a:t>
            </a:r>
            <a:r>
              <a:rPr lang="fr-CA" dirty="0" err="1" smtClean="0">
                <a:latin typeface="Century Gothic" panose="020B0502020202020204" pitchFamily="34" charset="0"/>
              </a:rPr>
              <a:t>think</a:t>
            </a:r>
            <a:r>
              <a:rPr lang="fr-CA" dirty="0" smtClean="0">
                <a:latin typeface="Century Gothic" panose="020B0502020202020204" pitchFamily="34" charset="0"/>
              </a:rPr>
              <a:t> I </a:t>
            </a:r>
            <a:r>
              <a:rPr lang="fr-CA" dirty="0" err="1" smtClean="0">
                <a:latin typeface="Century Gothic" panose="020B0502020202020204" pitchFamily="34" charset="0"/>
              </a:rPr>
              <a:t>will</a:t>
            </a:r>
            <a:r>
              <a:rPr lang="fr-CA" dirty="0" smtClean="0">
                <a:latin typeface="Century Gothic" panose="020B0502020202020204" pitchFamily="34" charset="0"/>
              </a:rPr>
              <a:t>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a:t>
            </a:r>
            <a:r>
              <a:rPr lang="fr-CA" dirty="0" err="1" smtClean="0">
                <a:latin typeface="Century Gothic" panose="020B0502020202020204" pitchFamily="34" charset="0"/>
              </a:rPr>
              <a:t>another</a:t>
            </a:r>
            <a:r>
              <a:rPr lang="fr-CA" dirty="0" smtClean="0">
                <a:latin typeface="Century Gothic" panose="020B0502020202020204" pitchFamily="34" charset="0"/>
              </a:rPr>
              <a:t> 20. If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prefer</a:t>
            </a:r>
            <a:r>
              <a:rPr lang="fr-CA" dirty="0" smtClean="0">
                <a:latin typeface="Century Gothic" panose="020B0502020202020204" pitchFamily="34" charset="0"/>
              </a:rPr>
              <a:t> </a:t>
            </a:r>
            <a:r>
              <a:rPr lang="fr-CA" dirty="0" err="1" smtClean="0">
                <a:latin typeface="Century Gothic" panose="020B0502020202020204" pitchFamily="34" charset="0"/>
              </a:rPr>
              <a:t>taking</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10’s, continue </a:t>
            </a:r>
            <a:r>
              <a:rPr lang="fr-CA" dirty="0" err="1" smtClean="0">
                <a:latin typeface="Century Gothic" panose="020B0502020202020204" pitchFamily="34" charset="0"/>
              </a:rPr>
              <a:t>taking</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10s).</a:t>
            </a:r>
            <a:endParaRPr lang="en-US" dirty="0"/>
          </a:p>
        </p:txBody>
      </p:sp>
      <p:pic>
        <p:nvPicPr>
          <p:cNvPr id="6" name="Recorded Sound">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9"/>
          <a:stretch>
            <a:fillRect/>
          </a:stretch>
        </p:blipFill>
        <p:spPr>
          <a:xfrm>
            <a:off x="10635961" y="814595"/>
            <a:ext cx="487363" cy="487363"/>
          </a:xfrm>
          <a:prstGeom prst="rect">
            <a:avLst/>
          </a:prstGeom>
        </p:spPr>
      </p:pic>
    </p:spTree>
    <p:extLst>
      <p:ext uri="{BB962C8B-B14F-4D97-AF65-F5344CB8AC3E}">
        <p14:creationId xmlns:p14="http://schemas.microsoft.com/office/powerpoint/2010/main" val="391173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5334000" y="2814935"/>
            <a:ext cx="63315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755938" y="1542697"/>
            <a:ext cx="11055928" cy="4693593"/>
          </a:xfrm>
          <a:prstGeom prst="rect">
            <a:avLst/>
          </a:prstGeom>
          <a:noFill/>
        </p:spPr>
        <p:txBody>
          <a:bodyPr wrap="square" rtlCol="0">
            <a:spAutoFit/>
          </a:bodyPr>
          <a:lstStyle/>
          <a:p>
            <a:r>
              <a:rPr lang="fr-CA" sz="3200" dirty="0" err="1" smtClean="0">
                <a:latin typeface="Century Gothic" panose="020B0502020202020204" pitchFamily="34" charset="0"/>
              </a:rPr>
              <a:t>Hmmm</a:t>
            </a:r>
            <a:r>
              <a:rPr lang="fr-CA" sz="3200" dirty="0" smtClean="0">
                <a:latin typeface="Century Gothic" panose="020B0502020202020204" pitchFamily="34" charset="0"/>
              </a:rPr>
              <a:t>…..j’ai un petit problème. Ma prochaine étape est </a:t>
            </a:r>
            <a:r>
              <a:rPr lang="fr-CA" sz="3200" dirty="0" smtClean="0">
                <a:solidFill>
                  <a:srgbClr val="FF0000"/>
                </a:solidFill>
                <a:latin typeface="Century Gothic" panose="020B0502020202020204" pitchFamily="34" charset="0"/>
              </a:rPr>
              <a:t>23 – 5 </a:t>
            </a:r>
            <a:r>
              <a:rPr lang="fr-CA" sz="3200" dirty="0" smtClean="0">
                <a:latin typeface="Century Gothic" panose="020B0502020202020204" pitchFamily="34" charset="0"/>
              </a:rPr>
              <a:t>mais c’est un peu difficile pour moi.</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a:p>
            <a:r>
              <a:rPr lang="fr-CA" sz="5000" dirty="0" smtClean="0">
                <a:solidFill>
                  <a:srgbClr val="FF0000"/>
                </a:solidFill>
                <a:latin typeface="Century Gothic" panose="020B0502020202020204" pitchFamily="34" charset="0"/>
              </a:rPr>
              <a:t>43 – 20 = 23</a:t>
            </a:r>
          </a:p>
          <a:p>
            <a:r>
              <a:rPr lang="fr-CA" sz="5000" dirty="0" smtClean="0">
                <a:solidFill>
                  <a:srgbClr val="FF0000"/>
                </a:solidFill>
                <a:latin typeface="Century Gothic" panose="020B0502020202020204" pitchFamily="34" charset="0"/>
              </a:rPr>
              <a:t>23 – 5 = ?</a:t>
            </a:r>
          </a:p>
        </p:txBody>
      </p:sp>
      <p:sp>
        <p:nvSpPr>
          <p:cNvPr id="4" name="Rectangle 3"/>
          <p:cNvSpPr/>
          <p:nvPr>
            <p:custDataLst>
              <p:tags r:id="rId4"/>
            </p:custDataLst>
          </p:nvPr>
        </p:nvSpPr>
        <p:spPr>
          <a:xfrm>
            <a:off x="5569527" y="2814935"/>
            <a:ext cx="6096000" cy="3570208"/>
          </a:xfrm>
          <a:prstGeom prst="rect">
            <a:avLst/>
          </a:prstGeom>
        </p:spPr>
        <p:txBody>
          <a:bodyPr>
            <a:spAutoFit/>
          </a:bodyPr>
          <a:lstStyle/>
          <a:p>
            <a:r>
              <a:rPr lang="fr-CA" sz="3000" dirty="0" smtClean="0">
                <a:latin typeface="Century Gothic" panose="020B0502020202020204" pitchFamily="34" charset="0"/>
              </a:rPr>
              <a:t>***N’oublie pas que tu peux toujours diviser un nombre en deux. </a:t>
            </a:r>
            <a:r>
              <a:rPr lang="fr-CA" dirty="0" smtClean="0">
                <a:latin typeface="Century Gothic" panose="020B0502020202020204" pitchFamily="34" charset="0"/>
              </a:rPr>
              <a:t>(</a:t>
            </a:r>
            <a:r>
              <a:rPr lang="fr-CA" dirty="0" err="1" smtClean="0">
                <a:latin typeface="Century Gothic" panose="020B0502020202020204" pitchFamily="34" charset="0"/>
              </a:rPr>
              <a:t>Don’t</a:t>
            </a:r>
            <a:r>
              <a:rPr lang="fr-CA" dirty="0" smtClean="0">
                <a:latin typeface="Century Gothic" panose="020B0502020202020204" pitchFamily="34" charset="0"/>
              </a:rPr>
              <a:t> </a:t>
            </a:r>
            <a:r>
              <a:rPr lang="fr-CA" dirty="0" err="1" smtClean="0">
                <a:latin typeface="Century Gothic" panose="020B0502020202020204" pitchFamily="34" charset="0"/>
              </a:rPr>
              <a:t>forget</a:t>
            </a:r>
            <a:r>
              <a:rPr lang="fr-CA" dirty="0" smtClean="0">
                <a:latin typeface="Century Gothic" panose="020B0502020202020204" pitchFamily="34" charset="0"/>
              </a:rPr>
              <a:t>, </a:t>
            </a:r>
            <a:r>
              <a:rPr lang="fr-CA" dirty="0" err="1" smtClean="0">
                <a:latin typeface="Century Gothic" panose="020B0502020202020204" pitchFamily="34" charset="0"/>
              </a:rPr>
              <a:t>you</a:t>
            </a:r>
            <a:r>
              <a:rPr lang="fr-CA" dirty="0" smtClean="0">
                <a:latin typeface="Century Gothic" panose="020B0502020202020204" pitchFamily="34" charset="0"/>
              </a:rPr>
              <a:t> </a:t>
            </a:r>
            <a:r>
              <a:rPr lang="fr-CA" dirty="0" err="1" smtClean="0">
                <a:latin typeface="Century Gothic" panose="020B0502020202020204" pitchFamily="34" charset="0"/>
              </a:rPr>
              <a:t>can</a:t>
            </a:r>
            <a:r>
              <a:rPr lang="fr-CA" dirty="0" smtClean="0">
                <a:latin typeface="Century Gothic" panose="020B0502020202020204" pitchFamily="34" charset="0"/>
              </a:rPr>
              <a:t> </a:t>
            </a:r>
            <a:r>
              <a:rPr lang="fr-CA" dirty="0" err="1" smtClean="0">
                <a:latin typeface="Century Gothic" panose="020B0502020202020204" pitchFamily="34" charset="0"/>
              </a:rPr>
              <a:t>always</a:t>
            </a:r>
            <a:r>
              <a:rPr lang="fr-CA" dirty="0" smtClean="0">
                <a:latin typeface="Century Gothic" panose="020B0502020202020204" pitchFamily="34" charset="0"/>
              </a:rPr>
              <a:t> </a:t>
            </a:r>
            <a:r>
              <a:rPr lang="fr-CA" dirty="0" err="1" smtClean="0">
                <a:latin typeface="Century Gothic" panose="020B0502020202020204" pitchFamily="34" charset="0"/>
              </a:rPr>
              <a:t>divide</a:t>
            </a:r>
            <a:r>
              <a:rPr lang="fr-CA" dirty="0" smtClean="0">
                <a:latin typeface="Century Gothic" panose="020B0502020202020204" pitchFamily="34" charset="0"/>
              </a:rPr>
              <a:t> a </a:t>
            </a:r>
            <a:r>
              <a:rPr lang="fr-CA" dirty="0" err="1" smtClean="0">
                <a:latin typeface="Century Gothic" panose="020B0502020202020204" pitchFamily="34" charset="0"/>
              </a:rPr>
              <a:t>number</a:t>
            </a:r>
            <a:r>
              <a:rPr lang="fr-CA" dirty="0" smtClean="0">
                <a:latin typeface="Century Gothic" panose="020B0502020202020204" pitchFamily="34" charset="0"/>
              </a:rPr>
              <a:t> in </a:t>
            </a:r>
            <a:r>
              <a:rPr lang="fr-CA" dirty="0" err="1" smtClean="0">
                <a:latin typeface="Century Gothic" panose="020B0502020202020204" pitchFamily="34" charset="0"/>
              </a:rPr>
              <a:t>two</a:t>
            </a:r>
            <a:r>
              <a:rPr lang="fr-CA" dirty="0" smtClean="0">
                <a:latin typeface="Century Gothic" panose="020B0502020202020204" pitchFamily="34" charset="0"/>
              </a:rPr>
              <a:t>.)</a:t>
            </a:r>
          </a:p>
          <a:p>
            <a:endParaRPr lang="fr-CA" dirty="0" smtClean="0">
              <a:latin typeface="Century Gothic" panose="020B0502020202020204" pitchFamily="34" charset="0"/>
            </a:endParaRPr>
          </a:p>
          <a:p>
            <a:r>
              <a:rPr lang="fr-CA" sz="5000" dirty="0" smtClean="0">
                <a:latin typeface="Century Gothic" panose="020B0502020202020204" pitchFamily="34" charset="0"/>
              </a:rPr>
              <a:t>						</a:t>
            </a:r>
            <a:r>
              <a:rPr lang="fr-CA" sz="5000" dirty="0" smtClean="0">
                <a:solidFill>
                  <a:srgbClr val="FF0000"/>
                </a:solidFill>
                <a:latin typeface="Century Gothic" panose="020B0502020202020204" pitchFamily="34" charset="0"/>
              </a:rPr>
              <a:t>5</a:t>
            </a:r>
          </a:p>
          <a:p>
            <a:r>
              <a:rPr lang="fr-CA" sz="5000" dirty="0">
                <a:solidFill>
                  <a:srgbClr val="FF0000"/>
                </a:solidFill>
                <a:latin typeface="Century Gothic" panose="020B0502020202020204" pitchFamily="34" charset="0"/>
              </a:rPr>
              <a:t>	</a:t>
            </a:r>
            <a:r>
              <a:rPr lang="fr-CA" sz="5000" dirty="0" smtClean="0">
                <a:solidFill>
                  <a:srgbClr val="FF0000"/>
                </a:solidFill>
                <a:latin typeface="Century Gothic" panose="020B0502020202020204" pitchFamily="34" charset="0"/>
              </a:rPr>
              <a:t>			3				2</a:t>
            </a:r>
            <a:endParaRPr lang="en-US" sz="5000" dirty="0">
              <a:solidFill>
                <a:srgbClr val="FF0000"/>
              </a:solidFill>
            </a:endParaRPr>
          </a:p>
        </p:txBody>
      </p:sp>
      <p:cxnSp>
        <p:nvCxnSpPr>
          <p:cNvPr id="7" name="Straight Arrow Connector 6"/>
          <p:cNvCxnSpPr/>
          <p:nvPr>
            <p:custDataLst>
              <p:tags r:id="rId5"/>
            </p:custDataLst>
          </p:nvPr>
        </p:nvCxnSpPr>
        <p:spPr>
          <a:xfrm flipH="1">
            <a:off x="7877176" y="5476875"/>
            <a:ext cx="622587"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custDataLst>
              <p:tags r:id="rId6"/>
            </p:custDataLst>
          </p:nvPr>
        </p:nvCxnSpPr>
        <p:spPr>
          <a:xfrm>
            <a:off x="8617527" y="5476875"/>
            <a:ext cx="650298"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Recorded Sound">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1"/>
          <a:stretch>
            <a:fillRect/>
          </a:stretch>
        </p:blipFill>
        <p:spPr>
          <a:xfrm>
            <a:off x="10358871" y="746414"/>
            <a:ext cx="487363" cy="487363"/>
          </a:xfrm>
          <a:prstGeom prst="rect">
            <a:avLst/>
          </a:prstGeom>
        </p:spPr>
      </p:pic>
    </p:spTree>
    <p:extLst>
      <p:ext uri="{BB962C8B-B14F-4D97-AF65-F5344CB8AC3E}">
        <p14:creationId xmlns:p14="http://schemas.microsoft.com/office/powerpoint/2010/main" val="3108005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5334000" y="2814935"/>
            <a:ext cx="6331527" cy="37954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custDataLst>
              <p:tags r:id="rId2"/>
            </p:custDataLst>
          </p:nvPr>
        </p:nvSpPr>
        <p:spPr>
          <a:xfrm>
            <a:off x="2559545" y="704334"/>
            <a:ext cx="6999032" cy="707886"/>
          </a:xfrm>
          <a:prstGeom prst="rect">
            <a:avLst/>
          </a:prstGeom>
        </p:spPr>
        <p:txBody>
          <a:bodyPr wrap="none">
            <a:spAutoFit/>
          </a:bodyPr>
          <a:lstStyle/>
          <a:p>
            <a:pPr algn="ctr"/>
            <a:r>
              <a:rPr lang="fr-CA" sz="4000" u="sng" dirty="0" smtClean="0">
                <a:latin typeface="Century Gothic" panose="020B0502020202020204" pitchFamily="34" charset="0"/>
              </a:rPr>
              <a:t>Soustraction à deux chiffres</a:t>
            </a:r>
            <a:endParaRPr lang="en-US" sz="4000" dirty="0"/>
          </a:p>
        </p:txBody>
      </p:sp>
      <p:sp>
        <p:nvSpPr>
          <p:cNvPr id="3" name="TextBox 2"/>
          <p:cNvSpPr txBox="1"/>
          <p:nvPr>
            <p:custDataLst>
              <p:tags r:id="rId3"/>
            </p:custDataLst>
          </p:nvPr>
        </p:nvSpPr>
        <p:spPr>
          <a:xfrm>
            <a:off x="755938" y="1542697"/>
            <a:ext cx="11055928" cy="4693593"/>
          </a:xfrm>
          <a:prstGeom prst="rect">
            <a:avLst/>
          </a:prstGeom>
          <a:noFill/>
        </p:spPr>
        <p:txBody>
          <a:bodyPr wrap="square" rtlCol="0">
            <a:spAutoFit/>
          </a:bodyPr>
          <a:lstStyle/>
          <a:p>
            <a:r>
              <a:rPr lang="fr-CA" sz="3200" dirty="0" smtClean="0">
                <a:latin typeface="Century Gothic" panose="020B0502020202020204" pitchFamily="34" charset="0"/>
              </a:rPr>
              <a:t>Je sais!!!! Je vais faire </a:t>
            </a:r>
            <a:r>
              <a:rPr lang="fr-CA" sz="3200" dirty="0" smtClean="0">
                <a:solidFill>
                  <a:srgbClr val="FF0000"/>
                </a:solidFill>
                <a:latin typeface="Century Gothic" panose="020B0502020202020204" pitchFamily="34" charset="0"/>
              </a:rPr>
              <a:t>23 – 3 </a:t>
            </a:r>
            <a:r>
              <a:rPr lang="fr-CA" sz="3200" dirty="0" smtClean="0">
                <a:latin typeface="Century Gothic" panose="020B0502020202020204" pitchFamily="34" charset="0"/>
              </a:rPr>
              <a:t>parce que c’est plus facile pour moi!</a:t>
            </a:r>
            <a:endParaRPr lang="fr-CA" sz="3500" dirty="0" smtClean="0">
              <a:latin typeface="Century Gothic" panose="020B0502020202020204" pitchFamily="34" charset="0"/>
            </a:endParaRPr>
          </a:p>
          <a:p>
            <a:endParaRPr lang="fr-CA" sz="3500" dirty="0">
              <a:latin typeface="Century Gothic" panose="020B0502020202020204" pitchFamily="34" charset="0"/>
            </a:endParaRPr>
          </a:p>
          <a:p>
            <a:r>
              <a:rPr lang="fr-CA" sz="5000" dirty="0" smtClean="0">
                <a:solidFill>
                  <a:srgbClr val="FF0000"/>
                </a:solidFill>
                <a:latin typeface="Century Gothic" panose="020B0502020202020204" pitchFamily="34" charset="0"/>
              </a:rPr>
              <a:t>63 – 45 = __            </a:t>
            </a:r>
          </a:p>
          <a:p>
            <a:r>
              <a:rPr lang="fr-CA" sz="5000" dirty="0" smtClean="0">
                <a:solidFill>
                  <a:srgbClr val="FF0000"/>
                </a:solidFill>
                <a:latin typeface="Century Gothic" panose="020B0502020202020204" pitchFamily="34" charset="0"/>
              </a:rPr>
              <a:t>63 – 20 = 43</a:t>
            </a:r>
          </a:p>
          <a:p>
            <a:r>
              <a:rPr lang="fr-CA" sz="5000" dirty="0" smtClean="0">
                <a:solidFill>
                  <a:srgbClr val="FF0000"/>
                </a:solidFill>
                <a:latin typeface="Century Gothic" panose="020B0502020202020204" pitchFamily="34" charset="0"/>
              </a:rPr>
              <a:t>43 – 20 = 23</a:t>
            </a:r>
          </a:p>
          <a:p>
            <a:r>
              <a:rPr lang="fr-CA" sz="5000" dirty="0" smtClean="0">
                <a:solidFill>
                  <a:srgbClr val="FF0000"/>
                </a:solidFill>
                <a:latin typeface="Century Gothic" panose="020B0502020202020204" pitchFamily="34" charset="0"/>
              </a:rPr>
              <a:t>23 – 3 = 20</a:t>
            </a:r>
          </a:p>
        </p:txBody>
      </p:sp>
      <p:sp>
        <p:nvSpPr>
          <p:cNvPr id="4" name="Rectangle 3"/>
          <p:cNvSpPr/>
          <p:nvPr>
            <p:custDataLst>
              <p:tags r:id="rId4"/>
            </p:custDataLst>
          </p:nvPr>
        </p:nvSpPr>
        <p:spPr>
          <a:xfrm>
            <a:off x="5569527" y="2814935"/>
            <a:ext cx="6096000" cy="3754874"/>
          </a:xfrm>
          <a:prstGeom prst="rect">
            <a:avLst/>
          </a:prstGeom>
        </p:spPr>
        <p:txBody>
          <a:bodyPr>
            <a:spAutoFit/>
          </a:bodyPr>
          <a:lstStyle/>
          <a:p>
            <a:r>
              <a:rPr lang="fr-CA" sz="3000" dirty="0" smtClean="0">
                <a:latin typeface="Century Gothic" panose="020B0502020202020204" pitchFamily="34" charset="0"/>
              </a:rPr>
              <a:t>***J’ai 5 a soustraire. Mais je veux seulement soustraire 3 pour maintenant. Pas de problème! </a:t>
            </a:r>
            <a:r>
              <a:rPr lang="fr-CA" dirty="0" smtClean="0">
                <a:latin typeface="Century Gothic" panose="020B0502020202020204" pitchFamily="34" charset="0"/>
              </a:rPr>
              <a:t>(I have 5 to </a:t>
            </a:r>
            <a:r>
              <a:rPr lang="fr-CA" dirty="0" err="1" smtClean="0">
                <a:latin typeface="Century Gothic" panose="020B0502020202020204" pitchFamily="34" charset="0"/>
              </a:rPr>
              <a:t>subtract</a:t>
            </a:r>
            <a:r>
              <a:rPr lang="fr-CA" dirty="0" smtClean="0">
                <a:latin typeface="Century Gothic" panose="020B0502020202020204" pitchFamily="34" charset="0"/>
              </a:rPr>
              <a:t>. But I </a:t>
            </a:r>
            <a:r>
              <a:rPr lang="fr-CA" dirty="0" err="1" smtClean="0">
                <a:latin typeface="Century Gothic" panose="020B0502020202020204" pitchFamily="34" charset="0"/>
              </a:rPr>
              <a:t>only</a:t>
            </a:r>
            <a:r>
              <a:rPr lang="fr-CA" dirty="0" smtClean="0">
                <a:latin typeface="Century Gothic" panose="020B0502020202020204" pitchFamily="34" charset="0"/>
              </a:rPr>
              <a:t> </a:t>
            </a:r>
            <a:r>
              <a:rPr lang="fr-CA" dirty="0" err="1" smtClean="0">
                <a:latin typeface="Century Gothic" panose="020B0502020202020204" pitchFamily="34" charset="0"/>
              </a:rPr>
              <a:t>want</a:t>
            </a:r>
            <a:r>
              <a:rPr lang="fr-CA" dirty="0" smtClean="0">
                <a:latin typeface="Century Gothic" panose="020B0502020202020204" pitchFamily="34" charset="0"/>
              </a:rPr>
              <a:t> to </a:t>
            </a:r>
            <a:r>
              <a:rPr lang="fr-CA" dirty="0" err="1" smtClean="0">
                <a:latin typeface="Century Gothic" panose="020B0502020202020204" pitchFamily="34" charset="0"/>
              </a:rPr>
              <a:t>take</a:t>
            </a:r>
            <a:r>
              <a:rPr lang="fr-CA" dirty="0" smtClean="0">
                <a:latin typeface="Century Gothic" panose="020B0502020202020204" pitchFamily="34" charset="0"/>
              </a:rPr>
              <a:t> </a:t>
            </a:r>
            <a:r>
              <a:rPr lang="fr-CA" dirty="0" err="1" smtClean="0">
                <a:latin typeface="Century Gothic" panose="020B0502020202020204" pitchFamily="34" charset="0"/>
              </a:rPr>
              <a:t>away</a:t>
            </a:r>
            <a:r>
              <a:rPr lang="fr-CA" dirty="0" smtClean="0">
                <a:latin typeface="Century Gothic" panose="020B0502020202020204" pitchFamily="34" charset="0"/>
              </a:rPr>
              <a:t> 3 for </a:t>
            </a:r>
            <a:r>
              <a:rPr lang="fr-CA" dirty="0" err="1" smtClean="0">
                <a:latin typeface="Century Gothic" panose="020B0502020202020204" pitchFamily="34" charset="0"/>
              </a:rPr>
              <a:t>now</a:t>
            </a:r>
            <a:r>
              <a:rPr lang="fr-CA" dirty="0" smtClean="0">
                <a:latin typeface="Century Gothic" panose="020B0502020202020204" pitchFamily="34" charset="0"/>
              </a:rPr>
              <a:t>. No </a:t>
            </a:r>
            <a:r>
              <a:rPr lang="fr-CA" dirty="0" err="1" smtClean="0">
                <a:latin typeface="Century Gothic" panose="020B0502020202020204" pitchFamily="34" charset="0"/>
              </a:rPr>
              <a:t>problem</a:t>
            </a:r>
            <a:r>
              <a:rPr lang="fr-CA" dirty="0" smtClean="0">
                <a:latin typeface="Century Gothic" panose="020B0502020202020204" pitchFamily="34" charset="0"/>
              </a:rPr>
              <a:t>!)</a:t>
            </a:r>
            <a:endParaRPr lang="fr-CA" dirty="0">
              <a:latin typeface="Century Gothic" panose="020B0502020202020204" pitchFamily="34" charset="0"/>
            </a:endParaRPr>
          </a:p>
          <a:p>
            <a:r>
              <a:rPr lang="fr-CA" sz="5000" dirty="0" smtClean="0">
                <a:latin typeface="Century Gothic" panose="020B0502020202020204" pitchFamily="34" charset="0"/>
              </a:rPr>
              <a:t>						</a:t>
            </a:r>
            <a:r>
              <a:rPr lang="fr-CA" sz="5000" dirty="0" smtClean="0">
                <a:solidFill>
                  <a:srgbClr val="FF0000"/>
                </a:solidFill>
                <a:latin typeface="Century Gothic" panose="020B0502020202020204" pitchFamily="34" charset="0"/>
              </a:rPr>
              <a:t>5</a:t>
            </a:r>
          </a:p>
          <a:p>
            <a:r>
              <a:rPr lang="fr-CA" sz="5000" dirty="0">
                <a:solidFill>
                  <a:srgbClr val="FF0000"/>
                </a:solidFill>
                <a:latin typeface="Century Gothic" panose="020B0502020202020204" pitchFamily="34" charset="0"/>
              </a:rPr>
              <a:t>	</a:t>
            </a:r>
            <a:r>
              <a:rPr lang="fr-CA" sz="5000" dirty="0" smtClean="0">
                <a:solidFill>
                  <a:srgbClr val="FF0000"/>
                </a:solidFill>
                <a:latin typeface="Century Gothic" panose="020B0502020202020204" pitchFamily="34" charset="0"/>
              </a:rPr>
              <a:t>			3				2</a:t>
            </a:r>
            <a:endParaRPr lang="en-US" sz="5000" dirty="0">
              <a:solidFill>
                <a:srgbClr val="FF0000"/>
              </a:solidFill>
            </a:endParaRPr>
          </a:p>
        </p:txBody>
      </p:sp>
      <p:cxnSp>
        <p:nvCxnSpPr>
          <p:cNvPr id="7" name="Straight Arrow Connector 6"/>
          <p:cNvCxnSpPr/>
          <p:nvPr>
            <p:custDataLst>
              <p:tags r:id="rId5"/>
            </p:custDataLst>
          </p:nvPr>
        </p:nvCxnSpPr>
        <p:spPr>
          <a:xfrm flipH="1">
            <a:off x="7848601" y="5610225"/>
            <a:ext cx="622587"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custDataLst>
              <p:tags r:id="rId6"/>
            </p:custDataLst>
          </p:nvPr>
        </p:nvCxnSpPr>
        <p:spPr>
          <a:xfrm>
            <a:off x="8663853" y="5610225"/>
            <a:ext cx="650298" cy="2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descr="Check Mark Tick Okay · Free vector graphic on Pixabay"/>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7453813" y="6162585"/>
            <a:ext cx="706081" cy="521470"/>
          </a:xfrm>
          <a:prstGeom prst="rect">
            <a:avLst/>
          </a:prstGeom>
        </p:spPr>
      </p:pic>
      <p:pic>
        <p:nvPicPr>
          <p:cNvPr id="8" name="Recorded Sound">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3"/>
          <a:stretch>
            <a:fillRect/>
          </a:stretch>
        </p:blipFill>
        <p:spPr>
          <a:xfrm>
            <a:off x="10543598" y="746414"/>
            <a:ext cx="487363" cy="487363"/>
          </a:xfrm>
          <a:prstGeom prst="rect">
            <a:avLst/>
          </a:prstGeom>
        </p:spPr>
      </p:pic>
    </p:spTree>
    <p:extLst>
      <p:ext uri="{BB962C8B-B14F-4D97-AF65-F5344CB8AC3E}">
        <p14:creationId xmlns:p14="http://schemas.microsoft.com/office/powerpoint/2010/main" val="334348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8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15"/>
</p:tagLst>
</file>

<file path=ppt/tags/tag103.xml><?xml version="1.0" encoding="utf-8"?>
<p:tagLst xmlns:a="http://schemas.openxmlformats.org/drawingml/2006/main" xmlns:r="http://schemas.openxmlformats.org/officeDocument/2006/relationships" xmlns:p="http://schemas.openxmlformats.org/presentationml/2006/main">
  <p:tag name="NUM" val="16"/>
</p:tagLst>
</file>

<file path=ppt/tags/tag104.xml><?xml version="1.0" encoding="utf-8"?>
<p:tagLst xmlns:a="http://schemas.openxmlformats.org/drawingml/2006/main" xmlns:r="http://schemas.openxmlformats.org/officeDocument/2006/relationships" xmlns:p="http://schemas.openxmlformats.org/presentationml/2006/main">
  <p:tag name="NUM" val="17"/>
</p:tagLst>
</file>

<file path=ppt/tags/tag105.xml><?xml version="1.0" encoding="utf-8"?>
<p:tagLst xmlns:a="http://schemas.openxmlformats.org/drawingml/2006/main" xmlns:r="http://schemas.openxmlformats.org/officeDocument/2006/relationships" xmlns:p="http://schemas.openxmlformats.org/presentationml/2006/main">
  <p:tag name="NUM" val="18"/>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11"/>
</p:tagLst>
</file>

<file path=ppt/tags/tag117.xml><?xml version="1.0" encoding="utf-8"?>
<p:tagLst xmlns:a="http://schemas.openxmlformats.org/drawingml/2006/main" xmlns:r="http://schemas.openxmlformats.org/officeDocument/2006/relationships" xmlns:p="http://schemas.openxmlformats.org/presentationml/2006/main">
  <p:tag name="NUM" val="12"/>
</p:tagLst>
</file>

<file path=ppt/tags/tag118.xml><?xml version="1.0" encoding="utf-8"?>
<p:tagLst xmlns:a="http://schemas.openxmlformats.org/drawingml/2006/main" xmlns:r="http://schemas.openxmlformats.org/officeDocument/2006/relationships" xmlns:p="http://schemas.openxmlformats.org/presentationml/2006/main">
  <p:tag name="NUM" val="13"/>
</p:tagLst>
</file>

<file path=ppt/tags/tag119.xml><?xml version="1.0" encoding="utf-8"?>
<p:tagLst xmlns:a="http://schemas.openxmlformats.org/drawingml/2006/main" xmlns:r="http://schemas.openxmlformats.org/officeDocument/2006/relationships" xmlns:p="http://schemas.openxmlformats.org/presentationml/2006/main">
  <p:tag name="NUM" val="14"/>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5"/>
</p:tagLst>
</file>

<file path=ppt/tags/tag121.xml><?xml version="1.0" encoding="utf-8"?>
<p:tagLst xmlns:a="http://schemas.openxmlformats.org/drawingml/2006/main" xmlns:r="http://schemas.openxmlformats.org/officeDocument/2006/relationships" xmlns:p="http://schemas.openxmlformats.org/presentationml/2006/main">
  <p:tag name="NUM" val="16"/>
</p:tagLst>
</file>

<file path=ppt/tags/tag122.xml><?xml version="1.0" encoding="utf-8"?>
<p:tagLst xmlns:a="http://schemas.openxmlformats.org/drawingml/2006/main" xmlns:r="http://schemas.openxmlformats.org/officeDocument/2006/relationships" xmlns:p="http://schemas.openxmlformats.org/presentationml/2006/main">
  <p:tag name="NUM" val="17"/>
</p:tagLst>
</file>

<file path=ppt/tags/tag123.xml><?xml version="1.0" encoding="utf-8"?>
<p:tagLst xmlns:a="http://schemas.openxmlformats.org/drawingml/2006/main" xmlns:r="http://schemas.openxmlformats.org/officeDocument/2006/relationships" xmlns:p="http://schemas.openxmlformats.org/presentationml/2006/main">
  <p:tag name="NUM" val="18"/>
</p:tagLst>
</file>

<file path=ppt/tags/tag124.xml><?xml version="1.0" encoding="utf-8"?>
<p:tagLst xmlns:a="http://schemas.openxmlformats.org/drawingml/2006/main" xmlns:r="http://schemas.openxmlformats.org/officeDocument/2006/relationships" xmlns:p="http://schemas.openxmlformats.org/presentationml/2006/main">
  <p:tag name="NUM" val="19"/>
</p:tagLst>
</file>

<file path=ppt/tags/tag125.xml><?xml version="1.0" encoding="utf-8"?>
<p:tagLst xmlns:a="http://schemas.openxmlformats.org/drawingml/2006/main" xmlns:r="http://schemas.openxmlformats.org/officeDocument/2006/relationships" xmlns:p="http://schemas.openxmlformats.org/presentationml/2006/main">
  <p:tag name="NUM" val="20"/>
</p:tagLst>
</file>

<file path=ppt/tags/tag126.xml><?xml version="1.0" encoding="utf-8"?>
<p:tagLst xmlns:a="http://schemas.openxmlformats.org/drawingml/2006/main" xmlns:r="http://schemas.openxmlformats.org/officeDocument/2006/relationships" xmlns:p="http://schemas.openxmlformats.org/presentationml/2006/main">
  <p:tag name="NUM" val="21"/>
</p:tagLst>
</file>

<file path=ppt/tags/tag127.xml><?xml version="1.0" encoding="utf-8"?>
<p:tagLst xmlns:a="http://schemas.openxmlformats.org/drawingml/2006/main" xmlns:r="http://schemas.openxmlformats.org/officeDocument/2006/relationships" xmlns:p="http://schemas.openxmlformats.org/presentationml/2006/main">
  <p:tag name="NUM" val="2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9"/>
</p:tagLst>
</file>

<file path=ppt/tags/tag137.xml><?xml version="1.0" encoding="utf-8"?>
<p:tagLst xmlns:a="http://schemas.openxmlformats.org/drawingml/2006/main" xmlns:r="http://schemas.openxmlformats.org/officeDocument/2006/relationships" xmlns:p="http://schemas.openxmlformats.org/presentationml/2006/main">
  <p:tag name="NUM" val="10"/>
</p:tagLst>
</file>

<file path=ppt/tags/tag138.xml><?xml version="1.0" encoding="utf-8"?>
<p:tagLst xmlns:a="http://schemas.openxmlformats.org/drawingml/2006/main" xmlns:r="http://schemas.openxmlformats.org/officeDocument/2006/relationships" xmlns:p="http://schemas.openxmlformats.org/presentationml/2006/main">
  <p:tag name="NUM" val="11"/>
</p:tagLst>
</file>

<file path=ppt/tags/tag139.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13"/>
</p:tagLst>
</file>

<file path=ppt/tags/tag141.xml><?xml version="1.0" encoding="utf-8"?>
<p:tagLst xmlns:a="http://schemas.openxmlformats.org/drawingml/2006/main" xmlns:r="http://schemas.openxmlformats.org/officeDocument/2006/relationships" xmlns:p="http://schemas.openxmlformats.org/presentationml/2006/main">
  <p:tag name="NUM" val="14"/>
</p:tagLst>
</file>

<file path=ppt/tags/tag142.xml><?xml version="1.0" encoding="utf-8"?>
<p:tagLst xmlns:a="http://schemas.openxmlformats.org/drawingml/2006/main" xmlns:r="http://schemas.openxmlformats.org/officeDocument/2006/relationships" xmlns:p="http://schemas.openxmlformats.org/presentationml/2006/main">
  <p:tag name="NUM" val="15"/>
</p:tagLst>
</file>

<file path=ppt/tags/tag143.xml><?xml version="1.0" encoding="utf-8"?>
<p:tagLst xmlns:a="http://schemas.openxmlformats.org/drawingml/2006/main" xmlns:r="http://schemas.openxmlformats.org/officeDocument/2006/relationships" xmlns:p="http://schemas.openxmlformats.org/presentationml/2006/main">
  <p:tag name="NUM" val="16"/>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8"/>
</p:tagLst>
</file>

<file path=ppt/tags/tag156.xml><?xml version="1.0" encoding="utf-8"?>
<p:tagLst xmlns:a="http://schemas.openxmlformats.org/drawingml/2006/main" xmlns:r="http://schemas.openxmlformats.org/officeDocument/2006/relationships" xmlns:p="http://schemas.openxmlformats.org/presentationml/2006/main">
  <p:tag name="NUM" val="9"/>
</p:tagLst>
</file>

<file path=ppt/tags/tag157.xml><?xml version="1.0" encoding="utf-8"?>
<p:tagLst xmlns:a="http://schemas.openxmlformats.org/drawingml/2006/main" xmlns:r="http://schemas.openxmlformats.org/officeDocument/2006/relationships" xmlns:p="http://schemas.openxmlformats.org/presentationml/2006/main">
  <p:tag name="NUM" val="10"/>
</p:tagLst>
</file>

<file path=ppt/tags/tag158.xml><?xml version="1.0" encoding="utf-8"?>
<p:tagLst xmlns:a="http://schemas.openxmlformats.org/drawingml/2006/main" xmlns:r="http://schemas.openxmlformats.org/officeDocument/2006/relationships" xmlns:p="http://schemas.openxmlformats.org/presentationml/2006/main">
  <p:tag name="NUM" val="11"/>
</p:tagLst>
</file>

<file path=ppt/tags/tag159.xml><?xml version="1.0" encoding="utf-8"?>
<p:tagLst xmlns:a="http://schemas.openxmlformats.org/drawingml/2006/main" xmlns:r="http://schemas.openxmlformats.org/officeDocument/2006/relationships" xmlns:p="http://schemas.openxmlformats.org/presentationml/2006/main">
  <p:tag name="NUM" val="1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3"/>
</p:tagLst>
</file>

<file path=ppt/tags/tag161.xml><?xml version="1.0" encoding="utf-8"?>
<p:tagLst xmlns:a="http://schemas.openxmlformats.org/drawingml/2006/main" xmlns:r="http://schemas.openxmlformats.org/officeDocument/2006/relationships" xmlns:p="http://schemas.openxmlformats.org/presentationml/2006/main">
  <p:tag name="NUM" val="14"/>
</p:tagLst>
</file>

<file path=ppt/tags/tag162.xml><?xml version="1.0" encoding="utf-8"?>
<p:tagLst xmlns:a="http://schemas.openxmlformats.org/drawingml/2006/main" xmlns:r="http://schemas.openxmlformats.org/officeDocument/2006/relationships" xmlns:p="http://schemas.openxmlformats.org/presentationml/2006/main">
  <p:tag name="NUM" val="15"/>
</p:tagLst>
</file>

<file path=ppt/tags/tag163.xml><?xml version="1.0" encoding="utf-8"?>
<p:tagLst xmlns:a="http://schemas.openxmlformats.org/drawingml/2006/main" xmlns:r="http://schemas.openxmlformats.org/officeDocument/2006/relationships" xmlns:p="http://schemas.openxmlformats.org/presentationml/2006/main">
  <p:tag name="NUM" val="16"/>
</p:tagLst>
</file>

<file path=ppt/tags/tag164.xml><?xml version="1.0" encoding="utf-8"?>
<p:tagLst xmlns:a="http://schemas.openxmlformats.org/drawingml/2006/main" xmlns:r="http://schemas.openxmlformats.org/officeDocument/2006/relationships" xmlns:p="http://schemas.openxmlformats.org/presentationml/2006/main">
  <p:tag name="NUM" val="17"/>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9"/>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NUM" val="11"/>
</p:tagLst>
</file>

<file path=ppt/tags/tag179.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13"/>
</p:tagLst>
</file>

<file path=ppt/tags/tag181.xml><?xml version="1.0" encoding="utf-8"?>
<p:tagLst xmlns:a="http://schemas.openxmlformats.org/drawingml/2006/main" xmlns:r="http://schemas.openxmlformats.org/officeDocument/2006/relationships" xmlns:p="http://schemas.openxmlformats.org/presentationml/2006/main">
  <p:tag name="NUM" val="14"/>
</p:tagLst>
</file>

<file path=ppt/tags/tag182.xml><?xml version="1.0" encoding="utf-8"?>
<p:tagLst xmlns:a="http://schemas.openxmlformats.org/drawingml/2006/main" xmlns:r="http://schemas.openxmlformats.org/officeDocument/2006/relationships" xmlns:p="http://schemas.openxmlformats.org/presentationml/2006/main">
  <p:tag name="NUM" val="15"/>
</p:tagLst>
</file>

<file path=ppt/tags/tag183.xml><?xml version="1.0" encoding="utf-8"?>
<p:tagLst xmlns:a="http://schemas.openxmlformats.org/drawingml/2006/main" xmlns:r="http://schemas.openxmlformats.org/officeDocument/2006/relationships" xmlns:p="http://schemas.openxmlformats.org/presentationml/2006/main">
  <p:tag name="NUM" val="16"/>
</p:tagLst>
</file>

<file path=ppt/tags/tag184.xml><?xml version="1.0" encoding="utf-8"?>
<p:tagLst xmlns:a="http://schemas.openxmlformats.org/drawingml/2006/main" xmlns:r="http://schemas.openxmlformats.org/officeDocument/2006/relationships" xmlns:p="http://schemas.openxmlformats.org/presentationml/2006/main">
  <p:tag name="NUM" val="17"/>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8"/>
</p:tagLst>
</file>

<file path=ppt/tags/tag193.xml><?xml version="1.0" encoding="utf-8"?>
<p:tagLst xmlns:a="http://schemas.openxmlformats.org/drawingml/2006/main" xmlns:r="http://schemas.openxmlformats.org/officeDocument/2006/relationships" xmlns:p="http://schemas.openxmlformats.org/presentationml/2006/main">
  <p:tag name="NUM" val="9"/>
</p:tagLst>
</file>

<file path=ppt/tags/tag194.xml><?xml version="1.0" encoding="utf-8"?>
<p:tagLst xmlns:a="http://schemas.openxmlformats.org/drawingml/2006/main" xmlns:r="http://schemas.openxmlformats.org/officeDocument/2006/relationships" xmlns:p="http://schemas.openxmlformats.org/presentationml/2006/main">
  <p:tag name="NUM" val="10"/>
</p:tagLst>
</file>

<file path=ppt/tags/tag195.xml><?xml version="1.0" encoding="utf-8"?>
<p:tagLst xmlns:a="http://schemas.openxmlformats.org/drawingml/2006/main" xmlns:r="http://schemas.openxmlformats.org/officeDocument/2006/relationships" xmlns:p="http://schemas.openxmlformats.org/presentationml/2006/main">
  <p:tag name="NUM" val="11"/>
</p:tagLst>
</file>

<file path=ppt/tags/tag196.xml><?xml version="1.0" encoding="utf-8"?>
<p:tagLst xmlns:a="http://schemas.openxmlformats.org/drawingml/2006/main" xmlns:r="http://schemas.openxmlformats.org/officeDocument/2006/relationships" xmlns:p="http://schemas.openxmlformats.org/presentationml/2006/main">
  <p:tag name="NUM" val="12"/>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8"/>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6.xml><?xml version="1.0" encoding="utf-8"?>
<p:tagLst xmlns:a="http://schemas.openxmlformats.org/drawingml/2006/main" xmlns:r="http://schemas.openxmlformats.org/officeDocument/2006/relationships" xmlns:p="http://schemas.openxmlformats.org/presentationml/2006/main">
  <p:tag name="NUM" val="9"/>
</p:tagLst>
</file>

<file path=ppt/tags/tag97.xml><?xml version="1.0" encoding="utf-8"?>
<p:tagLst xmlns:a="http://schemas.openxmlformats.org/drawingml/2006/main" xmlns:r="http://schemas.openxmlformats.org/officeDocument/2006/relationships" xmlns:p="http://schemas.openxmlformats.org/presentationml/2006/main">
  <p:tag name="NUM" val="10"/>
</p:tagLst>
</file>

<file path=ppt/tags/tag98.xml><?xml version="1.0" encoding="utf-8"?>
<p:tagLst xmlns:a="http://schemas.openxmlformats.org/drawingml/2006/main" xmlns:r="http://schemas.openxmlformats.org/officeDocument/2006/relationships" xmlns:p="http://schemas.openxmlformats.org/presentationml/2006/main">
  <p:tag name="NUM" val="11"/>
</p:tagLst>
</file>

<file path=ppt/tags/tag99.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1547</TotalTime>
  <Words>1862</Words>
  <Application>Microsoft Office PowerPoint</Application>
  <PresentationFormat>Widescreen</PresentationFormat>
  <Paragraphs>197</Paragraphs>
  <Slides>26</Slides>
  <Notes>0</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Century Gothic</vt:lpstr>
      <vt:lpstr>Tw Cen MT</vt:lpstr>
      <vt:lpstr>Wingdings</vt:lpstr>
      <vt:lpstr>Droplet</vt:lpstr>
      <vt:lpstr>Les Maths – Semaine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maths – semaine 6</dc:title>
  <dc:creator>Gamble, Rebecca (ASD-S)</dc:creator>
  <cp:lastModifiedBy>Gamble, Rebecca (ASD-S)</cp:lastModifiedBy>
  <cp:revision>131</cp:revision>
  <dcterms:created xsi:type="dcterms:W3CDTF">2020-05-08T17:39:34Z</dcterms:created>
  <dcterms:modified xsi:type="dcterms:W3CDTF">2020-05-24T23:22:20Z</dcterms:modified>
</cp:coreProperties>
</file>