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91" r:id="rId4"/>
    <p:sldId id="273" r:id="rId5"/>
    <p:sldId id="290" r:id="rId6"/>
    <p:sldId id="275" r:id="rId7"/>
    <p:sldId id="281" r:id="rId8"/>
    <p:sldId id="266" r:id="rId9"/>
    <p:sldId id="264" r:id="rId10"/>
    <p:sldId id="289" r:id="rId11"/>
    <p:sldId id="292" r:id="rId12"/>
    <p:sldId id="293" r:id="rId13"/>
    <p:sldId id="288" r:id="rId14"/>
    <p:sldId id="294" r:id="rId15"/>
    <p:sldId id="270" r:id="rId16"/>
    <p:sldId id="295" r:id="rId17"/>
    <p:sldId id="25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33CC33"/>
    <a:srgbClr val="FF6600"/>
    <a:srgbClr val="FF0066"/>
    <a:srgbClr val="FF99FF"/>
    <a:srgbClr val="00FF00"/>
    <a:srgbClr val="FFCC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349" autoAdjust="0"/>
  </p:normalViewPr>
  <p:slideViewPr>
    <p:cSldViewPr snapToGrid="0">
      <p:cViewPr varScale="1">
        <p:scale>
          <a:sx n="83" d="100"/>
          <a:sy n="83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.m4a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9.xml"/><Relationship Id="rId7" Type="http://schemas.openxmlformats.org/officeDocument/2006/relationships/image" Target="../media/image6.jp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2.xml"/><Relationship Id="rId7" Type="http://schemas.openxmlformats.org/officeDocument/2006/relationships/image" Target="../media/image7.jp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4" Type="http://schemas.openxmlformats.org/officeDocument/2006/relationships/tags" Target="../tags/tag46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9.xml"/><Relationship Id="rId7" Type="http://schemas.openxmlformats.org/officeDocument/2006/relationships/image" Target="../media/image9.jp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3.m4a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4.xml"/><Relationship Id="rId7" Type="http://schemas.openxmlformats.org/officeDocument/2006/relationships/audio" Target="../media/media15.m4a"/><Relationship Id="rId12" Type="http://schemas.openxmlformats.org/officeDocument/2006/relationships/image" Target="../media/image4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microsoft.com/office/2007/relationships/media" Target="../media/media15.m4a"/><Relationship Id="rId11" Type="http://schemas.openxmlformats.org/officeDocument/2006/relationships/image" Target="../media/image12.png"/><Relationship Id="rId5" Type="http://schemas.openxmlformats.org/officeDocument/2006/relationships/tags" Target="../tags/tag56.xml"/><Relationship Id="rId10" Type="http://schemas.openxmlformats.org/officeDocument/2006/relationships/image" Target="../media/image11.jpg"/><Relationship Id="rId4" Type="http://schemas.openxmlformats.org/officeDocument/2006/relationships/tags" Target="../tags/tag55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tags" Target="../tags/tag5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audio" Target="../media/media16.m4a"/><Relationship Id="rId5" Type="http://schemas.microsoft.com/office/2007/relationships/media" Target="../media/media16.m4a"/><Relationship Id="rId10" Type="http://schemas.openxmlformats.org/officeDocument/2006/relationships/image" Target="../media/image4.png"/><Relationship Id="rId4" Type="http://schemas.openxmlformats.org/officeDocument/2006/relationships/tags" Target="../tags/tag60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7.m4a"/><Relationship Id="rId7" Type="http://schemas.openxmlformats.org/officeDocument/2006/relationships/hyperlink" Target="mailto:morgan.chopin@nbed.nb.ca" TargetMode="Externa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hyperlink" Target="mailto:rebecca.gamble@nbed.nb.ca" TargetMode="Externa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2.m4a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4.png"/><Relationship Id="rId5" Type="http://schemas.openxmlformats.org/officeDocument/2006/relationships/tags" Target="../tags/tag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7.xml"/><Relationship Id="rId9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5.xml"/><Relationship Id="rId10" Type="http://schemas.openxmlformats.org/officeDocument/2006/relationships/audio" Target="../media/media3.m4a"/><Relationship Id="rId4" Type="http://schemas.openxmlformats.org/officeDocument/2006/relationships/tags" Target="../tags/tag14.xml"/><Relationship Id="rId9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5.xml"/><Relationship Id="rId7" Type="http://schemas.openxmlformats.org/officeDocument/2006/relationships/audio" Target="../media/media5.m4a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media" Target="../media/media5.m4a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4.xml"/><Relationship Id="rId7" Type="http://schemas.openxmlformats.org/officeDocument/2006/relationships/image" Target="../media/image5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8.m4a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751012" y="2080204"/>
            <a:ext cx="8689976" cy="250921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Les </a:t>
            </a:r>
            <a:r>
              <a:rPr lang="en-US" sz="6000" dirty="0" err="1">
                <a:latin typeface="Century Gothic" panose="020B0502020202020204" pitchFamily="34" charset="0"/>
              </a:rPr>
              <a:t>Maths</a:t>
            </a:r>
            <a:r>
              <a:rPr lang="en-US" sz="6000" dirty="0">
                <a:latin typeface="Century Gothic" panose="020B0502020202020204" pitchFamily="34" charset="0"/>
              </a:rPr>
              <a:t> – </a:t>
            </a:r>
            <a:r>
              <a:rPr lang="en-US" sz="6000" dirty="0" err="1">
                <a:latin typeface="Century Gothic" panose="020B0502020202020204" pitchFamily="34" charset="0"/>
              </a:rPr>
              <a:t>Semaine</a:t>
            </a:r>
            <a:r>
              <a:rPr lang="en-US" sz="6000" dirty="0">
                <a:latin typeface="Century Gothic" panose="020B0502020202020204" pitchFamily="34" charset="0"/>
              </a:rPr>
              <a:t> </a:t>
            </a:r>
            <a:r>
              <a:rPr lang="en-US" sz="6000" dirty="0" smtClean="0">
                <a:latin typeface="Century Gothic" panose="020B0502020202020204" pitchFamily="34" charset="0"/>
              </a:rPr>
              <a:t>8</a:t>
            </a:r>
            <a:r>
              <a:rPr lang="en-US" sz="6000" dirty="0">
                <a:latin typeface="Century Gothic" panose="020B0502020202020204" pitchFamily="34" charset="0"/>
              </a:rPr>
              <a:t/>
            </a:r>
            <a:br>
              <a:rPr lang="en-US" sz="6000" dirty="0">
                <a:latin typeface="Century Gothic" panose="020B0502020202020204" pitchFamily="34" charset="0"/>
              </a:rPr>
            </a:b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751012" y="3886200"/>
            <a:ext cx="8689976" cy="58129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Le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lundi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juin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2020 – le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vendredi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juin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2020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924594" y="4711337"/>
            <a:ext cx="8595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 dirty="0" smtClean="0"/>
              <a:t>R</a:t>
            </a:r>
            <a:r>
              <a:rPr lang="fr-CA" sz="2500" dirty="0" smtClean="0"/>
              <a:t>ÉVISION DE LA SOUSTRACTION À DEUX CHIFFRES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CA" sz="2500" dirty="0" smtClean="0"/>
              <a:t>LES CENTRES</a:t>
            </a:r>
            <a:endParaRPr lang="en-US" sz="25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6272" y="810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945284" y="785668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2</a:t>
            </a:r>
            <a:r>
              <a:rPr lang="en-US" sz="3900" u="sng" dirty="0" smtClean="0">
                <a:latin typeface="Century Gothic" panose="020B0502020202020204" pitchFamily="34" charset="0"/>
              </a:rPr>
              <a:t> – Les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problèmes</a:t>
            </a:r>
            <a:r>
              <a:rPr lang="en-US" sz="3900" u="sng" dirty="0" smtClean="0">
                <a:latin typeface="Century Gothic" panose="020B0502020202020204" pitchFamily="34" charset="0"/>
              </a:rPr>
              <a:t> de mots! </a:t>
            </a:r>
            <a:endParaRPr lang="en-US" sz="39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45284" y="2041235"/>
            <a:ext cx="1028930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u="sng" dirty="0" smtClean="0">
                <a:latin typeface="Century Gothic" panose="020B0502020202020204" pitchFamily="34" charset="0"/>
              </a:rPr>
              <a:t>Question écrit par Sammy</a:t>
            </a:r>
            <a:r>
              <a:rPr lang="fr-CA" sz="4000" dirty="0" smtClean="0">
                <a:latin typeface="Century Gothic" panose="020B0502020202020204" pitchFamily="34" charset="0"/>
              </a:rPr>
              <a:t>:</a:t>
            </a:r>
          </a:p>
          <a:p>
            <a:r>
              <a:rPr lang="fr-CA" sz="4000" dirty="0" smtClean="0">
                <a:latin typeface="Century Gothic" panose="020B0502020202020204" pitchFamily="34" charset="0"/>
              </a:rPr>
              <a:t>En jouant dans les bois, Sammy </a:t>
            </a:r>
          </a:p>
          <a:p>
            <a:r>
              <a:rPr lang="fr-CA" sz="4000" dirty="0" smtClean="0">
                <a:latin typeface="Century Gothic" panose="020B0502020202020204" pitchFamily="34" charset="0"/>
              </a:rPr>
              <a:t>a trouvé 38 salamandres, et Will</a:t>
            </a:r>
          </a:p>
          <a:p>
            <a:r>
              <a:rPr lang="fr-CA" sz="4000" dirty="0" smtClean="0">
                <a:latin typeface="Century Gothic" panose="020B0502020202020204" pitchFamily="34" charset="0"/>
              </a:rPr>
              <a:t>en a trouvé 14 salamandres. </a:t>
            </a:r>
          </a:p>
          <a:p>
            <a:r>
              <a:rPr lang="fr-CA" sz="4000" dirty="0" smtClean="0">
                <a:latin typeface="Century Gothic" panose="020B0502020202020204" pitchFamily="34" charset="0"/>
              </a:rPr>
              <a:t>Combien de salamandres ont-ils trouvées en total? </a:t>
            </a:r>
            <a:r>
              <a:rPr lang="fr-CA" dirty="0" smtClean="0">
                <a:latin typeface="Century Gothic" panose="020B0502020202020204" pitchFamily="34" charset="0"/>
              </a:rPr>
              <a:t>(</a:t>
            </a:r>
            <a:r>
              <a:rPr lang="fr-CA" dirty="0" err="1" smtClean="0">
                <a:latin typeface="Century Gothic" panose="020B0502020202020204" pitchFamily="34" charset="0"/>
              </a:rPr>
              <a:t>While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playing</a:t>
            </a:r>
            <a:r>
              <a:rPr lang="fr-CA" dirty="0" smtClean="0">
                <a:latin typeface="Century Gothic" panose="020B0502020202020204" pitchFamily="34" charset="0"/>
              </a:rPr>
              <a:t> in the </a:t>
            </a:r>
            <a:r>
              <a:rPr lang="fr-CA" dirty="0" err="1" smtClean="0">
                <a:latin typeface="Century Gothic" panose="020B0502020202020204" pitchFamily="34" charset="0"/>
              </a:rPr>
              <a:t>woods</a:t>
            </a:r>
            <a:r>
              <a:rPr lang="fr-CA" dirty="0" smtClean="0">
                <a:latin typeface="Century Gothic" panose="020B0502020202020204" pitchFamily="34" charset="0"/>
              </a:rPr>
              <a:t>, Sammy </a:t>
            </a:r>
            <a:r>
              <a:rPr lang="fr-CA" dirty="0" err="1" smtClean="0">
                <a:latin typeface="Century Gothic" panose="020B0502020202020204" pitchFamily="34" charset="0"/>
              </a:rPr>
              <a:t>found</a:t>
            </a:r>
            <a:r>
              <a:rPr lang="fr-CA" dirty="0" smtClean="0">
                <a:latin typeface="Century Gothic" panose="020B0502020202020204" pitchFamily="34" charset="0"/>
              </a:rPr>
              <a:t> 38 </a:t>
            </a:r>
            <a:r>
              <a:rPr lang="fr-CA" dirty="0" err="1" smtClean="0">
                <a:latin typeface="Century Gothic" panose="020B0502020202020204" pitchFamily="34" charset="0"/>
              </a:rPr>
              <a:t>salamanders</a:t>
            </a:r>
            <a:r>
              <a:rPr lang="fr-CA" dirty="0" smtClean="0">
                <a:latin typeface="Century Gothic" panose="020B0502020202020204" pitchFamily="34" charset="0"/>
              </a:rPr>
              <a:t> and Will </a:t>
            </a:r>
            <a:r>
              <a:rPr lang="fr-CA" dirty="0" err="1" smtClean="0">
                <a:latin typeface="Century Gothic" panose="020B0502020202020204" pitchFamily="34" charset="0"/>
              </a:rPr>
              <a:t>found</a:t>
            </a:r>
            <a:r>
              <a:rPr lang="fr-CA" dirty="0" smtClean="0">
                <a:latin typeface="Century Gothic" panose="020B0502020202020204" pitchFamily="34" charset="0"/>
              </a:rPr>
              <a:t> 14 </a:t>
            </a:r>
            <a:r>
              <a:rPr lang="fr-CA" dirty="0" err="1" smtClean="0">
                <a:latin typeface="Century Gothic" panose="020B0502020202020204" pitchFamily="34" charset="0"/>
              </a:rPr>
              <a:t>salamanders</a:t>
            </a:r>
            <a:r>
              <a:rPr lang="fr-CA" dirty="0" smtClean="0">
                <a:latin typeface="Century Gothic" panose="020B0502020202020204" pitchFamily="34" charset="0"/>
              </a:rPr>
              <a:t>. How </a:t>
            </a:r>
            <a:r>
              <a:rPr lang="fr-CA" dirty="0" err="1" smtClean="0">
                <a:latin typeface="Century Gothic" panose="020B0502020202020204" pitchFamily="34" charset="0"/>
              </a:rPr>
              <a:t>many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salamanders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did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they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find</a:t>
            </a:r>
            <a:r>
              <a:rPr lang="fr-CA" dirty="0" smtClean="0">
                <a:latin typeface="Century Gothic" panose="020B0502020202020204" pitchFamily="34" charset="0"/>
              </a:rPr>
              <a:t> in total?)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File:Spotted Salamander.jpg - Wikipedi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21" y="2582519"/>
            <a:ext cx="2759087" cy="19201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89780" y="990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6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945284" y="785668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2</a:t>
            </a:r>
            <a:r>
              <a:rPr lang="en-US" sz="3900" u="sng" dirty="0" smtClean="0">
                <a:latin typeface="Century Gothic" panose="020B0502020202020204" pitchFamily="34" charset="0"/>
              </a:rPr>
              <a:t> – Les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problèmes</a:t>
            </a:r>
            <a:r>
              <a:rPr lang="en-US" sz="3900" u="sng" dirty="0" smtClean="0">
                <a:latin typeface="Century Gothic" panose="020B0502020202020204" pitchFamily="34" charset="0"/>
              </a:rPr>
              <a:t> de mots! </a:t>
            </a:r>
            <a:endParaRPr lang="en-US" sz="39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046884" y="1930400"/>
            <a:ext cx="1028930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>
                <a:latin typeface="Century Gothic" panose="020B0502020202020204" pitchFamily="34" charset="0"/>
              </a:rPr>
              <a:t>				</a:t>
            </a:r>
            <a:r>
              <a:rPr lang="fr-CA" sz="4000" u="sng" dirty="0" smtClean="0">
                <a:latin typeface="Century Gothic" panose="020B0502020202020204" pitchFamily="34" charset="0"/>
              </a:rPr>
              <a:t>Question écrit par Nick</a:t>
            </a:r>
            <a:r>
              <a:rPr lang="fr-CA" sz="4000" dirty="0" smtClean="0">
                <a:latin typeface="Century Gothic" panose="020B0502020202020204" pitchFamily="34" charset="0"/>
              </a:rPr>
              <a:t>:</a:t>
            </a:r>
          </a:p>
          <a:p>
            <a:r>
              <a:rPr lang="fr-CA" sz="4000" dirty="0" smtClean="0">
                <a:latin typeface="Century Gothic" panose="020B0502020202020204" pitchFamily="34" charset="0"/>
              </a:rPr>
              <a:t>				Reed a mâché la gomme 8 fois, 					et l’autre Reid a mâché la 								gomme 19 fois. Combien de fois 					est-ce que les deux garçons ont-ils mâcher la gomme en tout? </a:t>
            </a:r>
            <a:r>
              <a:rPr lang="fr-CA" dirty="0" smtClean="0">
                <a:latin typeface="Century Gothic" panose="020B0502020202020204" pitchFamily="34" charset="0"/>
              </a:rPr>
              <a:t>(Reed </a:t>
            </a:r>
            <a:r>
              <a:rPr lang="fr-CA" dirty="0" err="1" smtClean="0">
                <a:latin typeface="Century Gothic" panose="020B0502020202020204" pitchFamily="34" charset="0"/>
              </a:rPr>
              <a:t>chewed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gum</a:t>
            </a:r>
            <a:r>
              <a:rPr lang="fr-CA" dirty="0" smtClean="0">
                <a:latin typeface="Century Gothic" panose="020B0502020202020204" pitchFamily="34" charset="0"/>
              </a:rPr>
              <a:t> 8 times, and the </a:t>
            </a:r>
            <a:r>
              <a:rPr lang="fr-CA" dirty="0" err="1" smtClean="0">
                <a:latin typeface="Century Gothic" panose="020B0502020202020204" pitchFamily="34" charset="0"/>
              </a:rPr>
              <a:t>other</a:t>
            </a:r>
            <a:r>
              <a:rPr lang="fr-CA" dirty="0" smtClean="0">
                <a:latin typeface="Century Gothic" panose="020B0502020202020204" pitchFamily="34" charset="0"/>
              </a:rPr>
              <a:t> Reid </a:t>
            </a:r>
            <a:r>
              <a:rPr lang="fr-CA" dirty="0" err="1" smtClean="0">
                <a:latin typeface="Century Gothic" panose="020B0502020202020204" pitchFamily="34" charset="0"/>
              </a:rPr>
              <a:t>chewed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gum</a:t>
            </a:r>
            <a:r>
              <a:rPr lang="fr-CA" dirty="0" smtClean="0">
                <a:latin typeface="Century Gothic" panose="020B0502020202020204" pitchFamily="34" charset="0"/>
              </a:rPr>
              <a:t> 19 times. How </a:t>
            </a:r>
            <a:r>
              <a:rPr lang="fr-CA" dirty="0" err="1" smtClean="0">
                <a:latin typeface="Century Gothic" panose="020B0502020202020204" pitchFamily="34" charset="0"/>
              </a:rPr>
              <a:t>many</a:t>
            </a:r>
            <a:r>
              <a:rPr lang="fr-CA" dirty="0" smtClean="0">
                <a:latin typeface="Century Gothic" panose="020B0502020202020204" pitchFamily="34" charset="0"/>
              </a:rPr>
              <a:t> times </a:t>
            </a:r>
            <a:r>
              <a:rPr lang="fr-CA" dirty="0" err="1" smtClean="0">
                <a:latin typeface="Century Gothic" panose="020B0502020202020204" pitchFamily="34" charset="0"/>
              </a:rPr>
              <a:t>did</a:t>
            </a:r>
            <a:r>
              <a:rPr lang="fr-CA" dirty="0" smtClean="0">
                <a:latin typeface="Century Gothic" panose="020B0502020202020204" pitchFamily="34" charset="0"/>
              </a:rPr>
              <a:t> the </a:t>
            </a:r>
            <a:r>
              <a:rPr lang="fr-CA" dirty="0" err="1" smtClean="0">
                <a:latin typeface="Century Gothic" panose="020B0502020202020204" pitchFamily="34" charset="0"/>
              </a:rPr>
              <a:t>two</a:t>
            </a:r>
            <a:r>
              <a:rPr lang="fr-CA" dirty="0" smtClean="0">
                <a:latin typeface="Century Gothic" panose="020B0502020202020204" pitchFamily="34" charset="0"/>
              </a:rPr>
              <a:t> boys </a:t>
            </a:r>
            <a:r>
              <a:rPr lang="fr-CA" dirty="0" err="1" smtClean="0">
                <a:latin typeface="Century Gothic" panose="020B0502020202020204" pitchFamily="34" charset="0"/>
              </a:rPr>
              <a:t>chew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gum</a:t>
            </a:r>
            <a:r>
              <a:rPr lang="fr-CA" dirty="0" smtClean="0">
                <a:latin typeface="Century Gothic" panose="020B0502020202020204" pitchFamily="34" charset="0"/>
              </a:rPr>
              <a:t> in all?)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Tackling Test Stress Tip 2: Chewing Gum | Discovery Educatio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8" y="2346037"/>
            <a:ext cx="2685212" cy="258156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84980" y="973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945284" y="785668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2</a:t>
            </a:r>
            <a:r>
              <a:rPr lang="en-US" sz="3900" u="sng" dirty="0" smtClean="0">
                <a:latin typeface="Century Gothic" panose="020B0502020202020204" pitchFamily="34" charset="0"/>
              </a:rPr>
              <a:t> – Les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problèmes</a:t>
            </a:r>
            <a:r>
              <a:rPr lang="en-US" sz="3900" u="sng" dirty="0" smtClean="0">
                <a:latin typeface="Century Gothic" panose="020B0502020202020204" pitchFamily="34" charset="0"/>
              </a:rPr>
              <a:t> de mots! </a:t>
            </a:r>
            <a:endParaRPr lang="en-US" sz="39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45284" y="2041235"/>
            <a:ext cx="1028930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>
                <a:latin typeface="Century Gothic" panose="020B0502020202020204" pitchFamily="34" charset="0"/>
              </a:rPr>
              <a:t>Lucy a planté 78 graines de haricots. Une semaine plus tard, elle a vu 52 petits plants de haricots qui poussaient! Combien de graines n’ont pas </a:t>
            </a:r>
          </a:p>
          <a:p>
            <a:r>
              <a:rPr lang="fr-CA" sz="4000" dirty="0" smtClean="0">
                <a:latin typeface="Century Gothic" panose="020B0502020202020204" pitchFamily="34" charset="0"/>
              </a:rPr>
              <a:t>poussé? </a:t>
            </a:r>
            <a:r>
              <a:rPr lang="fr-CA" dirty="0" smtClean="0">
                <a:latin typeface="Century Gothic" panose="020B0502020202020204" pitchFamily="34" charset="0"/>
              </a:rPr>
              <a:t>(Lucy </a:t>
            </a:r>
            <a:r>
              <a:rPr lang="fr-CA" dirty="0" err="1" smtClean="0">
                <a:latin typeface="Century Gothic" panose="020B0502020202020204" pitchFamily="34" charset="0"/>
              </a:rPr>
              <a:t>planted</a:t>
            </a:r>
            <a:r>
              <a:rPr lang="fr-CA" dirty="0" smtClean="0">
                <a:latin typeface="Century Gothic" panose="020B0502020202020204" pitchFamily="34" charset="0"/>
              </a:rPr>
              <a:t> 78 </a:t>
            </a:r>
            <a:r>
              <a:rPr lang="fr-CA" dirty="0" err="1" smtClean="0">
                <a:latin typeface="Century Gothic" panose="020B0502020202020204" pitchFamily="34" charset="0"/>
              </a:rPr>
              <a:t>bean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seeds</a:t>
            </a:r>
            <a:r>
              <a:rPr lang="fr-CA" dirty="0" smtClean="0">
                <a:latin typeface="Century Gothic" panose="020B0502020202020204" pitchFamily="34" charset="0"/>
              </a:rPr>
              <a:t>. One </a:t>
            </a:r>
            <a:r>
              <a:rPr lang="fr-CA" dirty="0" err="1" smtClean="0">
                <a:latin typeface="Century Gothic" panose="020B0502020202020204" pitchFamily="34" charset="0"/>
              </a:rPr>
              <a:t>week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later</a:t>
            </a:r>
            <a:r>
              <a:rPr lang="fr-CA" dirty="0" smtClean="0">
                <a:latin typeface="Century Gothic" panose="020B0502020202020204" pitchFamily="34" charset="0"/>
              </a:rPr>
              <a:t>, </a:t>
            </a:r>
            <a:r>
              <a:rPr lang="fr-CA" dirty="0" err="1" smtClean="0">
                <a:latin typeface="Century Gothic" panose="020B0502020202020204" pitchFamily="34" charset="0"/>
              </a:rPr>
              <a:t>she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saw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</a:p>
          <a:p>
            <a:r>
              <a:rPr lang="fr-CA" dirty="0" smtClean="0">
                <a:latin typeface="Century Gothic" panose="020B0502020202020204" pitchFamily="34" charset="0"/>
              </a:rPr>
              <a:t>52 </a:t>
            </a:r>
            <a:r>
              <a:rPr lang="fr-CA" dirty="0" err="1" smtClean="0">
                <a:latin typeface="Century Gothic" panose="020B0502020202020204" pitchFamily="34" charset="0"/>
              </a:rPr>
              <a:t>little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bean</a:t>
            </a:r>
            <a:r>
              <a:rPr lang="fr-CA" dirty="0" smtClean="0">
                <a:latin typeface="Century Gothic" panose="020B0502020202020204" pitchFamily="34" charset="0"/>
              </a:rPr>
              <a:t> plants </a:t>
            </a:r>
            <a:r>
              <a:rPr lang="fr-CA" dirty="0" err="1" smtClean="0">
                <a:latin typeface="Century Gothic" panose="020B0502020202020204" pitchFamily="34" charset="0"/>
              </a:rPr>
              <a:t>growing</a:t>
            </a:r>
            <a:r>
              <a:rPr lang="fr-CA" dirty="0" smtClean="0">
                <a:latin typeface="Century Gothic" panose="020B0502020202020204" pitchFamily="34" charset="0"/>
              </a:rPr>
              <a:t>! How </a:t>
            </a:r>
            <a:r>
              <a:rPr lang="fr-CA" dirty="0" err="1" smtClean="0">
                <a:latin typeface="Century Gothic" panose="020B0502020202020204" pitchFamily="34" charset="0"/>
              </a:rPr>
              <a:t>many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bean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seeds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did</a:t>
            </a:r>
            <a:r>
              <a:rPr lang="fr-CA" dirty="0" smtClean="0">
                <a:latin typeface="Century Gothic" panose="020B0502020202020204" pitchFamily="34" charset="0"/>
              </a:rPr>
              <a:t> not </a:t>
            </a:r>
            <a:r>
              <a:rPr lang="fr-CA" dirty="0" err="1" smtClean="0">
                <a:latin typeface="Century Gothic" panose="020B0502020202020204" pitchFamily="34" charset="0"/>
              </a:rPr>
              <a:t>grow</a:t>
            </a:r>
            <a:r>
              <a:rPr lang="fr-CA" dirty="0" smtClean="0">
                <a:latin typeface="Century Gothic" panose="020B0502020202020204" pitchFamily="34" charset="0"/>
              </a:rPr>
              <a:t>?)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AutoShape 2" descr="Image preview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86" y="3433619"/>
            <a:ext cx="2266950" cy="3022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6079" y="1131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012248" y="553893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</a:t>
            </a:r>
            <a:r>
              <a:rPr lang="en-US" sz="3900" u="sng" dirty="0" smtClean="0">
                <a:latin typeface="Century Gothic" panose="020B0502020202020204" pitchFamily="34" charset="0"/>
              </a:rPr>
              <a:t>3 – Les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mois</a:t>
            </a:r>
            <a:r>
              <a:rPr lang="en-US" sz="3900" u="sng" dirty="0" smtClean="0">
                <a:latin typeface="Century Gothic" panose="020B0502020202020204" pitchFamily="34" charset="0"/>
              </a:rPr>
              <a:t> de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l’année</a:t>
            </a:r>
            <a:r>
              <a:rPr lang="en-US" sz="3900" u="sng" dirty="0" smtClean="0">
                <a:latin typeface="Century Gothic" panose="020B0502020202020204" pitchFamily="34" charset="0"/>
              </a:rPr>
              <a:t>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en</a:t>
            </a:r>
            <a:r>
              <a:rPr lang="en-US" sz="3900" u="sng" dirty="0" smtClean="0">
                <a:latin typeface="Century Gothic" panose="020B0502020202020204" pitchFamily="34" charset="0"/>
              </a:rPr>
              <a:t>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ordre</a:t>
            </a:r>
            <a:r>
              <a:rPr lang="en-US" sz="3900" u="sng" dirty="0" smtClean="0">
                <a:latin typeface="Century Gothic" panose="020B0502020202020204" pitchFamily="34" charset="0"/>
              </a:rPr>
              <a:t>! </a:t>
            </a:r>
            <a:endParaRPr lang="en-US" sz="3900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41746" y="1451264"/>
            <a:ext cx="459047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err="1" smtClean="0">
                <a:latin typeface="Century Gothic" panose="020B0502020202020204" pitchFamily="34" charset="0"/>
              </a:rPr>
              <a:t>Prends</a:t>
            </a:r>
            <a:r>
              <a:rPr lang="en-US" sz="3000" dirty="0" smtClean="0">
                <a:latin typeface="Century Gothic" panose="020B0502020202020204" pitchFamily="34" charset="0"/>
              </a:rPr>
              <a:t> </a:t>
            </a:r>
            <a:r>
              <a:rPr lang="en-US" sz="3000" dirty="0" err="1" smtClean="0">
                <a:latin typeface="Century Gothic" panose="020B0502020202020204" pitchFamily="34" charset="0"/>
              </a:rPr>
              <a:t>une</a:t>
            </a:r>
            <a:r>
              <a:rPr lang="en-US" sz="3000" dirty="0" smtClean="0">
                <a:latin typeface="Century Gothic" panose="020B0502020202020204" pitchFamily="34" charset="0"/>
              </a:rPr>
              <a:t> </a:t>
            </a:r>
            <a:r>
              <a:rPr lang="en-US" sz="3000" dirty="0" err="1" smtClean="0">
                <a:latin typeface="Century Gothic" panose="020B0502020202020204" pitchFamily="34" charset="0"/>
              </a:rPr>
              <a:t>feuille</a:t>
            </a:r>
            <a:r>
              <a:rPr lang="en-US" sz="3000" dirty="0" smtClean="0">
                <a:latin typeface="Century Gothic" panose="020B0502020202020204" pitchFamily="34" charset="0"/>
              </a:rPr>
              <a:t> de </a:t>
            </a:r>
            <a:r>
              <a:rPr lang="en-US" sz="3000" dirty="0" err="1" smtClean="0">
                <a:latin typeface="Century Gothic" panose="020B0502020202020204" pitchFamily="34" charset="0"/>
              </a:rPr>
              <a:t>papier</a:t>
            </a:r>
            <a:r>
              <a:rPr lang="en-US" sz="3000" dirty="0" smtClean="0">
                <a:latin typeface="Century Gothic" panose="020B0502020202020204" pitchFamily="34" charset="0"/>
              </a:rPr>
              <a:t> et coupe-le </a:t>
            </a:r>
          </a:p>
          <a:p>
            <a:r>
              <a:rPr lang="en-US" sz="3000" dirty="0">
                <a:latin typeface="Century Gothic" panose="020B0502020202020204" pitchFamily="34" charset="0"/>
              </a:rPr>
              <a:t> </a:t>
            </a:r>
            <a:r>
              <a:rPr lang="en-US" sz="3000" dirty="0" smtClean="0">
                <a:latin typeface="Century Gothic" panose="020B0502020202020204" pitchFamily="34" charset="0"/>
              </a:rPr>
              <a:t>    </a:t>
            </a:r>
            <a:r>
              <a:rPr lang="en-US" sz="3000" dirty="0" err="1" smtClean="0">
                <a:latin typeface="Century Gothic" panose="020B0502020202020204" pitchFamily="34" charset="0"/>
              </a:rPr>
              <a:t>en</a:t>
            </a:r>
            <a:r>
              <a:rPr lang="en-US" sz="3000" dirty="0" smtClean="0">
                <a:latin typeface="Century Gothic" panose="020B0502020202020204" pitchFamily="34" charset="0"/>
              </a:rPr>
              <a:t> </a:t>
            </a:r>
            <a:r>
              <a:rPr lang="en-US" sz="3000" dirty="0" err="1" smtClean="0">
                <a:latin typeface="Century Gothic" panose="020B0502020202020204" pitchFamily="34" charset="0"/>
              </a:rPr>
              <a:t>douze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  <a:r>
              <a:rPr lang="en-US" sz="3000" dirty="0" err="1" smtClean="0">
                <a:latin typeface="Century Gothic" panose="020B0502020202020204" pitchFamily="34" charset="0"/>
              </a:rPr>
              <a:t>morceaux</a:t>
            </a:r>
            <a:r>
              <a:rPr lang="en-US" sz="3000" dirty="0" smtClean="0">
                <a:latin typeface="Century Gothic" panose="020B0502020202020204" pitchFamily="34" charset="0"/>
              </a:rPr>
              <a:t>. </a:t>
            </a:r>
          </a:p>
          <a:p>
            <a:endParaRPr lang="en-US" sz="3000" dirty="0"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2"/>
            </a:pPr>
            <a:r>
              <a:rPr lang="en-US" sz="3000" dirty="0" smtClean="0">
                <a:latin typeface="Century Gothic" panose="020B0502020202020204" pitchFamily="34" charset="0"/>
              </a:rPr>
              <a:t>Sur </a:t>
            </a:r>
            <a:r>
              <a:rPr lang="en-US" sz="3000" dirty="0" err="1" smtClean="0">
                <a:latin typeface="Century Gothic" panose="020B0502020202020204" pitchFamily="34" charset="0"/>
              </a:rPr>
              <a:t>chaque</a:t>
            </a:r>
            <a:r>
              <a:rPr lang="en-US" sz="3000" dirty="0" smtClean="0">
                <a:latin typeface="Century Gothic" panose="020B0502020202020204" pitchFamily="34" charset="0"/>
              </a:rPr>
              <a:t> </a:t>
            </a:r>
            <a:r>
              <a:rPr lang="en-US" sz="3000" dirty="0" err="1" smtClean="0">
                <a:latin typeface="Century Gothic" panose="020B0502020202020204" pitchFamily="34" charset="0"/>
              </a:rPr>
              <a:t>morceau</a:t>
            </a:r>
            <a:r>
              <a:rPr lang="en-US" sz="3000" dirty="0" smtClean="0">
                <a:latin typeface="Century Gothic" panose="020B0502020202020204" pitchFamily="34" charset="0"/>
              </a:rPr>
              <a:t>, </a:t>
            </a:r>
            <a:r>
              <a:rPr lang="en-US" sz="3000" dirty="0" err="1" smtClean="0">
                <a:latin typeface="Century Gothic" panose="020B0502020202020204" pitchFamily="34" charset="0"/>
              </a:rPr>
              <a:t>écrit</a:t>
            </a:r>
            <a:r>
              <a:rPr lang="en-US" sz="3000" dirty="0" smtClean="0">
                <a:latin typeface="Century Gothic" panose="020B0502020202020204" pitchFamily="34" charset="0"/>
              </a:rPr>
              <a:t> un </a:t>
            </a:r>
            <a:r>
              <a:rPr lang="en-US" sz="3000" dirty="0" err="1" smtClean="0">
                <a:latin typeface="Century Gothic" panose="020B0502020202020204" pitchFamily="34" charset="0"/>
              </a:rPr>
              <a:t>mois</a:t>
            </a:r>
            <a:r>
              <a:rPr lang="en-US" sz="3000" dirty="0" smtClean="0">
                <a:latin typeface="Century Gothic" panose="020B0502020202020204" pitchFamily="34" charset="0"/>
              </a:rPr>
              <a:t> de </a:t>
            </a:r>
            <a:r>
              <a:rPr lang="en-US" sz="3000" dirty="0" err="1" smtClean="0">
                <a:latin typeface="Century Gothic" panose="020B0502020202020204" pitchFamily="34" charset="0"/>
              </a:rPr>
              <a:t>l’année</a:t>
            </a:r>
            <a:r>
              <a:rPr lang="en-US" sz="3000" dirty="0" smtClean="0">
                <a:latin typeface="Century Gothic" panose="020B0502020202020204" pitchFamily="34" charset="0"/>
              </a:rPr>
              <a:t>.</a:t>
            </a:r>
          </a:p>
          <a:p>
            <a:pPr marL="514350" indent="-514350">
              <a:buAutoNum type="arabicPeriod" startAt="2"/>
            </a:pPr>
            <a:endParaRPr lang="fr-CA" sz="3000" dirty="0"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2"/>
            </a:pPr>
            <a:r>
              <a:rPr lang="fr-CA" sz="3000" dirty="0" smtClean="0">
                <a:latin typeface="Century Gothic" panose="020B0502020202020204" pitchFamily="34" charset="0"/>
              </a:rPr>
              <a:t>Mélange-les, et mets-les dans le bon ordre.</a:t>
            </a:r>
            <a:endParaRPr lang="en-US" sz="3000" dirty="0" smtClean="0">
              <a:latin typeface="Century Gothic" panose="020B0502020202020204" pitchFamily="34" charset="0"/>
            </a:endParaRPr>
          </a:p>
          <a:p>
            <a:endParaRPr lang="fr-CA" sz="3000" dirty="0">
              <a:latin typeface="Century Gothic" panose="020B0502020202020204" pitchFamily="34" charset="0"/>
            </a:endParaRPr>
          </a:p>
          <a:p>
            <a:endParaRPr lang="en-US" sz="3000" dirty="0"/>
          </a:p>
        </p:txBody>
      </p:sp>
      <p:pic>
        <p:nvPicPr>
          <p:cNvPr id="5" name="Picture 4" descr="LES MOIS DE L’ANNÉE | Français pour débutant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91" y="1451264"/>
            <a:ext cx="6744855" cy="520852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8471" y="7590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012248" y="553893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</a:t>
            </a:r>
            <a:r>
              <a:rPr lang="en-US" sz="3900" u="sng" dirty="0" smtClean="0">
                <a:latin typeface="Century Gothic" panose="020B0502020202020204" pitchFamily="34" charset="0"/>
              </a:rPr>
              <a:t>3 – Les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mois</a:t>
            </a:r>
            <a:r>
              <a:rPr lang="en-US" sz="3900" u="sng" dirty="0" smtClean="0">
                <a:latin typeface="Century Gothic" panose="020B0502020202020204" pitchFamily="34" charset="0"/>
              </a:rPr>
              <a:t> de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l’année</a:t>
            </a:r>
            <a:r>
              <a:rPr lang="en-US" sz="3900" u="sng" dirty="0" smtClean="0">
                <a:latin typeface="Century Gothic" panose="020B0502020202020204" pitchFamily="34" charset="0"/>
              </a:rPr>
              <a:t>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en</a:t>
            </a:r>
            <a:r>
              <a:rPr lang="en-US" sz="3900" u="sng" dirty="0" smtClean="0">
                <a:latin typeface="Century Gothic" panose="020B0502020202020204" pitchFamily="34" charset="0"/>
              </a:rPr>
              <a:t>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ordre</a:t>
            </a:r>
            <a:r>
              <a:rPr lang="en-US" sz="3900" u="sng" dirty="0" smtClean="0">
                <a:latin typeface="Century Gothic" panose="020B0502020202020204" pitchFamily="34" charset="0"/>
              </a:rPr>
              <a:t>! </a:t>
            </a:r>
            <a:endParaRPr lang="en-US" sz="3900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012248" y="1340428"/>
            <a:ext cx="1072717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Réponds aux questions suivantes à propos des mois de l’année!</a:t>
            </a:r>
          </a:p>
          <a:p>
            <a:endParaRPr lang="fr-CA" sz="1200" dirty="0">
              <a:latin typeface="Century Gothic" panose="020B0502020202020204" pitchFamily="34" charset="0"/>
            </a:endParaRPr>
          </a:p>
          <a:p>
            <a:pPr marL="514350" indent="-514350">
              <a:buAutoNum type="arabicPeriod"/>
            </a:pPr>
            <a:r>
              <a:rPr lang="fr-CA" sz="30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Quel est le 4</a:t>
            </a:r>
            <a:r>
              <a:rPr lang="fr-CA" sz="3000" baseline="300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fr-CA" sz="30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mois de l’année?</a:t>
            </a:r>
          </a:p>
          <a:p>
            <a:pPr marL="514350" indent="-514350">
              <a:buAutoNum type="arabicPeriod"/>
            </a:pPr>
            <a:r>
              <a:rPr lang="fr-CA" sz="30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Quel mois vient </a:t>
            </a:r>
            <a:r>
              <a:rPr lang="fr-CA" sz="3000" u="sng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après</a:t>
            </a:r>
            <a:r>
              <a:rPr lang="fr-CA" sz="30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</a:t>
            </a:r>
            <a:r>
              <a:rPr lang="fr-CA" sz="3000" i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décembre</a:t>
            </a:r>
            <a:r>
              <a:rPr lang="fr-CA" sz="30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fr-CA" sz="3000" dirty="0" smtClean="0">
                <a:solidFill>
                  <a:srgbClr val="33CC33"/>
                </a:solidFill>
                <a:latin typeface="Century Gothic" panose="020B0502020202020204" pitchFamily="34" charset="0"/>
              </a:rPr>
              <a:t>Quel mois vient </a:t>
            </a:r>
            <a:r>
              <a:rPr lang="fr-CA" sz="3000" u="sng" dirty="0" smtClean="0">
                <a:solidFill>
                  <a:srgbClr val="33CC33"/>
                </a:solidFill>
                <a:latin typeface="Century Gothic" panose="020B0502020202020204" pitchFamily="34" charset="0"/>
              </a:rPr>
              <a:t>avant</a:t>
            </a:r>
            <a:r>
              <a:rPr lang="fr-CA" sz="3000" dirty="0" smtClean="0">
                <a:solidFill>
                  <a:srgbClr val="33CC33"/>
                </a:solidFill>
                <a:latin typeface="Century Gothic" panose="020B0502020202020204" pitchFamily="34" charset="0"/>
              </a:rPr>
              <a:t> </a:t>
            </a:r>
            <a:r>
              <a:rPr lang="fr-CA" sz="3000" i="1" dirty="0" smtClean="0">
                <a:solidFill>
                  <a:srgbClr val="33CC33"/>
                </a:solidFill>
                <a:latin typeface="Century Gothic" panose="020B0502020202020204" pitchFamily="34" charset="0"/>
              </a:rPr>
              <a:t>juillet</a:t>
            </a:r>
            <a:r>
              <a:rPr lang="fr-CA" sz="3000" dirty="0" smtClean="0">
                <a:solidFill>
                  <a:srgbClr val="33CC33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fr-CA" sz="3000" dirty="0" smtClean="0">
                <a:solidFill>
                  <a:srgbClr val="FF33CC"/>
                </a:solidFill>
                <a:latin typeface="Century Gothic" panose="020B0502020202020204" pitchFamily="34" charset="0"/>
              </a:rPr>
              <a:t>Quel mois vient </a:t>
            </a:r>
            <a:r>
              <a:rPr lang="fr-CA" sz="3000" u="sng" dirty="0" smtClean="0">
                <a:solidFill>
                  <a:srgbClr val="FF33CC"/>
                </a:solidFill>
                <a:latin typeface="Century Gothic" panose="020B0502020202020204" pitchFamily="34" charset="0"/>
              </a:rPr>
              <a:t>avant</a:t>
            </a:r>
            <a:r>
              <a:rPr lang="fr-CA" sz="3000" dirty="0" smtClean="0">
                <a:solidFill>
                  <a:srgbClr val="FF33CC"/>
                </a:solidFill>
                <a:latin typeface="Century Gothic" panose="020B0502020202020204" pitchFamily="34" charset="0"/>
              </a:rPr>
              <a:t> ET </a:t>
            </a:r>
            <a:r>
              <a:rPr lang="fr-CA" sz="3000" u="sng" dirty="0" smtClean="0">
                <a:solidFill>
                  <a:srgbClr val="FF33CC"/>
                </a:solidFill>
                <a:latin typeface="Century Gothic" panose="020B0502020202020204" pitchFamily="34" charset="0"/>
              </a:rPr>
              <a:t>après</a:t>
            </a:r>
            <a:r>
              <a:rPr lang="fr-CA" sz="3000" dirty="0" smtClean="0">
                <a:solidFill>
                  <a:srgbClr val="FF33CC"/>
                </a:solidFill>
                <a:latin typeface="Century Gothic" panose="020B0502020202020204" pitchFamily="34" charset="0"/>
              </a:rPr>
              <a:t> le mois de ta fête?</a:t>
            </a:r>
          </a:p>
          <a:p>
            <a:pPr marL="514350" indent="-514350">
              <a:buAutoNum type="arabicPeriod"/>
            </a:pPr>
            <a:r>
              <a:rPr lang="fr-CA" sz="30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Choisis un mois de votre pile de cartes. Nomme les mois de l’année en ordre commençant par ce mois. (ex: juin, juillet, ao</a:t>
            </a:r>
            <a:r>
              <a:rPr lang="fr-CA" sz="3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û</a:t>
            </a:r>
            <a:r>
              <a:rPr lang="fr-CA" sz="30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t, septembre….)</a:t>
            </a:r>
          </a:p>
          <a:p>
            <a:pPr marL="514350" indent="-514350">
              <a:buAutoNum type="arabicPeriod"/>
            </a:pPr>
            <a:r>
              <a:rPr lang="fr-CA" sz="3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Quel est le 9</a:t>
            </a:r>
            <a:r>
              <a:rPr lang="fr-CA" sz="3000" baseline="30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fr-CA" sz="3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mois de l’année?</a:t>
            </a:r>
          </a:p>
          <a:p>
            <a:pPr marL="514350" indent="-514350">
              <a:buAutoNum type="arabicPeriod"/>
            </a:pPr>
            <a:r>
              <a:rPr lang="fr-CA" sz="30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Quel mois vient </a:t>
            </a:r>
            <a:r>
              <a:rPr lang="fr-CA" sz="3000" u="sng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après</a:t>
            </a:r>
            <a:r>
              <a:rPr lang="fr-CA" sz="30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le mois d’Halloween?</a:t>
            </a:r>
            <a:endParaRPr lang="en-US" sz="3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fr-CA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8725" y="1909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964334" y="766618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</a:t>
            </a:r>
            <a:r>
              <a:rPr lang="en-US" sz="3900" u="sng" dirty="0" smtClean="0">
                <a:latin typeface="Century Gothic" panose="020B0502020202020204" pitchFamily="34" charset="0"/>
              </a:rPr>
              <a:t>4 – Les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mois</a:t>
            </a:r>
            <a:r>
              <a:rPr lang="en-US" sz="3900" u="sng" dirty="0" smtClean="0">
                <a:latin typeface="Century Gothic" panose="020B0502020202020204" pitchFamily="34" charset="0"/>
              </a:rPr>
              <a:t> de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l’année</a:t>
            </a:r>
            <a:r>
              <a:rPr lang="en-US" sz="3900" u="sng" dirty="0" smtClean="0">
                <a:latin typeface="Century Gothic" panose="020B0502020202020204" pitchFamily="34" charset="0"/>
              </a:rPr>
              <a:t> (questions) </a:t>
            </a:r>
            <a:endParaRPr lang="en-US" sz="39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64244" y="1817532"/>
            <a:ext cx="1021541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fr-CA" sz="3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C’est le mois de juin. En trois mois c’est l’anniversaire de Lucas M. Quel est le mois </a:t>
            </a:r>
          </a:p>
          <a:p>
            <a:r>
              <a:rPr lang="fr-CA" sz="3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fr-CA" sz="3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de sa fête?</a:t>
            </a:r>
            <a:r>
              <a:rPr lang="fr-CA" sz="3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It’s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the 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month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of 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June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. In 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three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months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it’s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Lucas’s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birthday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. In 	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what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month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his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birthday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?)</a:t>
            </a:r>
            <a:endParaRPr lang="fr-CA" sz="3000" dirty="0">
              <a:latin typeface="Century Gothic" panose="020B0502020202020204" pitchFamily="34" charset="0"/>
            </a:endParaRPr>
          </a:p>
          <a:p>
            <a:endParaRPr lang="fr-CA" sz="3000" dirty="0" smtClean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endParaRPr lang="fr-CA" sz="30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2"/>
            </a:pPr>
            <a:r>
              <a:rPr lang="fr-CA" sz="3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Combien de mois est-ce qu’il </a:t>
            </a:r>
          </a:p>
          <a:p>
            <a:r>
              <a:rPr lang="fr-CA" sz="3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	 y a entre l’Halloween et la </a:t>
            </a:r>
          </a:p>
          <a:p>
            <a:r>
              <a:rPr lang="fr-CA" sz="3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	 Saint-Valentin? </a:t>
            </a:r>
            <a:r>
              <a:rPr lang="fr-CA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(How </a:t>
            </a:r>
            <a:r>
              <a:rPr lang="fr-CA" dirty="0" err="1" smtClean="0">
                <a:solidFill>
                  <a:srgbClr val="00B050"/>
                </a:solidFill>
                <a:latin typeface="Century Gothic" panose="020B0502020202020204" pitchFamily="34" charset="0"/>
              </a:rPr>
              <a:t>many</a:t>
            </a:r>
            <a:r>
              <a:rPr lang="fr-CA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00B050"/>
                </a:solidFill>
                <a:latin typeface="Century Gothic" panose="020B0502020202020204" pitchFamily="34" charset="0"/>
              </a:rPr>
              <a:t>months</a:t>
            </a:r>
            <a:r>
              <a:rPr lang="fr-CA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 are</a:t>
            </a:r>
          </a:p>
          <a:p>
            <a:r>
              <a:rPr lang="fr-CA" dirty="0">
                <a:solidFill>
                  <a:srgbClr val="00B050"/>
                </a:solidFill>
                <a:latin typeface="Century Gothic" panose="020B0502020202020204" pitchFamily="34" charset="0"/>
              </a:rPr>
              <a:t>	</a:t>
            </a:r>
            <a:r>
              <a:rPr lang="fr-CA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  </a:t>
            </a:r>
            <a:r>
              <a:rPr lang="fr-CA" dirty="0" err="1" smtClean="0">
                <a:solidFill>
                  <a:srgbClr val="00B050"/>
                </a:solidFill>
                <a:latin typeface="Century Gothic" panose="020B0502020202020204" pitchFamily="34" charset="0"/>
              </a:rPr>
              <a:t>there</a:t>
            </a:r>
            <a:r>
              <a:rPr lang="fr-CA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00B050"/>
                </a:solidFill>
                <a:latin typeface="Century Gothic" panose="020B0502020202020204" pitchFamily="34" charset="0"/>
              </a:rPr>
              <a:t>between</a:t>
            </a:r>
            <a:r>
              <a:rPr lang="fr-CA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 Halloween and </a:t>
            </a:r>
            <a:r>
              <a:rPr lang="fr-CA" dirty="0" err="1" smtClean="0">
                <a:solidFill>
                  <a:srgbClr val="00B050"/>
                </a:solidFill>
                <a:latin typeface="Century Gothic" panose="020B0502020202020204" pitchFamily="34" charset="0"/>
              </a:rPr>
              <a:t>Valentine’s</a:t>
            </a:r>
            <a:r>
              <a:rPr lang="fr-CA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 Day?)</a:t>
            </a:r>
          </a:p>
        </p:txBody>
      </p:sp>
      <p:pic>
        <p:nvPicPr>
          <p:cNvPr id="4" name="Picture 3" descr="birthday clip art animations - kamaci images - Blog.h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307" y="1514091"/>
            <a:ext cx="1343785" cy="1312430"/>
          </a:xfrm>
          <a:prstGeom prst="rect">
            <a:avLst/>
          </a:prstGeom>
        </p:spPr>
      </p:pic>
      <p:pic>
        <p:nvPicPr>
          <p:cNvPr id="5" name="Picture 4" descr="FREE IS MY LIFE: FREE Dearborn Main Library Blockbusters ...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62" y="4322089"/>
            <a:ext cx="1753010" cy="1865870"/>
          </a:xfrm>
          <a:prstGeom prst="rect">
            <a:avLst/>
          </a:prstGeom>
        </p:spPr>
      </p:pic>
      <p:pic>
        <p:nvPicPr>
          <p:cNvPr id="6" name="Picture 5" descr="Chocolate Truffle Candy · Free vector graphic on Pixab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55" y="4469871"/>
            <a:ext cx="2261819" cy="181956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17882" y="177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0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964334" y="766618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</a:t>
            </a:r>
            <a:r>
              <a:rPr lang="en-US" sz="3900" u="sng" dirty="0" smtClean="0">
                <a:latin typeface="Century Gothic" panose="020B0502020202020204" pitchFamily="34" charset="0"/>
              </a:rPr>
              <a:t>4 – Les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mois</a:t>
            </a:r>
            <a:r>
              <a:rPr lang="en-US" sz="3900" u="sng" dirty="0" smtClean="0">
                <a:latin typeface="Century Gothic" panose="020B0502020202020204" pitchFamily="34" charset="0"/>
              </a:rPr>
              <a:t> de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l’année</a:t>
            </a:r>
            <a:r>
              <a:rPr lang="en-US" sz="3900" u="sng" dirty="0" smtClean="0">
                <a:latin typeface="Century Gothic" panose="020B0502020202020204" pitchFamily="34" charset="0"/>
              </a:rPr>
              <a:t> (questions) </a:t>
            </a:r>
            <a:endParaRPr lang="en-US" sz="39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034473" y="1736436"/>
            <a:ext cx="1021541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3"/>
            </a:pPr>
            <a:r>
              <a:rPr lang="fr-CA" sz="3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La famille Frank déménage à une nouvelle</a:t>
            </a:r>
          </a:p>
          <a:p>
            <a:r>
              <a:rPr lang="fr-CA" sz="3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    maison le </a:t>
            </a:r>
            <a:r>
              <a:rPr lang="fr-CA" sz="30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mois prochain</a:t>
            </a:r>
            <a:r>
              <a:rPr lang="fr-CA" sz="3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. Nous sommes      	 	 		actuellement en février. Quel mois </a:t>
            </a:r>
          </a:p>
          <a:p>
            <a:r>
              <a:rPr lang="fr-CA" sz="3000" dirty="0">
                <a:solidFill>
                  <a:srgbClr val="FF0000"/>
                </a:solidFill>
                <a:latin typeface="Century Gothic" panose="020B0502020202020204" pitchFamily="34" charset="0"/>
              </a:rPr>
              <a:t>	</a:t>
            </a:r>
            <a:r>
              <a:rPr lang="fr-CA" sz="30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déménageront-ils</a:t>
            </a:r>
            <a:r>
              <a:rPr lang="fr-CA" sz="3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r>
              <a:rPr lang="fr-CA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CA" dirty="0">
                <a:solidFill>
                  <a:srgbClr val="FF0000"/>
                </a:solidFill>
                <a:latin typeface="Century Gothic" panose="020B0502020202020204" pitchFamily="34" charset="0"/>
              </a:rPr>
              <a:t>(The Frank </a:t>
            </a:r>
            <a:r>
              <a:rPr lang="fr-CA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family</a:t>
            </a:r>
            <a:r>
              <a:rPr lang="fr-CA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is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moving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CA" dirty="0">
                <a:solidFill>
                  <a:srgbClr val="FF0000"/>
                </a:solidFill>
                <a:latin typeface="Century Gothic" panose="020B0502020202020204" pitchFamily="34" charset="0"/>
              </a:rPr>
              <a:t>to a 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new</a:t>
            </a:r>
          </a:p>
          <a:p>
            <a:r>
              <a:rPr lang="fr-CA" dirty="0">
                <a:solidFill>
                  <a:srgbClr val="FF0000"/>
                </a:solidFill>
                <a:latin typeface="Century Gothic" panose="020B0502020202020204" pitchFamily="34" charset="0"/>
              </a:rPr>
              <a:t>	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house </a:t>
            </a:r>
            <a:r>
              <a:rPr lang="fr-CA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next</a:t>
            </a:r>
            <a:r>
              <a:rPr lang="fr-CA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month</a:t>
            </a:r>
            <a:r>
              <a:rPr lang="fr-CA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It’s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now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the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month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of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February</a:t>
            </a:r>
            <a:r>
              <a:rPr lang="fr-CA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  <a:r>
              <a:rPr lang="fr-CA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What</a:t>
            </a:r>
            <a:r>
              <a:rPr lang="fr-CA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month</a:t>
            </a:r>
            <a:r>
              <a:rPr lang="fr-CA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will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they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move?)</a:t>
            </a:r>
          </a:p>
          <a:p>
            <a:endParaRPr lang="fr-CA" sz="3000" dirty="0" smtClean="0"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4"/>
            </a:pPr>
            <a:r>
              <a:rPr lang="fr-CA" sz="3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Matthew a acheté une bicyclette le </a:t>
            </a:r>
            <a:r>
              <a:rPr lang="fr-CA" sz="3000" u="sng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mois dernier</a:t>
            </a:r>
            <a:r>
              <a:rPr lang="fr-CA" sz="3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. </a:t>
            </a:r>
          </a:p>
          <a:p>
            <a:r>
              <a:rPr lang="fr-CA" sz="3000" dirty="0">
                <a:solidFill>
                  <a:srgbClr val="7030A0"/>
                </a:solidFill>
                <a:latin typeface="Century Gothic" panose="020B0502020202020204" pitchFamily="34" charset="0"/>
              </a:rPr>
              <a:t>	</a:t>
            </a:r>
            <a:r>
              <a:rPr lang="fr-CA" sz="3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C’est maintenant le mois d’août. En quel mois </a:t>
            </a:r>
            <a:r>
              <a:rPr lang="fr-CA" sz="3000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a-t-il</a:t>
            </a:r>
            <a:r>
              <a:rPr lang="fr-CA" sz="3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	 eu sa bicyclette? 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(Matthew </a:t>
            </a:r>
            <a:r>
              <a:rPr lang="fr-CA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bought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a bike </a:t>
            </a:r>
          </a:p>
          <a:p>
            <a:r>
              <a:rPr lang="fr-CA" dirty="0">
                <a:solidFill>
                  <a:srgbClr val="7030A0"/>
                </a:solidFill>
                <a:latin typeface="Century Gothic" panose="020B0502020202020204" pitchFamily="34" charset="0"/>
              </a:rPr>
              <a:t>	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 last </a:t>
            </a:r>
            <a:r>
              <a:rPr lang="fr-CA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month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. </a:t>
            </a:r>
            <a:r>
              <a:rPr lang="fr-CA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It’s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now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the </a:t>
            </a:r>
            <a:r>
              <a:rPr lang="fr-CA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month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of August. In </a:t>
            </a:r>
            <a:r>
              <a:rPr lang="fr-CA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what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month</a:t>
            </a:r>
            <a:endParaRPr lang="fr-CA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fr-CA" dirty="0">
                <a:solidFill>
                  <a:srgbClr val="7030A0"/>
                </a:solidFill>
                <a:latin typeface="Century Gothic" panose="020B0502020202020204" pitchFamily="34" charset="0"/>
              </a:rPr>
              <a:t>	 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did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get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7030A0"/>
                </a:solidFill>
                <a:latin typeface="Century Gothic" panose="020B0502020202020204" pitchFamily="34" charset="0"/>
              </a:rPr>
              <a:t>his</a:t>
            </a:r>
            <a:r>
              <a:rPr lang="fr-CA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bike?)</a:t>
            </a:r>
          </a:p>
        </p:txBody>
      </p:sp>
      <p:pic>
        <p:nvPicPr>
          <p:cNvPr id="4" name="Picture 3" descr="Samoga en casa: agosto 20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595" y="1736436"/>
            <a:ext cx="1757236" cy="1815811"/>
          </a:xfrm>
          <a:prstGeom prst="rect">
            <a:avLst/>
          </a:prstGeom>
        </p:spPr>
      </p:pic>
      <p:pic>
        <p:nvPicPr>
          <p:cNvPr id="5" name="Picture 4" descr="Free vector graphic: Bike, Wheel, Mountain Bike, Cycling ...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94" y="5285237"/>
            <a:ext cx="2613930" cy="147578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61213" y="489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3321764" y="2643970"/>
            <a:ext cx="6173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u="sng" dirty="0">
                <a:latin typeface="Century Gothic" panose="020B0502020202020204" pitchFamily="34" charset="0"/>
              </a:rPr>
              <a:t>La fin des </a:t>
            </a:r>
            <a:r>
              <a:rPr lang="en-US" sz="6000" u="sng" dirty="0" err="1">
                <a:latin typeface="Century Gothic" panose="020B0502020202020204" pitchFamily="34" charset="0"/>
              </a:rPr>
              <a:t>maths</a:t>
            </a:r>
            <a:endParaRPr lang="en-US" sz="6000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3075709" y="4426680"/>
            <a:ext cx="6096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CA" sz="2500" dirty="0">
                <a:solidFill>
                  <a:schemeClr val="tx2">
                    <a:lumMod val="75000"/>
                  </a:schemeClr>
                </a:solidFill>
                <a:hlinkClick r:id="rId6"/>
              </a:rPr>
              <a:t>rebecca.gamble@nbed.nb.ca</a:t>
            </a:r>
            <a:endParaRPr lang="fr-CA" sz="25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fr-CA" sz="2500" dirty="0"/>
          </a:p>
          <a:p>
            <a:pPr algn="ctr"/>
            <a:r>
              <a:rPr lang="fr-CA" sz="2500" dirty="0">
                <a:solidFill>
                  <a:schemeClr val="tx2">
                    <a:lumMod val="75000"/>
                  </a:schemeClr>
                </a:solidFill>
                <a:hlinkClick r:id="rId7"/>
              </a:rPr>
              <a:t>morgan.chopin@nbed.nb.ca</a:t>
            </a:r>
            <a:endParaRPr lang="fr-CA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54071" y="829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7721599" y="4969164"/>
            <a:ext cx="2863273" cy="1579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822035" y="1634836"/>
            <a:ext cx="11055928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Nous allons continuer à pratiquer la soustraction à deux chiffres. Soustrait ce qui est facile pour toi!</a:t>
            </a:r>
            <a:endParaRPr lang="fr-CA" sz="3500" dirty="0">
              <a:latin typeface="Century Gothic" panose="020B0502020202020204" pitchFamily="34" charset="0"/>
            </a:endParaRPr>
          </a:p>
          <a:p>
            <a:r>
              <a:rPr lang="fr-CA" sz="15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				</a:t>
            </a:r>
          </a:p>
          <a:p>
            <a:r>
              <a:rPr lang="fr-CA" sz="15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			</a:t>
            </a:r>
          </a:p>
          <a:p>
            <a:r>
              <a:rPr lang="fr-CA" sz="40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			</a:t>
            </a:r>
            <a:r>
              <a:rPr lang="fr-CA" sz="45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75 – 29  = __</a:t>
            </a:r>
          </a:p>
          <a:p>
            <a:r>
              <a:rPr lang="fr-CA" sz="4500" dirty="0">
                <a:solidFill>
                  <a:srgbClr val="FF0066"/>
                </a:solidFill>
                <a:latin typeface="Century Gothic" panose="020B0502020202020204" pitchFamily="34" charset="0"/>
              </a:rPr>
              <a:t>	</a:t>
            </a:r>
            <a:r>
              <a:rPr lang="fr-CA" sz="45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		75 – 10 = 65</a:t>
            </a:r>
          </a:p>
          <a:p>
            <a:r>
              <a:rPr lang="fr-CA" sz="45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			65 – 10 = 55</a:t>
            </a:r>
          </a:p>
          <a:p>
            <a:r>
              <a:rPr lang="fr-CA" sz="4500" dirty="0">
                <a:solidFill>
                  <a:srgbClr val="FF0066"/>
                </a:solidFill>
                <a:latin typeface="Century Gothic" panose="020B0502020202020204" pitchFamily="34" charset="0"/>
              </a:rPr>
              <a:t>	</a:t>
            </a:r>
            <a:r>
              <a:rPr lang="fr-CA" sz="45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		55 – 5 = 50 </a:t>
            </a:r>
          </a:p>
          <a:p>
            <a:r>
              <a:rPr lang="fr-CA" sz="45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			50 – 4 = 46</a:t>
            </a:r>
          </a:p>
          <a:p>
            <a:r>
              <a:rPr lang="fr-CA" sz="40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          </a:t>
            </a:r>
          </a:p>
          <a:p>
            <a:r>
              <a:rPr lang="fr-CA" sz="40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							</a:t>
            </a:r>
            <a:endParaRPr lang="fr-CA" sz="5000" dirty="0" smtClean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6557817" y="3121890"/>
            <a:ext cx="514465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***N’oublie pas que tu peux toujours diviser un nombre en deux. </a:t>
            </a:r>
            <a:r>
              <a:rPr lang="fr-CA" dirty="0" smtClean="0">
                <a:latin typeface="Century Gothic" panose="020B0502020202020204" pitchFamily="34" charset="0"/>
              </a:rPr>
              <a:t>(</a:t>
            </a:r>
            <a:r>
              <a:rPr lang="fr-CA" dirty="0" err="1" smtClean="0">
                <a:latin typeface="Century Gothic" panose="020B0502020202020204" pitchFamily="34" charset="0"/>
              </a:rPr>
              <a:t>Don’t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forget</a:t>
            </a:r>
            <a:r>
              <a:rPr lang="fr-CA" dirty="0" smtClean="0">
                <a:latin typeface="Century Gothic" panose="020B0502020202020204" pitchFamily="34" charset="0"/>
              </a:rPr>
              <a:t>, </a:t>
            </a:r>
            <a:r>
              <a:rPr lang="fr-CA" dirty="0" err="1" smtClean="0">
                <a:latin typeface="Century Gothic" panose="020B0502020202020204" pitchFamily="34" charset="0"/>
              </a:rPr>
              <a:t>you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can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always</a:t>
            </a:r>
            <a:r>
              <a:rPr lang="fr-CA" dirty="0" smtClean="0"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latin typeface="Century Gothic" panose="020B0502020202020204" pitchFamily="34" charset="0"/>
              </a:rPr>
              <a:t>divide</a:t>
            </a:r>
            <a:r>
              <a:rPr lang="fr-CA" dirty="0" smtClean="0">
                <a:latin typeface="Century Gothic" panose="020B0502020202020204" pitchFamily="34" charset="0"/>
              </a:rPr>
              <a:t> a </a:t>
            </a:r>
            <a:r>
              <a:rPr lang="fr-CA" dirty="0" err="1" smtClean="0">
                <a:latin typeface="Century Gothic" panose="020B0502020202020204" pitchFamily="34" charset="0"/>
              </a:rPr>
              <a:t>number</a:t>
            </a:r>
            <a:r>
              <a:rPr lang="fr-CA" dirty="0" smtClean="0">
                <a:latin typeface="Century Gothic" panose="020B0502020202020204" pitchFamily="34" charset="0"/>
              </a:rPr>
              <a:t> in </a:t>
            </a:r>
            <a:r>
              <a:rPr lang="fr-CA" dirty="0" err="1" smtClean="0">
                <a:latin typeface="Century Gothic" panose="020B0502020202020204" pitchFamily="34" charset="0"/>
              </a:rPr>
              <a:t>two</a:t>
            </a:r>
            <a:r>
              <a:rPr lang="fr-CA" dirty="0" smtClean="0">
                <a:latin typeface="Century Gothic" panose="020B0502020202020204" pitchFamily="34" charset="0"/>
              </a:rPr>
              <a:t>.)</a:t>
            </a:r>
          </a:p>
          <a:p>
            <a:endParaRPr lang="fr-CA" dirty="0" smtClean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latin typeface="Century Gothic" panose="020B0502020202020204" pitchFamily="34" charset="0"/>
              </a:rPr>
              <a:t>			</a:t>
            </a:r>
            <a:r>
              <a:rPr lang="fr-CA" sz="5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		</a:t>
            </a:r>
            <a:r>
              <a:rPr lang="fr-CA" sz="5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9</a:t>
            </a:r>
          </a:p>
          <a:p>
            <a:r>
              <a:rPr lang="fr-CA" sz="50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fr-CA" sz="50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fr-CA" sz="5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5</a:t>
            </a:r>
            <a:r>
              <a:rPr lang="fr-CA" sz="50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				</a:t>
            </a:r>
            <a:r>
              <a:rPr lang="fr-CA" sz="5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4</a:t>
            </a:r>
            <a:endParaRPr lang="en-US" sz="5000" dirty="0">
              <a:solidFill>
                <a:srgbClr val="00B0F0"/>
              </a:solidFill>
            </a:endParaRPr>
          </a:p>
        </p:txBody>
      </p:sp>
      <p:cxnSp>
        <p:nvCxnSpPr>
          <p:cNvPr id="8" name="Straight Arrow Connector 7"/>
          <p:cNvCxnSpPr/>
          <p:nvPr>
            <p:custDataLst>
              <p:tags r:id="rId5"/>
            </p:custDataLst>
          </p:nvPr>
        </p:nvCxnSpPr>
        <p:spPr>
          <a:xfrm>
            <a:off x="9291782" y="5624945"/>
            <a:ext cx="572654" cy="461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>
            <p:custDataLst>
              <p:tags r:id="rId6"/>
            </p:custDataLst>
          </p:nvPr>
        </p:nvCxnSpPr>
        <p:spPr>
          <a:xfrm flipH="1">
            <a:off x="8395856" y="5624945"/>
            <a:ext cx="507999" cy="461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>
            <p:custDataLst>
              <p:tags r:id="rId7"/>
            </p:custDataLst>
          </p:nvPr>
        </p:nvSpPr>
        <p:spPr>
          <a:xfrm>
            <a:off x="6216073" y="3057235"/>
            <a:ext cx="5486399" cy="357020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84872" y="814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1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>
            <p:custDataLst>
              <p:tags r:id="rId1"/>
            </p:custDataLst>
          </p:nvPr>
        </p:nvSpPr>
        <p:spPr>
          <a:xfrm>
            <a:off x="3326580" y="3485690"/>
            <a:ext cx="1051457" cy="29144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794325" y="1412221"/>
            <a:ext cx="11065166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Est-ce que les équations que tu choisis vont être exactement la même que Madame? Non, mais ça va!</a:t>
            </a:r>
            <a:endParaRPr lang="fr-CA" sz="3500" dirty="0">
              <a:latin typeface="Century Gothic" panose="020B0502020202020204" pitchFamily="34" charset="0"/>
            </a:endParaRPr>
          </a:p>
          <a:p>
            <a:r>
              <a:rPr lang="fr-CA" sz="15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				</a:t>
            </a:r>
          </a:p>
          <a:p>
            <a:r>
              <a:rPr lang="fr-CA" sz="15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			</a:t>
            </a:r>
          </a:p>
          <a:p>
            <a:r>
              <a:rPr lang="fr-CA" sz="40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			</a:t>
            </a:r>
            <a:r>
              <a:rPr lang="fr-CA" sz="45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75 – 29  = __</a:t>
            </a:r>
          </a:p>
          <a:p>
            <a:r>
              <a:rPr lang="fr-CA" sz="4500" dirty="0">
                <a:solidFill>
                  <a:srgbClr val="FF0066"/>
                </a:solidFill>
                <a:latin typeface="Century Gothic" panose="020B0502020202020204" pitchFamily="34" charset="0"/>
              </a:rPr>
              <a:t>	</a:t>
            </a:r>
            <a:r>
              <a:rPr lang="fr-CA" sz="45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		75 – 10 = 65</a:t>
            </a:r>
          </a:p>
          <a:p>
            <a:r>
              <a:rPr lang="fr-CA" sz="45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			65 – 10 = 55</a:t>
            </a:r>
          </a:p>
          <a:p>
            <a:r>
              <a:rPr lang="fr-CA" sz="4500" dirty="0">
                <a:solidFill>
                  <a:srgbClr val="FF0066"/>
                </a:solidFill>
                <a:latin typeface="Century Gothic" panose="020B0502020202020204" pitchFamily="34" charset="0"/>
              </a:rPr>
              <a:t>	</a:t>
            </a:r>
            <a:r>
              <a:rPr lang="fr-CA" sz="45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		55 –  5 = 50 </a:t>
            </a:r>
          </a:p>
          <a:p>
            <a:r>
              <a:rPr lang="fr-CA" sz="45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			50 –  4 = 46</a:t>
            </a:r>
            <a:endParaRPr lang="fr-CA" sz="4000" dirty="0" smtClean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7250545" y="3611417"/>
            <a:ext cx="438727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***</a:t>
            </a:r>
            <a:r>
              <a:rPr lang="fr-CA" sz="3000" dirty="0">
                <a:latin typeface="Century Gothic" panose="020B0502020202020204" pitchFamily="34" charset="0"/>
              </a:rPr>
              <a:t>Assurez-vous que tu enlèves le même montant qu’il y a dans la question. </a:t>
            </a:r>
            <a:r>
              <a:rPr lang="fr-CA" dirty="0">
                <a:latin typeface="Century Gothic" panose="020B0502020202020204" pitchFamily="34" charset="0"/>
              </a:rPr>
              <a:t>(</a:t>
            </a:r>
            <a:r>
              <a:rPr lang="fr-CA" dirty="0" err="1">
                <a:latin typeface="Century Gothic" panose="020B0502020202020204" pitchFamily="34" charset="0"/>
              </a:rPr>
              <a:t>be</a:t>
            </a:r>
            <a:r>
              <a:rPr lang="fr-CA" dirty="0">
                <a:latin typeface="Century Gothic" panose="020B0502020202020204" pitchFamily="34" charset="0"/>
              </a:rPr>
              <a:t> sure </a:t>
            </a:r>
            <a:r>
              <a:rPr lang="fr-CA" dirty="0" err="1">
                <a:latin typeface="Century Gothic" panose="020B0502020202020204" pitchFamily="34" charset="0"/>
              </a:rPr>
              <a:t>you</a:t>
            </a:r>
            <a:r>
              <a:rPr lang="fr-CA" dirty="0">
                <a:latin typeface="Century Gothic" panose="020B0502020202020204" pitchFamily="34" charset="0"/>
              </a:rPr>
              <a:t> </a:t>
            </a:r>
            <a:r>
              <a:rPr lang="fr-CA" dirty="0" err="1">
                <a:latin typeface="Century Gothic" panose="020B0502020202020204" pitchFamily="34" charset="0"/>
              </a:rPr>
              <a:t>take</a:t>
            </a:r>
            <a:r>
              <a:rPr lang="fr-CA" dirty="0">
                <a:latin typeface="Century Gothic" panose="020B0502020202020204" pitchFamily="34" charset="0"/>
              </a:rPr>
              <a:t> </a:t>
            </a:r>
            <a:r>
              <a:rPr lang="fr-CA" dirty="0" err="1">
                <a:latin typeface="Century Gothic" panose="020B0502020202020204" pitchFamily="34" charset="0"/>
              </a:rPr>
              <a:t>away</a:t>
            </a:r>
            <a:r>
              <a:rPr lang="fr-CA" dirty="0">
                <a:latin typeface="Century Gothic" panose="020B0502020202020204" pitchFamily="34" charset="0"/>
              </a:rPr>
              <a:t> the </a:t>
            </a:r>
            <a:r>
              <a:rPr lang="fr-CA" dirty="0" err="1">
                <a:latin typeface="Century Gothic" panose="020B0502020202020204" pitchFamily="34" charset="0"/>
              </a:rPr>
              <a:t>same</a:t>
            </a:r>
            <a:r>
              <a:rPr lang="fr-CA" dirty="0">
                <a:latin typeface="Century Gothic" panose="020B0502020202020204" pitchFamily="34" charset="0"/>
              </a:rPr>
              <a:t> </a:t>
            </a:r>
            <a:r>
              <a:rPr lang="fr-CA" dirty="0" err="1">
                <a:latin typeface="Century Gothic" panose="020B0502020202020204" pitchFamily="34" charset="0"/>
              </a:rPr>
              <a:t>amount</a:t>
            </a:r>
            <a:r>
              <a:rPr lang="fr-CA" dirty="0">
                <a:latin typeface="Century Gothic" panose="020B0502020202020204" pitchFamily="34" charset="0"/>
              </a:rPr>
              <a:t> </a:t>
            </a:r>
            <a:r>
              <a:rPr lang="fr-CA" dirty="0" err="1">
                <a:latin typeface="Century Gothic" panose="020B0502020202020204" pitchFamily="34" charset="0"/>
              </a:rPr>
              <a:t>that</a:t>
            </a:r>
            <a:r>
              <a:rPr lang="fr-CA" dirty="0">
                <a:latin typeface="Century Gothic" panose="020B0502020202020204" pitchFamily="34" charset="0"/>
              </a:rPr>
              <a:t> </a:t>
            </a:r>
            <a:r>
              <a:rPr lang="fr-CA" dirty="0" err="1">
                <a:latin typeface="Century Gothic" panose="020B0502020202020204" pitchFamily="34" charset="0"/>
              </a:rPr>
              <a:t>is</a:t>
            </a:r>
            <a:r>
              <a:rPr lang="fr-CA" dirty="0">
                <a:latin typeface="Century Gothic" panose="020B0502020202020204" pitchFamily="34" charset="0"/>
              </a:rPr>
              <a:t> in the question.)</a:t>
            </a:r>
            <a:endParaRPr lang="en-US" dirty="0"/>
          </a:p>
          <a:p>
            <a:r>
              <a:rPr lang="fr-CA" sz="5000" dirty="0" smtClean="0">
                <a:latin typeface="Century Gothic" panose="020B0502020202020204" pitchFamily="34" charset="0"/>
              </a:rPr>
              <a:t>		</a:t>
            </a:r>
            <a:r>
              <a:rPr lang="fr-CA" sz="5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	</a:t>
            </a:r>
            <a:endParaRPr lang="en-US" sz="5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Rounded Rectangle 13"/>
          <p:cNvSpPr/>
          <p:nvPr>
            <p:custDataLst>
              <p:tags r:id="rId5"/>
            </p:custDataLst>
          </p:nvPr>
        </p:nvSpPr>
        <p:spPr>
          <a:xfrm>
            <a:off x="7084291" y="3485690"/>
            <a:ext cx="4618181" cy="27331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qual 10"/>
          <p:cNvSpPr/>
          <p:nvPr>
            <p:custDataLst>
              <p:tags r:id="rId6"/>
            </p:custDataLst>
          </p:nvPr>
        </p:nvSpPr>
        <p:spPr>
          <a:xfrm rot="2279653">
            <a:off x="4014151" y="6307321"/>
            <a:ext cx="365363" cy="226012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>
            <p:custDataLst>
              <p:tags r:id="rId7"/>
            </p:custDataLst>
          </p:nvPr>
        </p:nvSpPr>
        <p:spPr>
          <a:xfrm>
            <a:off x="4351196" y="6304002"/>
            <a:ext cx="6078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 smtClean="0"/>
              <a:t>29</a:t>
            </a:r>
            <a:endParaRPr lang="en-US" sz="3000" dirty="0"/>
          </a:p>
        </p:txBody>
      </p:sp>
      <p:sp>
        <p:nvSpPr>
          <p:cNvPr id="12" name="Curved Up Arrow 11"/>
          <p:cNvSpPr/>
          <p:nvPr>
            <p:custDataLst>
              <p:tags r:id="rId8"/>
            </p:custDataLst>
          </p:nvPr>
        </p:nvSpPr>
        <p:spPr>
          <a:xfrm rot="15420283">
            <a:off x="3365393" y="3841400"/>
            <a:ext cx="3971753" cy="1530631"/>
          </a:xfrm>
          <a:prstGeom prst="curvedUp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8325" y="618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0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59545" y="704334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31272" y="1634836"/>
            <a:ext cx="1105592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u="sng" dirty="0" smtClean="0">
                <a:latin typeface="Century Gothic" panose="020B0502020202020204" pitchFamily="34" charset="0"/>
              </a:rPr>
              <a:t>Voici un autre exemple: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						</a:t>
            </a:r>
            <a:r>
              <a:rPr lang="fr-CA" sz="5000" dirty="0">
                <a:solidFill>
                  <a:srgbClr val="C00000"/>
                </a:solidFill>
                <a:latin typeface="Century Gothic" panose="020B0502020202020204" pitchFamily="34" charset="0"/>
              </a:rPr>
              <a:t>8</a:t>
            </a:r>
            <a:r>
              <a:rPr lang="fr-CA" sz="50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0 – 56 = ___             </a:t>
            </a:r>
          </a:p>
          <a:p>
            <a:r>
              <a:rPr lang="fr-CA" sz="50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						80 – 30 = 50</a:t>
            </a:r>
          </a:p>
          <a:p>
            <a:r>
              <a:rPr lang="fr-CA" sz="50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						50 – </a:t>
            </a:r>
            <a:r>
              <a:rPr lang="fr-CA" sz="5000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  <a:r>
              <a:rPr lang="fr-CA" sz="50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0 = 30</a:t>
            </a:r>
          </a:p>
          <a:p>
            <a:r>
              <a:rPr lang="fr-CA" sz="50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						30 – </a:t>
            </a:r>
            <a:r>
              <a:rPr lang="fr-CA" sz="5000" dirty="0">
                <a:solidFill>
                  <a:srgbClr val="C00000"/>
                </a:solidFill>
                <a:latin typeface="Century Gothic" panose="020B0502020202020204" pitchFamily="34" charset="0"/>
              </a:rPr>
              <a:t>6</a:t>
            </a:r>
            <a:r>
              <a:rPr lang="fr-CA" sz="50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= 24</a:t>
            </a:r>
          </a:p>
          <a:p>
            <a:r>
              <a:rPr lang="fr-CA" sz="5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						</a:t>
            </a:r>
            <a:endParaRPr lang="en-US" sz="5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Straight Arrow Connector 5"/>
          <p:cNvCxnSpPr/>
          <p:nvPr>
            <p:custDataLst>
              <p:tags r:id="rId3"/>
            </p:custDataLst>
          </p:nvPr>
        </p:nvCxnSpPr>
        <p:spPr>
          <a:xfrm flipH="1">
            <a:off x="4313385" y="4120131"/>
            <a:ext cx="2244437" cy="259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>
            <p:custDataLst>
              <p:tags r:id="rId4"/>
            </p:custDataLst>
          </p:nvPr>
        </p:nvCxnSpPr>
        <p:spPr>
          <a:xfrm flipH="1">
            <a:off x="4313385" y="4887769"/>
            <a:ext cx="2244436" cy="251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11089" y="11685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3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59544" y="504309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21747" y="1406236"/>
            <a:ext cx="110559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Voici deux façons différentes de résoudre le même problème! Lequel est meilleur? Les deux sont fantastiques</a:t>
            </a:r>
            <a:r>
              <a:rPr lang="fr-CA" sz="3200" dirty="0" smtClean="0">
                <a:latin typeface="Century Gothic" panose="020B0502020202020204" pitchFamily="34" charset="0"/>
              </a:rPr>
              <a:t>!</a:t>
            </a:r>
            <a:r>
              <a:rPr lang="fr-CA" sz="3600" dirty="0">
                <a:solidFill>
                  <a:srgbClr val="FF0000"/>
                </a:solidFill>
              </a:rPr>
              <a:t> </a:t>
            </a:r>
            <a:r>
              <a:rPr lang="fr-CA" sz="3600" dirty="0" smtClean="0">
                <a:solidFill>
                  <a:srgbClr val="FF0000"/>
                </a:solidFill>
              </a:rPr>
              <a:t> </a:t>
            </a:r>
            <a:r>
              <a:rPr lang="fr-CA" sz="2000" u="sng" dirty="0" smtClean="0">
                <a:solidFill>
                  <a:srgbClr val="FF0000"/>
                </a:solidFill>
              </a:rPr>
              <a:t>Mme</a:t>
            </a:r>
            <a:r>
              <a:rPr lang="fr-CA" sz="2000" u="sng" dirty="0">
                <a:solidFill>
                  <a:srgbClr val="FF0000"/>
                </a:solidFill>
              </a:rPr>
              <a:t>. </a:t>
            </a:r>
            <a:r>
              <a:rPr lang="fr-CA" sz="2000" u="sng" dirty="0" err="1" smtClean="0">
                <a:solidFill>
                  <a:srgbClr val="FF0000"/>
                </a:solidFill>
              </a:rPr>
              <a:t>Gamble</a:t>
            </a:r>
            <a:endParaRPr lang="fr-CA" sz="35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fr-CA" sz="5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fr-CA" sz="4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83 </a:t>
            </a:r>
            <a:r>
              <a:rPr lang="fr-CA" sz="4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– 46 = __                   </a:t>
            </a:r>
            <a:r>
              <a:rPr lang="fr-CA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83 – 46 = __ </a:t>
            </a:r>
          </a:p>
          <a:p>
            <a:r>
              <a:rPr lang="fr-CA" sz="4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			83 – </a:t>
            </a:r>
            <a:r>
              <a:rPr lang="fr-CA" sz="4000" dirty="0">
                <a:solidFill>
                  <a:srgbClr val="00B050"/>
                </a:solidFill>
                <a:latin typeface="Century Gothic" panose="020B0502020202020204" pitchFamily="34" charset="0"/>
              </a:rPr>
              <a:t>1</a:t>
            </a:r>
            <a:r>
              <a:rPr lang="fr-CA" sz="4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0 = </a:t>
            </a:r>
            <a:r>
              <a:rPr lang="fr-CA" sz="4000" dirty="0">
                <a:solidFill>
                  <a:srgbClr val="00B050"/>
                </a:solidFill>
                <a:latin typeface="Century Gothic" panose="020B0502020202020204" pitchFamily="34" charset="0"/>
              </a:rPr>
              <a:t>7</a:t>
            </a:r>
            <a:r>
              <a:rPr lang="fr-CA" sz="4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3						</a:t>
            </a:r>
            <a:r>
              <a:rPr lang="fr-CA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83 – 30 = 53</a:t>
            </a:r>
          </a:p>
          <a:p>
            <a:r>
              <a:rPr lang="fr-CA" sz="4000" dirty="0">
                <a:solidFill>
                  <a:srgbClr val="00B050"/>
                </a:solidFill>
                <a:latin typeface="Century Gothic" panose="020B0502020202020204" pitchFamily="34" charset="0"/>
              </a:rPr>
              <a:t>	</a:t>
            </a:r>
            <a:r>
              <a:rPr lang="fr-CA" sz="4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		73 – 10 = 63						</a:t>
            </a:r>
            <a:r>
              <a:rPr lang="fr-CA" sz="4000" dirty="0">
                <a:solidFill>
                  <a:srgbClr val="7030A0"/>
                </a:solidFill>
                <a:latin typeface="Century Gothic" panose="020B0502020202020204" pitchFamily="34" charset="0"/>
              </a:rPr>
              <a:t>5</a:t>
            </a:r>
            <a:r>
              <a:rPr lang="fr-CA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3 – 10 = 43</a:t>
            </a:r>
          </a:p>
          <a:p>
            <a:r>
              <a:rPr lang="fr-CA" sz="4000" dirty="0">
                <a:solidFill>
                  <a:srgbClr val="00B050"/>
                </a:solidFill>
                <a:latin typeface="Century Gothic" panose="020B0502020202020204" pitchFamily="34" charset="0"/>
              </a:rPr>
              <a:t>	</a:t>
            </a:r>
            <a:r>
              <a:rPr lang="fr-CA" sz="4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		63 – 20 = 43						</a:t>
            </a:r>
            <a:r>
              <a:rPr lang="fr-CA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43 – 6 = 37</a:t>
            </a:r>
          </a:p>
          <a:p>
            <a:r>
              <a:rPr lang="fr-CA" sz="4000" dirty="0">
                <a:solidFill>
                  <a:srgbClr val="00B050"/>
                </a:solidFill>
                <a:latin typeface="Century Gothic" panose="020B0502020202020204" pitchFamily="34" charset="0"/>
              </a:rPr>
              <a:t>	</a:t>
            </a:r>
            <a:r>
              <a:rPr lang="fr-CA" sz="4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		43 – 3 = 40</a:t>
            </a:r>
          </a:p>
          <a:p>
            <a:r>
              <a:rPr lang="fr-CA" sz="4000" dirty="0">
                <a:solidFill>
                  <a:srgbClr val="00B050"/>
                </a:solidFill>
                <a:latin typeface="Century Gothic" panose="020B0502020202020204" pitchFamily="34" charset="0"/>
              </a:rPr>
              <a:t>	</a:t>
            </a:r>
            <a:r>
              <a:rPr lang="fr-CA" sz="4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		40 – 3 = 37</a:t>
            </a:r>
          </a:p>
          <a:p>
            <a:endParaRPr lang="fr-CA" sz="5000" dirty="0" smtClean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>
            <p:custDataLst>
              <p:tags r:id="rId3"/>
            </p:custDataLst>
          </p:nvPr>
        </p:nvCxnSpPr>
        <p:spPr>
          <a:xfrm flipH="1">
            <a:off x="6493164" y="2844800"/>
            <a:ext cx="12411" cy="39162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2004291" y="3028950"/>
            <a:ext cx="3408218" cy="6933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5"/>
            </p:custDataLst>
          </p:nvPr>
        </p:nvSpPr>
        <p:spPr>
          <a:xfrm>
            <a:off x="7487516" y="3028949"/>
            <a:ext cx="3408218" cy="6933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263546" y="2628839"/>
            <a:ext cx="15110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000" u="sng" dirty="0">
                <a:solidFill>
                  <a:srgbClr val="FF0000"/>
                </a:solidFill>
              </a:rPr>
              <a:t>Mme. Chopin</a:t>
            </a:r>
            <a:endParaRPr lang="en-US" sz="2000" u="sng" dirty="0">
              <a:solidFill>
                <a:srgbClr val="FF0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30919" y="578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4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59545" y="630443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31272" y="1634836"/>
            <a:ext cx="11055928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Maintenant, j’aimerais que tu essayes un exemple toi-même. La réponse est sur la page suivante.</a:t>
            </a:r>
          </a:p>
          <a:p>
            <a:endParaRPr lang="fr-CA" sz="32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								</a:t>
            </a:r>
            <a:r>
              <a:rPr lang="fr-CA" sz="50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73 – 47 = 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4289" y="7555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31836" y="593498"/>
            <a:ext cx="6999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u="sng" dirty="0" smtClean="0">
                <a:latin typeface="Century Gothic" panose="020B0502020202020204" pitchFamily="34" charset="0"/>
              </a:rPr>
              <a:t>Soustraction à deux chiffres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471054" y="1487054"/>
            <a:ext cx="1136996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Comparer votre réponse a celle de Madame. N’oublie pas que vos équations peut être différents que les miens.</a:t>
            </a:r>
          </a:p>
          <a:p>
            <a:endParaRPr lang="fr-CA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							</a:t>
            </a:r>
            <a:r>
              <a:rPr lang="fr-CA" sz="43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73 – 47 = </a:t>
            </a:r>
            <a:r>
              <a:rPr lang="fr-CA" sz="4300" u="sng" dirty="0">
                <a:solidFill>
                  <a:srgbClr val="FF6600"/>
                </a:solidFill>
                <a:latin typeface="Century Gothic" panose="020B0502020202020204" pitchFamily="34" charset="0"/>
              </a:rPr>
              <a:t>2</a:t>
            </a:r>
            <a:r>
              <a:rPr lang="fr-CA" sz="4300" u="sng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6</a:t>
            </a:r>
          </a:p>
          <a:p>
            <a:r>
              <a:rPr lang="fr-CA" sz="4300" dirty="0">
                <a:solidFill>
                  <a:srgbClr val="FF6600"/>
                </a:solidFill>
                <a:latin typeface="Century Gothic" panose="020B0502020202020204" pitchFamily="34" charset="0"/>
              </a:rPr>
              <a:t>	</a:t>
            </a:r>
            <a:r>
              <a:rPr lang="fr-CA" sz="43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							73 – 20 = 53</a:t>
            </a:r>
          </a:p>
          <a:p>
            <a:r>
              <a:rPr lang="fr-CA" sz="4300" dirty="0">
                <a:solidFill>
                  <a:srgbClr val="FF6600"/>
                </a:solidFill>
                <a:latin typeface="Century Gothic" panose="020B0502020202020204" pitchFamily="34" charset="0"/>
              </a:rPr>
              <a:t>	</a:t>
            </a:r>
            <a:r>
              <a:rPr lang="fr-CA" sz="43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							53 – 10 = 43</a:t>
            </a:r>
          </a:p>
          <a:p>
            <a:r>
              <a:rPr lang="fr-CA" sz="4300" dirty="0">
                <a:solidFill>
                  <a:srgbClr val="FF6600"/>
                </a:solidFill>
                <a:latin typeface="Century Gothic" panose="020B0502020202020204" pitchFamily="34" charset="0"/>
              </a:rPr>
              <a:t>	</a:t>
            </a:r>
            <a:r>
              <a:rPr lang="fr-CA" sz="43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							43 – 10 = 33</a:t>
            </a:r>
          </a:p>
          <a:p>
            <a:r>
              <a:rPr lang="fr-CA" sz="4300" dirty="0">
                <a:solidFill>
                  <a:srgbClr val="FF6600"/>
                </a:solidFill>
                <a:latin typeface="Century Gothic" panose="020B0502020202020204" pitchFamily="34" charset="0"/>
              </a:rPr>
              <a:t>	</a:t>
            </a:r>
            <a:r>
              <a:rPr lang="fr-CA" sz="43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							33 – 3 = 30</a:t>
            </a:r>
          </a:p>
          <a:p>
            <a:r>
              <a:rPr lang="fr-CA" sz="4300" dirty="0">
                <a:solidFill>
                  <a:srgbClr val="FF6600"/>
                </a:solidFill>
                <a:latin typeface="Century Gothic" panose="020B0502020202020204" pitchFamily="34" charset="0"/>
              </a:rPr>
              <a:t>	</a:t>
            </a:r>
            <a:r>
              <a:rPr lang="fr-CA" sz="43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							30 – 4 = 26</a:t>
            </a:r>
          </a:p>
          <a:p>
            <a:endParaRPr lang="fr-CA" sz="35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1307" y="663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219201" y="701963"/>
            <a:ext cx="1034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smtClean="0">
                <a:latin typeface="Century Gothic" panose="020B0502020202020204" pitchFamily="34" charset="0"/>
              </a:rPr>
              <a:t>Centre –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Calculs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mentaux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endParaRPr lang="en-US" sz="4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51347" y="1570182"/>
            <a:ext cx="10039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>
                <a:latin typeface="Century Gothic" panose="020B0502020202020204" pitchFamily="34" charset="0"/>
              </a:rPr>
              <a:t>J’ai mis trois nouveaux vidéos de calculs mentaux à pratiquer sous le PowerPoint de mathématiques. J’utilise encore des cartes de soustractions et des tableaux blancs. N’oublie pas que tu peux toujours</a:t>
            </a:r>
          </a:p>
          <a:p>
            <a:r>
              <a:rPr lang="fr-CA" sz="3600" dirty="0" smtClean="0">
                <a:latin typeface="Century Gothic" panose="020B0502020202020204" pitchFamily="34" charset="0"/>
              </a:rPr>
              <a:t>pratiquer les vidéos des semaines </a:t>
            </a:r>
          </a:p>
          <a:p>
            <a:r>
              <a:rPr lang="fr-CA" sz="3600" dirty="0" smtClean="0">
                <a:latin typeface="Century Gothic" panose="020B0502020202020204" pitchFamily="34" charset="0"/>
              </a:rPr>
              <a:t>5, 6 ou 7 aussi! Continue à </a:t>
            </a:r>
          </a:p>
          <a:p>
            <a:r>
              <a:rPr lang="fr-CA" sz="3600" dirty="0" smtClean="0">
                <a:latin typeface="Century Gothic" panose="020B0502020202020204" pitchFamily="34" charset="0"/>
              </a:rPr>
              <a:t>pratiquer!</a:t>
            </a:r>
            <a:r>
              <a:rPr lang="fr-CA" sz="3600" dirty="0">
                <a:latin typeface="Century Gothic" panose="020B0502020202020204" pitchFamily="34" charset="0"/>
              </a:rPr>
              <a:t> </a:t>
            </a:r>
            <a:r>
              <a:rPr lang="fr-CA" sz="3600" dirty="0" smtClean="0">
                <a:latin typeface="Century Gothic" panose="020B0502020202020204" pitchFamily="34" charset="0"/>
              </a:rPr>
              <a:t>Allez-y mes amis!!!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9" y="3832339"/>
            <a:ext cx="2794993" cy="263999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7885" y="701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025236" y="775854"/>
            <a:ext cx="10547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Century Gothic" panose="020B0502020202020204" pitchFamily="34" charset="0"/>
              </a:rPr>
              <a:t>Centre </a:t>
            </a:r>
            <a:r>
              <a:rPr lang="en-US" sz="4000" u="sng" dirty="0" smtClean="0">
                <a:latin typeface="Century Gothic" panose="020B0502020202020204" pitchFamily="34" charset="0"/>
              </a:rPr>
              <a:t>1 – La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4000" u="sng" dirty="0" smtClean="0">
                <a:latin typeface="Century Gothic" panose="020B0502020202020204" pitchFamily="34" charset="0"/>
              </a:rPr>
              <a:t> a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deux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chiffres</a:t>
            </a:r>
            <a:endParaRPr lang="en-US" sz="4000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025236" y="1622309"/>
            <a:ext cx="1063105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latin typeface="Century Gothic" panose="020B0502020202020204" pitchFamily="34" charset="0"/>
              </a:rPr>
              <a:t>Compl</a:t>
            </a:r>
            <a:r>
              <a:rPr lang="fr-CA" sz="3000" dirty="0" err="1" smtClean="0">
                <a:latin typeface="Century Gothic" panose="020B0502020202020204" pitchFamily="34" charset="0"/>
              </a:rPr>
              <a:t>ète</a:t>
            </a:r>
            <a:r>
              <a:rPr lang="fr-CA" sz="3000" dirty="0" smtClean="0">
                <a:latin typeface="Century Gothic" panose="020B0502020202020204" pitchFamily="34" charset="0"/>
              </a:rPr>
              <a:t> les soustractions à deux chiffres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  <a:r>
              <a:rPr lang="en-US" sz="3000" dirty="0" err="1" smtClean="0">
                <a:latin typeface="Century Gothic" panose="020B0502020202020204" pitchFamily="34" charset="0"/>
              </a:rPr>
              <a:t>suivantes</a:t>
            </a:r>
            <a:r>
              <a:rPr lang="en-US" sz="3000" dirty="0" smtClean="0">
                <a:latin typeface="Century Gothic" panose="020B0502020202020204" pitchFamily="34" charset="0"/>
              </a:rPr>
              <a:t>. Continuer à </a:t>
            </a:r>
            <a:r>
              <a:rPr lang="en-US" sz="3000" dirty="0" err="1" smtClean="0">
                <a:latin typeface="Century Gothic" panose="020B0502020202020204" pitchFamily="34" charset="0"/>
              </a:rPr>
              <a:t>pratiquer</a:t>
            </a:r>
            <a:r>
              <a:rPr lang="en-US" sz="3000" dirty="0" smtClean="0">
                <a:latin typeface="Century Gothic" panose="020B0502020202020204" pitchFamily="34" charset="0"/>
              </a:rPr>
              <a:t> </a:t>
            </a:r>
            <a:r>
              <a:rPr lang="en-US" sz="3000" dirty="0" err="1" smtClean="0">
                <a:latin typeface="Century Gothic" panose="020B0502020202020204" pitchFamily="34" charset="0"/>
              </a:rPr>
              <a:t>votre</a:t>
            </a:r>
            <a:r>
              <a:rPr lang="en-US" sz="3000" dirty="0" smtClean="0">
                <a:latin typeface="Century Gothic" panose="020B0502020202020204" pitchFamily="34" charset="0"/>
              </a:rPr>
              <a:t> nouvelle </a:t>
            </a:r>
            <a:r>
              <a:rPr lang="en-US" sz="3000" dirty="0" err="1" smtClean="0">
                <a:latin typeface="Century Gothic" panose="020B0502020202020204" pitchFamily="34" charset="0"/>
              </a:rPr>
              <a:t>stratégie</a:t>
            </a:r>
            <a:r>
              <a:rPr lang="en-US" sz="3000" dirty="0" smtClean="0">
                <a:latin typeface="Century Gothic" panose="020B0502020202020204" pitchFamily="34" charset="0"/>
              </a:rPr>
              <a:t>!</a:t>
            </a:r>
            <a:endParaRPr lang="fr-CA" sz="4500" dirty="0">
              <a:latin typeface="Century Gothic" panose="020B0502020202020204" pitchFamily="34" charset="0"/>
            </a:endParaRPr>
          </a:p>
          <a:p>
            <a:endParaRPr lang="fr-CA" sz="4500" dirty="0">
              <a:latin typeface="Century Gothic" panose="020B0502020202020204" pitchFamily="34" charset="0"/>
            </a:endParaRPr>
          </a:p>
          <a:p>
            <a:pPr marL="742950" indent="-742950">
              <a:buAutoNum type="arabicPeriod"/>
            </a:pPr>
            <a:r>
              <a:rPr lang="fr-CA" sz="45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67 – 32 =</a:t>
            </a:r>
            <a:r>
              <a:rPr lang="fr-CA" sz="4500" dirty="0">
                <a:solidFill>
                  <a:srgbClr val="00B0F0"/>
                </a:solidFill>
                <a:latin typeface="Century Gothic" panose="020B0502020202020204" pitchFamily="34" charset="0"/>
              </a:rPr>
              <a:t>	</a:t>
            </a:r>
            <a:r>
              <a:rPr lang="fr-CA" sz="4500" dirty="0">
                <a:latin typeface="Century Gothic" panose="020B0502020202020204" pitchFamily="34" charset="0"/>
              </a:rPr>
              <a:t>					</a:t>
            </a:r>
            <a:r>
              <a:rPr lang="fr-CA" sz="4500" dirty="0" smtClean="0">
                <a:solidFill>
                  <a:srgbClr val="FF33CC"/>
                </a:solidFill>
                <a:latin typeface="Century Gothic" panose="020B0502020202020204" pitchFamily="34" charset="0"/>
              </a:rPr>
              <a:t>4.  53 – 38 =</a:t>
            </a:r>
            <a:endParaRPr lang="fr-CA" sz="4500" dirty="0">
              <a:solidFill>
                <a:srgbClr val="FF33CC"/>
              </a:solidFill>
              <a:latin typeface="Century Gothic" panose="020B0502020202020204" pitchFamily="34" charset="0"/>
            </a:endParaRPr>
          </a:p>
          <a:p>
            <a:endParaRPr lang="fr-CA" sz="4500" dirty="0">
              <a:latin typeface="Century Gothic" panose="020B0502020202020204" pitchFamily="34" charset="0"/>
            </a:endParaRPr>
          </a:p>
          <a:p>
            <a:pPr marL="742950" indent="-742950">
              <a:buAutoNum type="arabicPeriod" startAt="2"/>
            </a:pPr>
            <a:r>
              <a:rPr lang="fr-CA" sz="45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80 </a:t>
            </a:r>
            <a:r>
              <a:rPr lang="fr-CA" sz="4500" dirty="0">
                <a:solidFill>
                  <a:schemeClr val="accent6"/>
                </a:solidFill>
                <a:latin typeface="Century Gothic" panose="020B0502020202020204" pitchFamily="34" charset="0"/>
              </a:rPr>
              <a:t>- </a:t>
            </a:r>
            <a:r>
              <a:rPr lang="fr-CA" sz="45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56 </a:t>
            </a:r>
            <a:r>
              <a:rPr lang="fr-CA" sz="4500" dirty="0">
                <a:solidFill>
                  <a:schemeClr val="accent6"/>
                </a:solidFill>
                <a:latin typeface="Century Gothic" panose="020B0502020202020204" pitchFamily="34" charset="0"/>
              </a:rPr>
              <a:t>=</a:t>
            </a:r>
            <a:r>
              <a:rPr lang="fr-CA" sz="4500" dirty="0">
                <a:solidFill>
                  <a:srgbClr val="0070C0"/>
                </a:solidFill>
                <a:latin typeface="Century Gothic" panose="020B0502020202020204" pitchFamily="34" charset="0"/>
              </a:rPr>
              <a:t>	</a:t>
            </a:r>
            <a:r>
              <a:rPr lang="fr-CA" sz="4500" dirty="0">
                <a:latin typeface="Century Gothic" panose="020B0502020202020204" pitchFamily="34" charset="0"/>
              </a:rPr>
              <a:t>	</a:t>
            </a:r>
            <a:r>
              <a:rPr lang="fr-CA" sz="4500" dirty="0" smtClean="0">
                <a:latin typeface="Century Gothic" panose="020B0502020202020204" pitchFamily="34" charset="0"/>
              </a:rPr>
              <a:t>				</a:t>
            </a:r>
            <a:r>
              <a:rPr lang="fr-CA" sz="4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5.  46 – 29 =</a:t>
            </a:r>
          </a:p>
          <a:p>
            <a:pPr marL="742950" indent="-742950">
              <a:buAutoNum type="arabicPeriod" startAt="2"/>
            </a:pPr>
            <a:endParaRPr lang="fr-CA" sz="4500" dirty="0">
              <a:solidFill>
                <a:srgbClr val="33CC33"/>
              </a:solidFill>
              <a:latin typeface="Century Gothic" panose="020B0502020202020204" pitchFamily="34" charset="0"/>
            </a:endParaRPr>
          </a:p>
          <a:p>
            <a:pPr marL="742950" indent="-742950">
              <a:buAutoNum type="arabicPeriod" startAt="2"/>
            </a:pPr>
            <a:r>
              <a:rPr lang="fr-CA" sz="4500" dirty="0" smtClean="0">
                <a:solidFill>
                  <a:srgbClr val="33CC33"/>
                </a:solidFill>
                <a:latin typeface="Century Gothic" panose="020B0502020202020204" pitchFamily="34" charset="0"/>
              </a:rPr>
              <a:t>77 – 41 = </a:t>
            </a:r>
            <a:r>
              <a:rPr lang="fr-CA" sz="4500" dirty="0">
                <a:latin typeface="Century Gothic" panose="020B0502020202020204" pitchFamily="34" charset="0"/>
              </a:rPr>
              <a:t>					</a:t>
            </a:r>
            <a:r>
              <a:rPr lang="fr-CA" sz="4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6.  94 </a:t>
            </a:r>
            <a:r>
              <a:rPr lang="fr-CA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fr-CA" sz="4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</a:t>
            </a:r>
            <a:r>
              <a:rPr lang="fr-CA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fr-CA" sz="4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CA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=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2216" y="219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2257</TotalTime>
  <Words>1284</Words>
  <Application>Microsoft Office PowerPoint</Application>
  <PresentationFormat>Widescreen</PresentationFormat>
  <Paragraphs>127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Tw Cen MT</vt:lpstr>
      <vt:lpstr>Wingdings</vt:lpstr>
      <vt:lpstr>Droplet</vt:lpstr>
      <vt:lpstr>Les Maths – Semaine 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maths – semaine 6</dc:title>
  <dc:creator>Gamble, Rebecca (ASD-S)</dc:creator>
  <cp:lastModifiedBy>Gamble, Rebecca (ASD-S)</cp:lastModifiedBy>
  <cp:revision>180</cp:revision>
  <dcterms:created xsi:type="dcterms:W3CDTF">2020-05-08T17:39:34Z</dcterms:created>
  <dcterms:modified xsi:type="dcterms:W3CDTF">2020-06-01T00:56:31Z</dcterms:modified>
</cp:coreProperties>
</file>