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6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0" r:id="rId3"/>
    <p:sldId id="268" r:id="rId4"/>
    <p:sldId id="271" r:id="rId5"/>
    <p:sldId id="272" r:id="rId6"/>
    <p:sldId id="274" r:id="rId7"/>
    <p:sldId id="273" r:id="rId8"/>
    <p:sldId id="275" r:id="rId9"/>
    <p:sldId id="276" r:id="rId10"/>
    <p:sldId id="277" r:id="rId11"/>
    <p:sldId id="278" r:id="rId12"/>
    <p:sldId id="279" r:id="rId13"/>
    <p:sldId id="287" r:id="rId14"/>
    <p:sldId id="286" r:id="rId15"/>
    <p:sldId id="288" r:id="rId16"/>
    <p:sldId id="289" r:id="rId17"/>
    <p:sldId id="290" r:id="rId18"/>
    <p:sldId id="260" r:id="rId19"/>
    <p:sldId id="261" r:id="rId20"/>
    <p:sldId id="280" r:id="rId21"/>
    <p:sldId id="281" r:id="rId22"/>
    <p:sldId id="282" r:id="rId23"/>
    <p:sldId id="263" r:id="rId24"/>
    <p:sldId id="264" r:id="rId25"/>
    <p:sldId id="265" r:id="rId26"/>
    <p:sldId id="266" r:id="rId27"/>
    <p:sldId id="283" r:id="rId28"/>
    <p:sldId id="284" r:id="rId29"/>
    <p:sldId id="285" r:id="rId30"/>
    <p:sldId id="292" r:id="rId31"/>
    <p:sldId id="291" r:id="rId32"/>
    <p:sldId id="2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6/8/2020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6/8/2020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3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8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84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6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6/8/2020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6/8/2020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6/8/2020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6/8/2020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6/8/2020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6/8/2020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6/8/2020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6/8/2020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6/8/2020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6/8/2020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6/8/2020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m4a"/><Relationship Id="rId4" Type="http://schemas.microsoft.com/office/2007/relationships/media" Target="../media/media1.m4a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8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7.jpeg"/><Relationship Id="rId2" Type="http://schemas.openxmlformats.org/officeDocument/2006/relationships/tags" Target="../tags/tag31.xml"/><Relationship Id="rId16" Type="http://schemas.openxmlformats.org/officeDocument/2006/relationships/image" Target="../media/image36.jpe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audio" Target="../media/media11.m4a"/><Relationship Id="rId5" Type="http://schemas.openxmlformats.org/officeDocument/2006/relationships/tags" Target="../tags/tag34.xml"/><Relationship Id="rId15" Type="http://schemas.openxmlformats.org/officeDocument/2006/relationships/image" Target="../media/image35.jpeg"/><Relationship Id="rId10" Type="http://schemas.microsoft.com/office/2007/relationships/media" Target="../media/media11.m4a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13" Type="http://schemas.openxmlformats.org/officeDocument/2006/relationships/image" Target="../media/image39.jpe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38.jpeg"/><Relationship Id="rId2" Type="http://schemas.openxmlformats.org/officeDocument/2006/relationships/tags" Target="../tags/tag40.xml"/><Relationship Id="rId16" Type="http://schemas.openxmlformats.org/officeDocument/2006/relationships/image" Target="../media/image8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43.xml"/><Relationship Id="rId15" Type="http://schemas.openxmlformats.org/officeDocument/2006/relationships/image" Target="../media/image41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2.xml"/><Relationship Id="rId9" Type="http://schemas.openxmlformats.org/officeDocument/2006/relationships/audio" Target="../media/media12.m4a"/><Relationship Id="rId1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13" Type="http://schemas.openxmlformats.org/officeDocument/2006/relationships/image" Target="../media/image44.jpe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43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42.png"/><Relationship Id="rId5" Type="http://schemas.openxmlformats.org/officeDocument/2006/relationships/tags" Target="../tags/tag5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9.xml"/><Relationship Id="rId9" Type="http://schemas.openxmlformats.org/officeDocument/2006/relationships/audio" Target="../media/media13.m4a"/><Relationship Id="rId1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5.xml"/><Relationship Id="rId7" Type="http://schemas.openxmlformats.org/officeDocument/2006/relationships/audio" Target="../media/media14.m4a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microsoft.com/office/2007/relationships/media" Target="../media/media14.m4a"/><Relationship Id="rId11" Type="http://schemas.openxmlformats.org/officeDocument/2006/relationships/image" Target="../media/image8.png"/><Relationship Id="rId5" Type="http://schemas.openxmlformats.org/officeDocument/2006/relationships/tags" Target="../tags/tag57.xml"/><Relationship Id="rId10" Type="http://schemas.openxmlformats.org/officeDocument/2006/relationships/image" Target="../media/image47.jpeg"/><Relationship Id="rId4" Type="http://schemas.openxmlformats.org/officeDocument/2006/relationships/tags" Target="../tags/tag56.xml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0.xml"/><Relationship Id="rId7" Type="http://schemas.openxmlformats.org/officeDocument/2006/relationships/audio" Target="../media/media15.m4a"/><Relationship Id="rId12" Type="http://schemas.openxmlformats.org/officeDocument/2006/relationships/image" Target="../media/image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microsoft.com/office/2007/relationships/media" Target="../media/media15.m4a"/><Relationship Id="rId11" Type="http://schemas.openxmlformats.org/officeDocument/2006/relationships/image" Target="../media/image49.jpeg"/><Relationship Id="rId5" Type="http://schemas.openxmlformats.org/officeDocument/2006/relationships/tags" Target="../tags/tag62.xml"/><Relationship Id="rId10" Type="http://schemas.openxmlformats.org/officeDocument/2006/relationships/image" Target="../media/image48.jpeg"/><Relationship Id="rId4" Type="http://schemas.openxmlformats.org/officeDocument/2006/relationships/tags" Target="../tags/tag61.xml"/><Relationship Id="rId9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6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10" Type="http://schemas.openxmlformats.org/officeDocument/2006/relationships/image" Target="../media/image8.png"/><Relationship Id="rId4" Type="http://schemas.openxmlformats.org/officeDocument/2006/relationships/tags" Target="../tags/tag66.xml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10" Type="http://schemas.openxmlformats.org/officeDocument/2006/relationships/image" Target="../media/image8.png"/><Relationship Id="rId4" Type="http://schemas.openxmlformats.org/officeDocument/2006/relationships/tags" Target="../tags/tag70.xml"/><Relationship Id="rId9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audio" Target="../media/media18.m4a"/><Relationship Id="rId11" Type="http://schemas.openxmlformats.org/officeDocument/2006/relationships/image" Target="../media/image55.jpeg"/><Relationship Id="rId5" Type="http://schemas.microsoft.com/office/2007/relationships/media" Target="../media/media18.m4a"/><Relationship Id="rId10" Type="http://schemas.openxmlformats.org/officeDocument/2006/relationships/hyperlink" Target="https://www.google.ca/url?sa=i&amp;rct=j&amp;q=&amp;esrc=s&amp;source=images&amp;cd=&amp;cad=rja&amp;uact=8&amp;ved=2ahUKEwj47NaGjfTaAhXI7IMKHcYRDskQjRx6BAgBEAU&amp;url=https://en.wikipedia.org/wiki/Phototropism&amp;psig=AOvVaw0W5gSACwT0q5yBWbIc9DAV&amp;ust=1525799699308152" TargetMode="External"/><Relationship Id="rId4" Type="http://schemas.openxmlformats.org/officeDocument/2006/relationships/tags" Target="../tags/tag74.xml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8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5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8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5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.xml"/><Relationship Id="rId7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80.xml"/><Relationship Id="rId6" Type="http://schemas.openxmlformats.org/officeDocument/2006/relationships/image" Target="../media/image8.png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2.xml"/><Relationship Id="rId7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8.png"/><Relationship Id="rId4" Type="http://schemas.openxmlformats.org/officeDocument/2006/relationships/tags" Target="../tags/tag16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9.xml"/><Relationship Id="rId7" Type="http://schemas.openxmlformats.org/officeDocument/2006/relationships/image" Target="../media/image1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2.xml"/><Relationship Id="rId7" Type="http://schemas.openxmlformats.org/officeDocument/2006/relationships/image" Target="../media/image1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3" Type="http://schemas.openxmlformats.org/officeDocument/2006/relationships/tags" Target="../tags/tag25.xml"/><Relationship Id="rId7" Type="http://schemas.openxmlformats.org/officeDocument/2006/relationships/audio" Target="../media/media8.m4a"/><Relationship Id="rId12" Type="http://schemas.microsoft.com/office/2007/relationships/hdphoto" Target="../media/hdphoto2.wdp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media" Target="../media/media8.m4a"/><Relationship Id="rId11" Type="http://schemas.openxmlformats.org/officeDocument/2006/relationships/image" Target="../media/image17.png"/><Relationship Id="rId5" Type="http://schemas.openxmlformats.org/officeDocument/2006/relationships/tags" Target="../tags/tag27.xml"/><Relationship Id="rId10" Type="http://schemas.microsoft.com/office/2007/relationships/hdphoto" Target="../media/hdphoto1.wdp"/><Relationship Id="rId4" Type="http://schemas.openxmlformats.org/officeDocument/2006/relationships/tags" Target="../tags/tag2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65213" y="304800"/>
            <a:ext cx="7091361" cy="2133600"/>
          </a:xfrm>
        </p:spPr>
        <p:txBody>
          <a:bodyPr/>
          <a:lstStyle/>
          <a:p>
            <a:r>
              <a:rPr lang="en-US" dirty="0" err="1" smtClean="0"/>
              <a:t>Semaine</a:t>
            </a:r>
            <a:r>
              <a:rPr lang="en-US" dirty="0" smtClean="0"/>
              <a:t> 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65212" y="2349453"/>
            <a:ext cx="7091361" cy="838200"/>
          </a:xfrm>
        </p:spPr>
        <p:txBody>
          <a:bodyPr/>
          <a:lstStyle/>
          <a:p>
            <a:r>
              <a:rPr lang="en-US" dirty="0" smtClean="0"/>
              <a:t>Le lundi 8 </a:t>
            </a:r>
            <a:r>
              <a:rPr lang="en-US" dirty="0" err="1" smtClean="0"/>
              <a:t>juin</a:t>
            </a:r>
            <a:r>
              <a:rPr lang="en-US" dirty="0" smtClean="0"/>
              <a:t> – le vendredi 12 </a:t>
            </a:r>
            <a:r>
              <a:rPr lang="en-US" dirty="0" err="1" smtClean="0"/>
              <a:t>juin</a:t>
            </a:r>
            <a:r>
              <a:rPr lang="en-US" dirty="0" smtClean="0"/>
              <a:t> 2020</a:t>
            </a:r>
            <a:endParaRPr lang="en-US" dirty="0"/>
          </a:p>
        </p:txBody>
      </p:sp>
      <p:pic>
        <p:nvPicPr>
          <p:cNvPr id="1026" name="Picture 2" descr="Bitmoji Ima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279" y="2381610"/>
            <a:ext cx="3348630" cy="33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05912" y="1634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s.office.net/owa/Morgan.Chopin%40nbed.nb.ca/service.svc/s/GetAttachmentThumbnail?id=AQMkAGU5ZTEwYzA3LTkzZmEtNDNlYi05ODcxLWVhMzQxZTQ4MWM4MgBGAAADWSthU%2FP3wEq1NNuhk21KKAcA7pydZoHqDUKq3YYpgo%2BvXQAAAgEMAAAA7pydZoHqDUKq3YYpgo%2BvXQABTzWeAwAAAAESABAAVjA0whthMEiFRh8tHfyOTQ%3D%3D&amp;thumbnailType=2&amp;owa=outlook.office.com&amp;scriptVer=2020052401.09&amp;X-OWA-CANARY=dFbW-ElCXkyC53sk9v1wM4Aw9CgrC9gYoUTPzvJegKgHonyjWDuhHP-h9NXGzvFDnBNk_pvyN8g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1NjkyLCJleHAiOjE1OTE1NjYyOTIsImlzcyI6IjAwMDAwMDAyLTAwMDAtMGZmMS1jZTAwLTAwMDAwMDAwMDAwMEA0ZDJiNWZkZi1jNGQyLTQ5MTEtODcwOS02OGNjMmY0NjVjOWYiLCJhdWQiOiIwMDAwMDAwMi0wMDAwLTBmZjEtY2UwMC0wMDAwMDAwMDAwMDAvYXR0YWNobWVudHMub2ZmaWNlLm5ldEA0ZDJiNWZkZi1jNGQyLTQ5MTEtODcwOS02OGNjMmY0NjVjOWYiLCJoYXBwIjoib3dhIn0.POC85X-txrlhApe90Gfe_AHes2jkxRQJW_FAHgaD90rexgUp5Gf8WxsStXIcm24I_34fvgIZ0L3JuLWFoehU7ObwzB6tB9gDqvehEF2Y9qfiuojEPbyIWx1JDjWH08A1rhOrP918HuKkVhD8JRG4DF2D_O-bG2j365O4GX03kRoHD0QZ1aM06bD2kRvSi5l2sFpRfccUXQ6S9LFAuBN00-P0o6EFS5bGJaFOpd6CJ1ftoMhj9SK2w7PMg7ubjAJnTy6EdbbJPeiXyqMv1j-Pu_SRmpkj1WIQy_svYwLJV7bBipopf6lb076Za9jT6_rJQPA3LriDmdNvG_DQh79LyQ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34" y="973237"/>
            <a:ext cx="7606666" cy="57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5920" y="142240"/>
            <a:ext cx="8701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haricots de </a:t>
            </a:r>
            <a:r>
              <a:rPr lang="en-US" sz="4800" dirty="0" err="1" smtClean="0">
                <a:latin typeface="Century Gothic" panose="020B0502020202020204" pitchFamily="34" charset="0"/>
              </a:rPr>
              <a:t>Mme.Chopin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45920" y="142240"/>
            <a:ext cx="8701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haricots de </a:t>
            </a:r>
            <a:r>
              <a:rPr lang="en-US" sz="4800" dirty="0" err="1" smtClean="0">
                <a:latin typeface="Century Gothic" panose="020B0502020202020204" pitchFamily="34" charset="0"/>
              </a:rPr>
              <a:t>Mme.Chopin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attachments.office.net/owa/Morgan.Chopin%40nbed.nb.ca/service.svc/s/GetAttachmentThumbnail?id=AQMkAGU5ZTEwYzA3LTkzZmEtNDNlYi05ODcxLWVhMzQxZTQ4MWM4MgBGAAADWSthU%2FP3wEq1NNuhk21KKAcA7pydZoHqDUKq3YYpgo%2BvXQAAAgEMAAAA7pydZoHqDUKq3YYpgo%2BvXQABTzWeAwAAAAESABAA9k7tARPwq0uzbODOUGorHA%3D%3D&amp;thumbnailType=2&amp;owa=outlook.office.com&amp;scriptVer=2020052401.09&amp;X-OWA-CANARY=dFbW-ElCXkyC53sk9v1wM4Aw9CgrC9gYoUTPzvJegKgHonyjWDuhHP-h9NXGzvFDnBNk_pvyN8g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1NjkyLCJleHAiOjE1OTE1NjYyOTIsImlzcyI6IjAwMDAwMDAyLTAwMDAtMGZmMS1jZTAwLTAwMDAwMDAwMDAwMEA0ZDJiNWZkZi1jNGQyLTQ5MTEtODcwOS02OGNjMmY0NjVjOWYiLCJhdWQiOiIwMDAwMDAwMi0wMDAwLTBmZjEtY2UwMC0wMDAwMDAwMDAwMDAvYXR0YWNobWVudHMub2ZmaWNlLm5ldEA0ZDJiNWZkZi1jNGQyLTQ5MTEtODcwOS02OGNjMmY0NjVjOWYiLCJoYXBwIjoib3dhIn0.POC85X-txrlhApe90Gfe_AHes2jkxRQJW_FAHgaD90rexgUp5Gf8WxsStXIcm24I_34fvgIZ0L3JuLWFoehU7ObwzB6tB9gDqvehEF2Y9qfiuojEPbyIWx1JDjWH08A1rhOrP918HuKkVhD8JRG4DF2D_O-bG2j365O4GX03kRoHD0QZ1aM06bD2kRvSi5l2sFpRfccUXQ6S9LFAuBN00-P0o6EFS5bGJaFOpd6CJ1ftoMhj9SK2w7PMg7ubjAJnTy6EdbbJPeiXyqMv1j-Pu_SRmpkj1WIQy_svYwLJV7bBipopf6lb076Za9jT6_rJQPA3LriDmdNvG_DQh79LyQ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/>
          <a:stretch/>
        </p:blipFill>
        <p:spPr bwMode="auto">
          <a:xfrm>
            <a:off x="1645920" y="973237"/>
            <a:ext cx="8297580" cy="56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3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45920" y="142240"/>
            <a:ext cx="8983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haricots de </a:t>
            </a:r>
            <a:r>
              <a:rPr lang="en-US" sz="4800" dirty="0" err="1" smtClean="0">
                <a:latin typeface="Century Gothic" panose="020B0502020202020204" pitchFamily="34" charset="0"/>
              </a:rPr>
              <a:t>Mme.Gamble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https://attachments.office.net/owa/Morgan.Chopin%40nbed.nb.ca/service.svc/s/GetAttachmentThumbnail?id=AQMkAGU5ZTEwYzA3LTkzZmEtNDNlYi05ODcxLWVhMzQxZTQ4MWM4MgBGAAADWSthU%2FP3wEq1NNuhk21KKAcA7pydZoHqDUKq3YYpgo%2BvXQAAAgEMAAAA7pydZoHqDUKq3YYpgo%2BvXQABTzWeBAAAAAESABAAMWpKRHIWV06ewKCXNoytKg%3D%3D&amp;thumbnailType=2&amp;owa=outlook.office.com&amp;scriptVer=2020052401.09&amp;X-OWA-CANARY=lXAUnPoSW0GDfmkHxaKCx_Ahw7QrC9gYA7q5U4rm4OnpkLlplVNYbKAno2FVD_qRqDZmNsaE_PQ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MDAwLCJleHAiOjE1OTE1NjY2MDAsImlzcyI6IjAwMDAwMDAyLTAwMDAtMGZmMS1jZTAwLTAwMDAwMDAwMDAwMEA0ZDJiNWZkZi1jNGQyLTQ5MTEtODcwOS02OGNjMmY0NjVjOWYiLCJhdWQiOiIwMDAwMDAwMi0wMDAwLTBmZjEtY2UwMC0wMDAwMDAwMDAwMDAvYXR0YWNobWVudHMub2ZmaWNlLm5ldEA0ZDJiNWZkZi1jNGQyLTQ5MTEtODcwOS02OGNjMmY0NjVjOWYiLCJoYXBwIjoib3dhIn0.ZazVIH25uB9u_XfHQUQV99sTXoxOwFZeQ8Y6vHG2hp2HPsXsfkRh5ARfe9sh8sdw4tKe3vpi2o07y8b63m5OdLcPCPaLcmV-61-fYHNO3Kz09aX_gTRDbupeAK90OZQbba1ag6-xG1RNgzBYdlK1cSsP1pegEFECy1UlJY04kpK3Uv64bMvoi_Dl44hquiWJ-jVEQIohQhaKyp4RlX9k3SC7KqaAdCMo88tymjy0VIZVEQmZTpHklDbbFqjlQARX8OL9zccMWwJp1mizx7S9CVpQV7nIs5tEyKmxY0WRcd1I77W-KY0EoSioc_BlwVxCCc_hsB0TO_N3SykOqsaWeA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55" y="973237"/>
            <a:ext cx="7507684" cy="56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88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45920" y="142240"/>
            <a:ext cx="8983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haricots de </a:t>
            </a:r>
            <a:r>
              <a:rPr lang="en-US" sz="4800" dirty="0" err="1" smtClean="0">
                <a:latin typeface="Century Gothic" panose="020B0502020202020204" pitchFamily="34" charset="0"/>
              </a:rPr>
              <a:t>Mme.Gamble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s://attachments.office.net/owa/Morgan.Chopin%40nbed.nb.ca/service.svc/s/GetAttachmentThumbnail?id=AQMkAGU5ZTEwYzA3LTkzZmEtNDNlYi05ODcxLWVhMzQxZTQ4MWM4MgBGAAADWSthU%2FP3wEq1NNuhk21KKAcA7pydZoHqDUKq3YYpgo%2BvXQAAAgEMAAAA7pydZoHqDUKq3YYpgo%2BvXQABTzWeBAAAAAESABAAOUiKv8yfWUKu%2Bsydm5QSag%3D%3D&amp;thumbnailType=2&amp;owa=outlook.office.com&amp;scriptVer=2020052401.09&amp;X-OWA-CANARY=lXAUnPoSW0GDfmkHxaKCx_Ahw7QrC9gYA7q5U4rm4OnpkLlplVNYbKAno2FVD_qRqDZmNsaE_PQ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MDAwLCJleHAiOjE1OTE1NjY2MDAsImlzcyI6IjAwMDAwMDAyLTAwMDAtMGZmMS1jZTAwLTAwMDAwMDAwMDAwMEA0ZDJiNWZkZi1jNGQyLTQ5MTEtODcwOS02OGNjMmY0NjVjOWYiLCJhdWQiOiIwMDAwMDAwMi0wMDAwLTBmZjEtY2UwMC0wMDAwMDAwMDAwMDAvYXR0YWNobWVudHMub2ZmaWNlLm5ldEA0ZDJiNWZkZi1jNGQyLTQ5MTEtODcwOS02OGNjMmY0NjVjOWYiLCJoYXBwIjoib3dhIn0.ZazVIH25uB9u_XfHQUQV99sTXoxOwFZeQ8Y6vHG2hp2HPsXsfkRh5ARfe9sh8sdw4tKe3vpi2o07y8b63m5OdLcPCPaLcmV-61-fYHNO3Kz09aX_gTRDbupeAK90OZQbba1ag6-xG1RNgzBYdlK1cSsP1pegEFECy1UlJY04kpK3Uv64bMvoi_Dl44hquiWJ-jVEQIohQhaKyp4RlX9k3SC7KqaAdCMo88tymjy0VIZVEQmZTpHklDbbFqjlQARX8OL9zccMWwJp1mizx7S9CVpQV7nIs5tEyKmxY0WRcd1I77W-KY0EoSioc_BlwVxCCc_hsB0TO_N3SykOqsaWeA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3" y="894715"/>
            <a:ext cx="4373404" cy="583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ttachments.office.net/owa/Morgan.Chopin%40nbed.nb.ca/service.svc/s/GetAttachmentThumbnail?id=AQMkAGU5ZTEwYzA3LTkzZmEtNDNlYi05ODcxLWVhMzQxZTQ4MWM4MgBGAAADWSthU%2FP3wEq1NNuhk21KKAcA7pydZoHqDUKq3YYpgo%2BvXQAAAgEMAAAA7pydZoHqDUKq3YYpgo%2BvXQABTzWeBAAAAAESABAAm78KUH1GN02QjUPziVdQ4A%3D%3D&amp;thumbnailType=2&amp;owa=outlook.office.com&amp;scriptVer=2020052401.09&amp;X-OWA-CANARY=lXAUnPoSW0GDfmkHxaKCx_Ahw7QrC9gYA7q5U4rm4OnpkLlplVNYbKAno2FVD_qRqDZmNsaE_PQ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MDAwLCJleHAiOjE1OTE1NjY2MDAsImlzcyI6IjAwMDAwMDAyLTAwMDAtMGZmMS1jZTAwLTAwMDAwMDAwMDAwMEA0ZDJiNWZkZi1jNGQyLTQ5MTEtODcwOS02OGNjMmY0NjVjOWYiLCJhdWQiOiIwMDAwMDAwMi0wMDAwLTBmZjEtY2UwMC0wMDAwMDAwMDAwMDAvYXR0YWNobWVudHMub2ZmaWNlLm5ldEA0ZDJiNWZkZi1jNGQyLTQ5MTEtODcwOS02OGNjMmY0NjVjOWYiLCJoYXBwIjoib3dhIn0.ZazVIH25uB9u_XfHQUQV99sTXoxOwFZeQ8Y6vHG2hp2HPsXsfkRh5ARfe9sh8sdw4tKe3vpi2o07y8b63m5OdLcPCPaLcmV-61-fYHNO3Kz09aX_gTRDbupeAK90OZQbba1ag6-xG1RNgzBYdlK1cSsP1pegEFECy1UlJY04kpK3Uv64bMvoi_Dl44hquiWJ-jVEQIohQhaKyp4RlX9k3SC7KqaAdCMo88tymjy0VIZVEQmZTpHklDbbFqjlQARX8OL9zccMWwJp1mizx7S9CVpQV7nIs5tEyKmxY0WRcd1I77W-KY0EoSioc_BlwVxCCc_hsB0TO_N3SykOqsaWeA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36" y="894715"/>
            <a:ext cx="4373404" cy="583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1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3680" y="101600"/>
            <a:ext cx="316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</a:t>
            </a:r>
            <a:r>
              <a:rPr lang="en-US" sz="4800" dirty="0" err="1" smtClean="0">
                <a:latin typeface="Century Gothic" panose="020B0502020202020204" pitchFamily="34" charset="0"/>
              </a:rPr>
              <a:t>tulipes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https://attachments.office.net/owa/Morgan.Chopin%40nbed.nb.ca/service.svc/s/GetAttachmentThumbnail?id=AQMkAGU5ZTEwYzA3LTkzZmEtNDNlYi05ODcxLWVhMzQxZTQ4MWM4MgBGAAADWSthU%2FP3wEq1NNuhk21KKAcA7pydZoHqDUKq3YYpgo%2BvXQAAAgEMAAAA7pydZoHqDUKq3YYpgo%2BvXQABTzWeBQAAAAESABAAvFmuK1tYRUmP4msH%2FzWwEw%3D%3D&amp;thumbnailType=2&amp;owa=outlook.office.com&amp;scriptVer=2020060101.10&amp;X-OWA-CANARY=UeU6p2HpCEGB3mo7gIHqK-AI3tcsC9gYkbNWxyp5vGDfs4vxavQwnE9V11fPD2mf0kO7mbbG72s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NTMxLCJleHAiOjE1OTE1NjcxMzEsImlzcyI6IjAwMDAwMDAyLTAwMDAtMGZmMS1jZTAwLTAwMDAwMDAwMDAwMEA0ZDJiNWZkZi1jNGQyLTQ5MTEtODcwOS02OGNjMmY0NjVjOWYiLCJhdWQiOiIwMDAwMDAwMi0wMDAwLTBmZjEtY2UwMC0wMDAwMDAwMDAwMDAvYXR0YWNobWVudHMub2ZmaWNlLm5ldEA0ZDJiNWZkZi1jNGQyLTQ5MTEtODcwOS02OGNjMmY0NjVjOWYiLCJoYXBwIjoib3dhIn0.m19lg9pAq0vDjiwocWyjdSM6_9mk67sciOq25jSiyJNTyO2LU60peABChgwDTVv1ZZG93nRfBTbcx5dX3xkMIkuJJqg2sFoJHOur4roybi6dFLYIK9xWcMn8kxB89LGJ_EByuF8FcprG_oZODXzl1Sihuh2qxeGOuYdeONZTO9U_DcNy0Chi05MstFuStPQ3xthTdoLHUBRsFO9aPpfbvxMpYHPSV-3Co8xdnMpbs_ojUGPDt8J5bh51_fDfWlZt-iSQ3UFWmMlQNKvqwb297h0-jlaCI2KwoKgh_EnumVfh1gWMNPPMIK6rFSh4wEdcjaEvW-mCuCy8fDYEfUY0Ew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38" y="932597"/>
            <a:ext cx="4287282" cy="57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ttachments.office.net/owa/Morgan.Chopin%40nbed.nb.ca/service.svc/s/GetAttachmentThumbnail?id=AQMkAGU5ZTEwYzA3LTkzZmEtNDNlYi05ODcxLWVhMzQxZTQ4MWM4MgBGAAADWSthU%2FP3wEq1NNuhk21KKAcA7pydZoHqDUKq3YYpgo%2BvXQAAAgEMAAAA7pydZoHqDUKq3YYpgo%2BvXQABTzWeBQAAAAESABAAPoeTy3luP0msSUse%2BYMWdg%3D%3D&amp;thumbnailType=2&amp;owa=outlook.office.com&amp;scriptVer=2020060101.10&amp;X-OWA-CANARY=UeU6p2HpCEGB3mo7gIHqK-AI3tcsC9gYkbNWxyp5vGDfs4vxavQwnE9V11fPD2mf0kO7mbbG72s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NTMxLCJleHAiOjE1OTE1NjcxMzEsImlzcyI6IjAwMDAwMDAyLTAwMDAtMGZmMS1jZTAwLTAwMDAwMDAwMDAwMEA0ZDJiNWZkZi1jNGQyLTQ5MTEtODcwOS02OGNjMmY0NjVjOWYiLCJhdWQiOiIwMDAwMDAwMi0wMDAwLTBmZjEtY2UwMC0wMDAwMDAwMDAwMDAvYXR0YWNobWVudHMub2ZmaWNlLm5ldEA0ZDJiNWZkZi1jNGQyLTQ5MTEtODcwOS02OGNjMmY0NjVjOWYiLCJoYXBwIjoib3dhIn0.m19lg9pAq0vDjiwocWyjdSM6_9mk67sciOq25jSiyJNTyO2LU60peABChgwDTVv1ZZG93nRfBTbcx5dX3xkMIkuJJqg2sFoJHOur4roybi6dFLYIK9xWcMn8kxB89LGJ_EByuF8FcprG_oZODXzl1Sihuh2qxeGOuYdeONZTO9U_DcNy0Chi05MstFuStPQ3xthTdoLHUBRsFO9aPpfbvxMpYHPSV-3Co8xdnMpbs_ojUGPDt8J5bh51_fDfWlZt-iSQ3UFWmMlQNKvqwb297h0-jlaCI2KwoKgh_EnumVfh1gWMNPPMIK6rFSh4wEdcjaEvW-mCuCy8fDYEfUY0Ew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5" y="932597"/>
            <a:ext cx="4287282" cy="57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17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3680" y="101600"/>
            <a:ext cx="316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</a:t>
            </a:r>
            <a:r>
              <a:rPr lang="en-US" sz="4800" dirty="0" err="1" smtClean="0">
                <a:latin typeface="Century Gothic" panose="020B0502020202020204" pitchFamily="34" charset="0"/>
              </a:rPr>
              <a:t>tulipes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6146" name="Picture 2" descr="https://attachments.office.net/owa/Morgan.Chopin%40nbed.nb.ca/service.svc/s/GetAttachmentThumbnail?id=AQMkAGU5ZTEwYzA3LTkzZmEtNDNlYi05ODcxLWVhMzQxZTQ4MWM4MgBGAAADWSthU%2FP3wEq1NNuhk21KKAcA7pydZoHqDUKq3YYpgo%2BvXQAAAgEMAAAA7pydZoHqDUKq3YYpgo%2BvXQABTzWeBQAAAAESABAA1ahsSYgpOEy0S0bQTIwdkA%3D%3D&amp;thumbnailType=2&amp;owa=outlook.office.com&amp;scriptVer=2020060101.10&amp;X-OWA-CANARY=UeU6p2HpCEGB3mo7gIHqK-AI3tcsC9gYkbNWxyp5vGDfs4vxavQwnE9V11fPD2mf0kO7mbbG72s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NTMxLCJleHAiOjE1OTE1NjcxMzEsImlzcyI6IjAwMDAwMDAyLTAwMDAtMGZmMS1jZTAwLTAwMDAwMDAwMDAwMEA0ZDJiNWZkZi1jNGQyLTQ5MTEtODcwOS02OGNjMmY0NjVjOWYiLCJhdWQiOiIwMDAwMDAwMi0wMDAwLTBmZjEtY2UwMC0wMDAwMDAwMDAwMDAvYXR0YWNobWVudHMub2ZmaWNlLm5ldEA0ZDJiNWZkZi1jNGQyLTQ5MTEtODcwOS02OGNjMmY0NjVjOWYiLCJoYXBwIjoib3dhIn0.m19lg9pAq0vDjiwocWyjdSM6_9mk67sciOq25jSiyJNTyO2LU60peABChgwDTVv1ZZG93nRfBTbcx5dX3xkMIkuJJqg2sFoJHOur4roybi6dFLYIK9xWcMn8kxB89LGJ_EByuF8FcprG_oZODXzl1Sihuh2qxeGOuYdeONZTO9U_DcNy0Chi05MstFuStPQ3xthTdoLHUBRsFO9aPpfbvxMpYHPSV-3Co8xdnMpbs_ojUGPDt8J5bh51_fDfWlZt-iSQ3UFWmMlQNKvqwb297h0-jlaCI2KwoKgh_EnumVfh1gWMNPPMIK6rFSh4wEdcjaEvW-mCuCy8fDYEfUY0Ew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1" y="932597"/>
            <a:ext cx="5321159" cy="39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ttachments.office.net/owa/Morgan.Chopin%40nbed.nb.ca/service.svc/s/GetAttachmentThumbnail?id=AQMkAGU5ZTEwYzA3LTkzZmEtNDNlYi05ODcxLWVhMzQxZTQ4MWM4MgBGAAADWSthU%2FP3wEq1NNuhk21KKAcA7pydZoHqDUKq3YYpgo%2BvXQAAAgEMAAAA7pydZoHqDUKq3YYpgo%2BvXQABTzWeBQAAAAESABAAa5vlHUXqfU2WZR%2FQwOHk8A%3D%3D&amp;thumbnailType=2&amp;owa=outlook.office.com&amp;scriptVer=2020060101.10&amp;X-OWA-CANARY=UeU6p2HpCEGB3mo7gIHqK-AI3tcsC9gYkbNWxyp5vGDfs4vxavQwnE9V11fPD2mf0kO7mbbG72s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NTMxLCJleHAiOjE1OTE1NjcxMzEsImlzcyI6IjAwMDAwMDAyLTAwMDAtMGZmMS1jZTAwLTAwMDAwMDAwMDAwMEA0ZDJiNWZkZi1jNGQyLTQ5MTEtODcwOS02OGNjMmY0NjVjOWYiLCJhdWQiOiIwMDAwMDAwMi0wMDAwLTBmZjEtY2UwMC0wMDAwMDAwMDAwMDAvYXR0YWNobWVudHMub2ZmaWNlLm5ldEA0ZDJiNWZkZi1jNGQyLTQ5MTEtODcwOS02OGNjMmY0NjVjOWYiLCJoYXBwIjoib3dhIn0.m19lg9pAq0vDjiwocWyjdSM6_9mk67sciOq25jSiyJNTyO2LU60peABChgwDTVv1ZZG93nRfBTbcx5dX3xkMIkuJJqg2sFoJHOur4roybi6dFLYIK9xWcMn8kxB89LGJ_EByuF8FcprG_oZODXzl1Sihuh2qxeGOuYdeONZTO9U_DcNy0Chi05MstFuStPQ3xthTdoLHUBRsFO9aPpfbvxMpYHPSV-3Co8xdnMpbs_ojUGPDt8J5bh51_fDfWlZt-iSQ3UFWmMlQNKvqwb297h0-jlaCI2KwoKgh_EnumVfh1gWMNPPMIK6rFSh4wEdcjaEvW-mCuCy8fDYEfUY0Ew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92" y="2436276"/>
            <a:ext cx="5611988" cy="420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4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ttachments.office.net/owa/Morgan.Chopin%40nbed.nb.ca/service.svc/s/GetAttachmentThumbnail?id=AQMkAGU5ZTEwYzA3LTkzZmEtNDNlYi05ODcxLWVhMzQxZTQ4MWM4MgBGAAADWSthU%2FP3wEq1NNuhk21KKAcA7pydZoHqDUKq3YYpgo%2BvXQAAAgEMAAAA7pydZoHqDUKq3YYpgo%2BvXQABTzWeBgAAAAESABAA9ech0MFNqESl8lRddxcFOw%3D%3D&amp;thumbnailType=2&amp;owa=outlook.office.com&amp;scriptVer=2020060101.10&amp;X-OWA-CANARY=2k44ZZjOQkisDTd26JAnNWCQ4C8tC9gYEfwZEPBGagUKxnrmYDcViF0pSgTAkJ6B2caxS2L0k-I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NTMxLCJleHAiOjE1OTE1NjcxMzEsImlzcyI6IjAwMDAwMDAyLTAwMDAtMGZmMS1jZTAwLTAwMDAwMDAwMDAwMEA0ZDJiNWZkZi1jNGQyLTQ5MTEtODcwOS02OGNjMmY0NjVjOWYiLCJhdWQiOiIwMDAwMDAwMi0wMDAwLTBmZjEtY2UwMC0wMDAwMDAwMDAwMDAvYXR0YWNobWVudHMub2ZmaWNlLm5ldEA0ZDJiNWZkZi1jNGQyLTQ5MTEtODcwOS02OGNjMmY0NjVjOWYiLCJoYXBwIjoib3dhIn0.m19lg9pAq0vDjiwocWyjdSM6_9mk67sciOq25jSiyJNTyO2LU60peABChgwDTVv1ZZG93nRfBTbcx5dX3xkMIkuJJqg2sFoJHOur4roybi6dFLYIK9xWcMn8kxB89LGJ_EByuF8FcprG_oZODXzl1Sihuh2qxeGOuYdeONZTO9U_DcNy0Chi05MstFuStPQ3xthTdoLHUBRsFO9aPpfbvxMpYHPSV-3Co8xdnMpbs_ojUGPDt8J5bh51_fDfWlZt-iSQ3UFWmMlQNKvqwb297h0-jlaCI2KwoKgh_EnumVfh1gWMNPPMIK6rFSh4wEdcjaEvW-mCuCy8fDYEfUY0Ew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" y="1247556"/>
            <a:ext cx="4663439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2720" y="233680"/>
            <a:ext cx="7064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</a:t>
            </a:r>
            <a:r>
              <a:rPr lang="en-US" sz="4800" dirty="0" err="1" smtClean="0">
                <a:latin typeface="Century Gothic" panose="020B0502020202020204" pitchFamily="34" charset="0"/>
              </a:rPr>
              <a:t>tulipes</a:t>
            </a:r>
            <a:r>
              <a:rPr lang="en-US" sz="4800" dirty="0" smtClean="0">
                <a:latin typeface="Century Gothic" panose="020B0502020202020204" pitchFamily="34" charset="0"/>
              </a:rPr>
              <a:t>- </a:t>
            </a:r>
            <a:r>
              <a:rPr lang="en-US" sz="4800" dirty="0" err="1" smtClean="0">
                <a:latin typeface="Century Gothic" panose="020B0502020202020204" pitchFamily="34" charset="0"/>
              </a:rPr>
              <a:t>notre</a:t>
            </a:r>
            <a:r>
              <a:rPr lang="en-US" sz="4800" dirty="0" smtClean="0">
                <a:latin typeface="Century Gothic" panose="020B0502020202020204" pitchFamily="34" charset="0"/>
              </a:rPr>
              <a:t> class!!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7172" name="Picture 4" descr="https://attachments.office.net/owa/Morgan.Chopin%40nbed.nb.ca/service.svc/s/GetAttachmentThumbnail?id=AQMkAGU5ZTEwYzA3LTkzZmEtNDNlYi05ODcxLWVhMzQxZTQ4MWM4MgBGAAADWSthU%2FP3wEq1NNuhk21KKAcA7pydZoHqDUKq3YYpgo%2BvXQAAAgEMAAAA7pydZoHqDUKq3YYpgo%2BvXQABTzWeBgAAAAESABAAzz9PYg9lWkOskTEC7tIyFA%3D%3D&amp;thumbnailType=2&amp;owa=outlook.office.com&amp;scriptVer=2020060101.10&amp;X-OWA-CANARY=2k44ZZjOQkisDTd26JAnNWCQ4C8tC9gYEfwZEPBGagUKxnrmYDcViF0pSgTAkJ6B2caxS2L0k-I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NTMxLCJleHAiOjE1OTE1NjcxMzEsImlzcyI6IjAwMDAwMDAyLTAwMDAtMGZmMS1jZTAwLTAwMDAwMDAwMDAwMEA0ZDJiNWZkZi1jNGQyLTQ5MTEtODcwOS02OGNjMmY0NjVjOWYiLCJhdWQiOiIwMDAwMDAwMi0wMDAwLTBmZjEtY2UwMC0wMDAwMDAwMDAwMDAvYXR0YWNobWVudHMub2ZmaWNlLm5ldEA0ZDJiNWZkZi1jNGQyLTQ5MTEtODcwOS02OGNjMmY0NjVjOWYiLCJoYXBwIjoib3dhIn0.m19lg9pAq0vDjiwocWyjdSM6_9mk67sciOq25jSiyJNTyO2LU60peABChgwDTVv1ZZG93nRfBTbcx5dX3xkMIkuJJqg2sFoJHOur4roybi6dFLYIK9xWcMn8kxB89LGJ_EByuF8FcprG_oZODXzl1Sihuh2qxeGOuYdeONZTO9U_DcNy0Chi05MstFuStPQ3xthTdoLHUBRsFO9aPpfbvxMpYHPSV-3Co8xdnMpbs_ojUGPDt8J5bh51_fDfWlZt-iSQ3UFWmMlQNKvqwb297h0-jlaCI2KwoKgh_EnumVfh1gWMNPPMIK6rFSh4wEdcjaEvW-mCuCy8fDYEfUY0Ew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34" y="1247556"/>
            <a:ext cx="4663439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01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384" y="0"/>
            <a:ext cx="7064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Les </a:t>
            </a:r>
            <a:r>
              <a:rPr lang="en-US" sz="4800" dirty="0" err="1" smtClean="0">
                <a:latin typeface="Century Gothic" panose="020B0502020202020204" pitchFamily="34" charset="0"/>
              </a:rPr>
              <a:t>tulipes</a:t>
            </a:r>
            <a:r>
              <a:rPr lang="en-US" sz="4800" dirty="0" smtClean="0">
                <a:latin typeface="Century Gothic" panose="020B0502020202020204" pitchFamily="34" charset="0"/>
              </a:rPr>
              <a:t>- </a:t>
            </a:r>
            <a:r>
              <a:rPr lang="en-US" sz="4800" dirty="0" err="1" smtClean="0">
                <a:latin typeface="Century Gothic" panose="020B0502020202020204" pitchFamily="34" charset="0"/>
              </a:rPr>
              <a:t>notre</a:t>
            </a:r>
            <a:r>
              <a:rPr lang="en-US" sz="4800" dirty="0" smtClean="0">
                <a:latin typeface="Century Gothic" panose="020B0502020202020204" pitchFamily="34" charset="0"/>
              </a:rPr>
              <a:t> class!!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8194" name="Picture 2" descr="https://attachments.office.net/owa/Morgan.Chopin%40nbed.nb.ca/service.svc/s/GetAttachmentThumbnail?id=AQMkAGU5ZTEwYzA3LTkzZmEtNDNlYi05ODcxLWVhMzQxZTQ4MWM4MgBGAAADWSthU%2FP3wEq1NNuhk21KKAcA7pydZoHqDUKq3YYpgo%2BvXQAAAgEMAAAA7pydZoHqDUKq3YYpgo%2BvXQABTzWeBwAAAAESABAAx6kTpE8tgkWWYDELtdf1Pg%3D%3D&amp;thumbnailType=2&amp;owa=outlook.office.com&amp;scriptVer=2020060101.10&amp;X-OWA-CANARY=wT41pyNzqkCg9YGttHkKPNBdiE4tC9gYJc7_9u1omQdHJR8islxNlr0qFDhbQDWYdZFFq9a7o1k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ODQ0LCJleHAiOjE1OTE1Njc0NDQsImlzcyI6IjAwMDAwMDAyLTAwMDAtMGZmMS1jZTAwLTAwMDAwMDAwMDAwMEA0ZDJiNWZkZi1jNGQyLTQ5MTEtODcwOS02OGNjMmY0NjVjOWYiLCJhdWQiOiIwMDAwMDAwMi0wMDAwLTBmZjEtY2UwMC0wMDAwMDAwMDAwMDAvYXR0YWNobWVudHMub2ZmaWNlLm5ldEA0ZDJiNWZkZi1jNGQyLTQ5MTEtODcwOS02OGNjMmY0NjVjOWYiLCJoYXBwIjoib3dhIn0.fymFbrbi4hej_8TaxrHt5oTz_lZqMnuaZ7mALiM7nsScmRqwZfzTpa0Z2AwMA2EXoOlBr2kZN_neGfv0z5lzeDWrlpCdJaKZTza0C8twYHQl74BEN4KbLSJ0Mt4FPXKfwbegBXtA-RSNJ6783rN0OT8x0xSjJLRwmY4rwRo6iG3IUQuBMlxk1ZsM6FO9M6tstOxGEgi_SXuMIpVKv65QGmZ-_ezF6ANI3r-Za9gEBxxdWYS2J7KDcPSHJ9sLRfuVE5qnG40dRGlBrr2E1y5Kag7xGwMtUCLFwPZqberVTcWAoCaWRaY5KGRcosHtktiIqpST3amlqTiD6-yuJx9kcw&amp;animation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2" b="15166"/>
          <a:stretch/>
        </p:blipFill>
        <p:spPr bwMode="auto">
          <a:xfrm>
            <a:off x="376262" y="830997"/>
            <a:ext cx="3252565" cy="280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ttachments.office.net/owa/Morgan.Chopin%40nbed.nb.ca/service.svc/s/GetAttachmentThumbnail?id=AQMkAGU5ZTEwYzA3LTkzZmEtNDNlYi05ODcxLWVhMzQxZTQ4MWM4MgBGAAADWSthU%2FP3wEq1NNuhk21KKAcA7pydZoHqDUKq3YYpgo%2BvXQAAAgEMAAAA7pydZoHqDUKq3YYpgo%2BvXQABTzWeBwAAAAESABAAPXnE6nXDqU%2BvgFfaDj0S9Q%3D%3D&amp;thumbnailType=2&amp;owa=outlook.office.com&amp;scriptVer=2020060101.10&amp;X-OWA-CANARY=wT41pyNzqkCg9YGttHkKPNBdiE4tC9gYJc7_9u1omQdHJR8islxNlr0qFDhbQDWYdZFFq9a7o1k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ODQ0LCJleHAiOjE1OTE1Njc0NDQsImlzcyI6IjAwMDAwMDAyLTAwMDAtMGZmMS1jZTAwLTAwMDAwMDAwMDAwMEA0ZDJiNWZkZi1jNGQyLTQ5MTEtODcwOS02OGNjMmY0NjVjOWYiLCJhdWQiOiIwMDAwMDAwMi0wMDAwLTBmZjEtY2UwMC0wMDAwMDAwMDAwMDAvYXR0YWNobWVudHMub2ZmaWNlLm5ldEA0ZDJiNWZkZi1jNGQyLTQ5MTEtODcwOS02OGNjMmY0NjVjOWYiLCJoYXBwIjoib3dhIn0.fymFbrbi4hej_8TaxrHt5oTz_lZqMnuaZ7mALiM7nsScmRqwZfzTpa0Z2AwMA2EXoOlBr2kZN_neGfv0z5lzeDWrlpCdJaKZTza0C8twYHQl74BEN4KbLSJ0Mt4FPXKfwbegBXtA-RSNJ6783rN0OT8x0xSjJLRwmY4rwRo6iG3IUQuBMlxk1ZsM6FO9M6tstOxGEgi_SXuMIpVKv65QGmZ-_ezF6ANI3r-Za9gEBxxdWYS2J7KDcPSHJ9sLRfuVE5qnG40dRGlBrr2E1y5Kag7xGwMtUCLFwPZqberVTcWAoCaWRaY5KGRcosHtktiIqpST3amlqTiD6-yuJx9kcw&amp;animation=tr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7" b="9865"/>
          <a:stretch/>
        </p:blipFill>
        <p:spPr bwMode="auto">
          <a:xfrm>
            <a:off x="4282548" y="830508"/>
            <a:ext cx="3558954" cy="28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ttachments.office.net/owa/Morgan.Chopin%40nbed.nb.ca/service.svc/s/GetAttachmentThumbnail?id=AQMkAGU5ZTEwYzA3LTkzZmEtNDNlYi05ODcxLWVhMzQxZTQ4MWM4MgBGAAADWSthU%2FP3wEq1NNuhk21KKAcA7pydZoHqDUKq3YYpgo%2BvXQAAAgEMAAAA7pydZoHqDUKq3YYpgo%2BvXQABTzWeBwAAAAESABAAR%2F8d7S3c60OUvJlsWDRliA%3D%3D&amp;thumbnailType=2&amp;owa=outlook.office.com&amp;scriptVer=2020060101.10&amp;X-OWA-CANARY=wT41pyNzqkCg9YGttHkKPNBdiE4tC9gYJc7_9u1omQdHJR8islxNlr0qFDhbQDWYdZFFq9a7o1k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ODQ0LCJleHAiOjE1OTE1Njc0NDQsImlzcyI6IjAwMDAwMDAyLTAwMDAtMGZmMS1jZTAwLTAwMDAwMDAwMDAwMEA0ZDJiNWZkZi1jNGQyLTQ5MTEtODcwOS02OGNjMmY0NjVjOWYiLCJhdWQiOiIwMDAwMDAwMi0wMDAwLTBmZjEtY2UwMC0wMDAwMDAwMDAwMDAvYXR0YWNobWVudHMub2ZmaWNlLm5ldEA0ZDJiNWZkZi1jNGQyLTQ5MTEtODcwOS02OGNjMmY0NjVjOWYiLCJoYXBwIjoib3dhIn0.fymFbrbi4hej_8TaxrHt5oTz_lZqMnuaZ7mALiM7nsScmRqwZfzTpa0Z2AwMA2EXoOlBr2kZN_neGfv0z5lzeDWrlpCdJaKZTza0C8twYHQl74BEN4KbLSJ0Mt4FPXKfwbegBXtA-RSNJ6783rN0OT8x0xSjJLRwmY4rwRo6iG3IUQuBMlxk1ZsM6FO9M6tstOxGEgi_SXuMIpVKv65QGmZ-_ezF6ANI3r-Za9gEBxxdWYS2J7KDcPSHJ9sLRfuVE5qnG40dRGlBrr2E1y5Kag7xGwMtUCLFwPZqberVTcWAoCaWRaY5KGRcosHtktiIqpST3amlqTiD6-yuJx9kcw&amp;animation=tr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7" r="11653" b="10154"/>
          <a:stretch/>
        </p:blipFill>
        <p:spPr bwMode="auto">
          <a:xfrm>
            <a:off x="6656471" y="3763643"/>
            <a:ext cx="3391769" cy="29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attachments.office.net/owa/Morgan.Chopin%40nbed.nb.ca/service.svc/s/GetAttachmentThumbnail?id=AQMkAGU5ZTEwYzA3LTkzZmEtNDNlYi05ODcxLWVhMzQxZTQ4MWM4MgBGAAADWSthU%2FP3wEq1NNuhk21KKAcA7pydZoHqDUKq3YYpgo%2BvXQAAAgEMAAAA7pydZoHqDUKq3YYpgo%2BvXQABTzWeBwAAAAESABAAZcLJf0FJlE6C%2BJOSQ3GR9Q%3D%3D&amp;thumbnailType=2&amp;owa=outlook.office.com&amp;scriptVer=2020060101.10&amp;X-OWA-CANARY=wT41pyNzqkCg9YGttHkKPNBdiE4tC9gYJc7_9u1omQdHJR8islxNlr0qFDhbQDWYdZFFq9a7o1k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ODQ0LCJleHAiOjE1OTE1Njc0NDQsImlzcyI6IjAwMDAwMDAyLTAwMDAtMGZmMS1jZTAwLTAwMDAwMDAwMDAwMEA0ZDJiNWZkZi1jNGQyLTQ5MTEtODcwOS02OGNjMmY0NjVjOWYiLCJhdWQiOiIwMDAwMDAwMi0wMDAwLTBmZjEtY2UwMC0wMDAwMDAwMDAwMDAvYXR0YWNobWVudHMub2ZmaWNlLm5ldEA0ZDJiNWZkZi1jNGQyLTQ5MTEtODcwOS02OGNjMmY0NjVjOWYiLCJoYXBwIjoib3dhIn0.fymFbrbi4hej_8TaxrHt5oTz_lZqMnuaZ7mALiM7nsScmRqwZfzTpa0Z2AwMA2EXoOlBr2kZN_neGfv0z5lzeDWrlpCdJaKZTza0C8twYHQl74BEN4KbLSJ0Mt4FPXKfwbegBXtA-RSNJ6783rN0OT8x0xSjJLRwmY4rwRo6iG3IUQuBMlxk1ZsM6FO9M6tstOxGEgi_SXuMIpVKv65QGmZ-_ezF6ANI3r-Za9gEBxxdWYS2J7KDcPSHJ9sLRfuVE5qnG40dRGlBrr2E1y5Kag7xGwMtUCLFwPZqberVTcWAoCaWRaY5KGRcosHtktiIqpST3amlqTiD6-yuJx9kcw&amp;animation=tru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8" b="16381"/>
          <a:stretch/>
        </p:blipFill>
        <p:spPr bwMode="auto">
          <a:xfrm>
            <a:off x="8260967" y="830508"/>
            <a:ext cx="3222824" cy="28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attachments.office.net/owa/Morgan.Chopin%40nbed.nb.ca/service.svc/s/GetAttachmentThumbnail?id=AQMkAGU5ZTEwYzA3LTkzZmEtNDNlYi05ODcxLWVhMzQxZTQ4MWM4MgBGAAADWSthU%2FP3wEq1NNuhk21KKAcA7pydZoHqDUKq3YYpgo%2BvXQAAAgEMAAAA7pydZoHqDUKq3YYpgo%2BvXQABTzWeBwAAAAESABAAfdZr7ZTVnkablnnmwiVTmQ%3D%3D&amp;thumbnailType=2&amp;owa=outlook.office.com&amp;scriptVer=2020060101.10&amp;X-OWA-CANARY=wT41pyNzqkCg9YGttHkKPNBdiE4tC9gYJc7_9u1omQdHJR8islxNlr0qFDhbQDWYdZFFq9a7o1k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2ODQ0LCJleHAiOjE1OTE1Njc0NDQsImlzcyI6IjAwMDAwMDAyLTAwMDAtMGZmMS1jZTAwLTAwMDAwMDAwMDAwMEA0ZDJiNWZkZi1jNGQyLTQ5MTEtODcwOS02OGNjMmY0NjVjOWYiLCJhdWQiOiIwMDAwMDAwMi0wMDAwLTBmZjEtY2UwMC0wMDAwMDAwMDAwMDAvYXR0YWNobWVudHMub2ZmaWNlLm5ldEA0ZDJiNWZkZi1jNGQyLTQ5MTEtODcwOS02OGNjMmY0NjVjOWYiLCJoYXBwIjoib3dhIn0.fymFbrbi4hej_8TaxrHt5oTz_lZqMnuaZ7mALiM7nsScmRqwZfzTpa0Z2AwMA2EXoOlBr2kZN_neGfv0z5lzeDWrlpCdJaKZTza0C8twYHQl74BEN4KbLSJ0Mt4FPXKfwbegBXtA-RSNJ6783rN0OT8x0xSjJLRwmY4rwRo6iG3IUQuBMlxk1ZsM6FO9M6tstOxGEgi_SXuMIpVKv65QGmZ-_ezF6ANI3r-Za9gEBxxdWYS2J7KDcPSHJ9sLRfuVE5qnG40dRGlBrr2E1y5Kag7xGwMtUCLFwPZqberVTcWAoCaWRaY5KGRcosHtktiIqpST3amlqTiD6-yuJx9kcw&amp;animation=tru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b="15959"/>
          <a:stretch/>
        </p:blipFill>
        <p:spPr bwMode="auto">
          <a:xfrm>
            <a:off x="2170574" y="3761339"/>
            <a:ext cx="3179138" cy="29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84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59086" y="2044337"/>
            <a:ext cx="6939145" cy="2486025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Les </a:t>
            </a:r>
            <a:r>
              <a:rPr lang="en-US" sz="6600" dirty="0" err="1">
                <a:latin typeface="Century Gothic" panose="020B0502020202020204" pitchFamily="34" charset="0"/>
              </a:rPr>
              <a:t>caract</a:t>
            </a:r>
            <a:r>
              <a:rPr lang="fr-CA" sz="6600" dirty="0">
                <a:latin typeface="Century Gothic" panose="020B0502020202020204" pitchFamily="34" charset="0"/>
              </a:rPr>
              <a:t>é</a:t>
            </a:r>
            <a:r>
              <a:rPr lang="en-US" sz="6600" dirty="0" err="1">
                <a:latin typeface="Century Gothic" panose="020B0502020202020204" pitchFamily="34" charset="0"/>
              </a:rPr>
              <a:t>ristiques</a:t>
            </a:r>
            <a:r>
              <a:rPr lang="en-US" sz="6600" dirty="0">
                <a:latin typeface="Century Gothic" panose="020B0502020202020204" pitchFamily="34" charset="0"/>
              </a:rPr>
              <a:t> des </a:t>
            </a:r>
            <a:r>
              <a:rPr lang="en-US" sz="6600" dirty="0" err="1">
                <a:latin typeface="Century Gothic" panose="020B0502020202020204" pitchFamily="34" charset="0"/>
              </a:rPr>
              <a:t>organismes</a:t>
            </a:r>
            <a:endParaRPr lang="en-US" sz="6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4107" y="2044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5419" y="264084"/>
            <a:ext cx="9604375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6000" dirty="0" err="1" smtClean="0">
                <a:latin typeface="Century Gothic" panose="020B0502020202020204" pitchFamily="34" charset="0"/>
              </a:rPr>
              <a:t>Movement</a:t>
            </a:r>
            <a:r>
              <a:rPr lang="fr-CA" sz="6000" dirty="0" smtClean="0">
                <a:latin typeface="Century Gothic" panose="020B0502020202020204" pitchFamily="34" charset="0"/>
              </a:rPr>
              <a:t>: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5419" y="1704703"/>
            <a:ext cx="11245987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677117"/>
              </p:ext>
            </p:extLst>
          </p:nvPr>
        </p:nvGraphicFramePr>
        <p:xfrm>
          <a:off x="664752" y="1808235"/>
          <a:ext cx="11231156" cy="4775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5578">
                  <a:extLst>
                    <a:ext uri="{9D8B030D-6E8A-4147-A177-3AD203B41FA5}">
                      <a16:colId xmlns:a16="http://schemas.microsoft.com/office/drawing/2014/main" val="3956230317"/>
                    </a:ext>
                  </a:extLst>
                </a:gridCol>
                <a:gridCol w="5615578">
                  <a:extLst>
                    <a:ext uri="{9D8B030D-6E8A-4147-A177-3AD203B41FA5}">
                      <a16:colId xmlns:a16="http://schemas.microsoft.com/office/drawing/2014/main" val="1350537528"/>
                    </a:ext>
                  </a:extLst>
                </a:gridCol>
              </a:tblGrid>
              <a:tr h="2387722">
                <a:tc>
                  <a:txBody>
                    <a:bodyPr/>
                    <a:lstStyle/>
                    <a:p>
                      <a:r>
                        <a:rPr lang="fr-CA" sz="6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vole</a:t>
                      </a:r>
                      <a:endParaRPr lang="en-US" sz="6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papillon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l’oiseau (le perroquet, le hibou, le canard, l’oie…)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l’abeille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mouche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coccinelle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chauve-souris</a:t>
                      </a:r>
                      <a:endParaRPr lang="en-US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350813"/>
                  </a:ext>
                </a:extLst>
              </a:tr>
              <a:tr h="2387722">
                <a:tc>
                  <a:txBody>
                    <a:bodyPr/>
                    <a:lstStyle/>
                    <a:p>
                      <a:r>
                        <a:rPr lang="fr-CA" sz="6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marche</a:t>
                      </a:r>
                      <a:endParaRPr lang="en-US" sz="6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girafe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l’éléphant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vache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cochon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chien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chat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15529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74" y="1919470"/>
            <a:ext cx="1880235" cy="1416685"/>
          </a:xfrm>
          <a:prstGeom prst="rect">
            <a:avLst/>
          </a:prstGeom>
          <a:noFill/>
        </p:spPr>
      </p:pic>
      <p:sp>
        <p:nvSpPr>
          <p:cNvPr id="3" name="AutoShape 2" descr="14 Fun Facts About Dragonflies | Science | Smithsonian Magazine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7 things you never knew about dragonflies | MNN - Mother Nature ..."/>
          <p:cNvPicPr/>
          <p:nvPr>
            <p:custDataLst>
              <p:tags r:id="rId6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5536" r="8485" b="5408"/>
          <a:stretch/>
        </p:blipFill>
        <p:spPr bwMode="auto">
          <a:xfrm>
            <a:off x="4107450" y="2819180"/>
            <a:ext cx="1756162" cy="1256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Giraffes Win International Protections to Limit Their Trade | NRDC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46" y="4487062"/>
            <a:ext cx="1369989" cy="182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t Walking Images, Stock Photos &amp; Vectors | Shutterstock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0"/>
          <a:stretch/>
        </p:blipFill>
        <p:spPr bwMode="auto">
          <a:xfrm>
            <a:off x="1469909" y="5261222"/>
            <a:ext cx="1681934" cy="10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9"/>
            </p:custDataLst>
          </p:nvPr>
        </p:nvSpPr>
        <p:spPr>
          <a:xfrm>
            <a:off x="4985531" y="534475"/>
            <a:ext cx="6698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Century Gothic" panose="020B0502020202020204" pitchFamily="34" charset="0"/>
              </a:rPr>
              <a:t>L</a:t>
            </a:r>
            <a:r>
              <a:rPr lang="fr-CA" sz="2800" dirty="0" smtClean="0">
                <a:latin typeface="Century Gothic" panose="020B0502020202020204" pitchFamily="34" charset="0"/>
              </a:rPr>
              <a:t>es </a:t>
            </a:r>
            <a:r>
              <a:rPr lang="fr-CA" sz="2800" dirty="0">
                <a:latin typeface="Century Gothic" panose="020B0502020202020204" pitchFamily="34" charset="0"/>
              </a:rPr>
              <a:t>animaux </a:t>
            </a:r>
            <a:r>
              <a:rPr lang="fr-CA" sz="2800" dirty="0" smtClean="0">
                <a:latin typeface="Century Gothic" panose="020B0502020202020204" pitchFamily="34" charset="0"/>
              </a:rPr>
              <a:t>peuvent </a:t>
            </a:r>
            <a:r>
              <a:rPr lang="fr-CA" sz="2800" dirty="0">
                <a:latin typeface="Century Gothic" panose="020B0502020202020204" pitchFamily="34" charset="0"/>
              </a:rPr>
              <a:t>bouger de </a:t>
            </a:r>
            <a:r>
              <a:rPr lang="fr-CA" sz="2800" dirty="0" smtClean="0">
                <a:latin typeface="Century Gothic" panose="020B0502020202020204" pitchFamily="34" charset="0"/>
              </a:rPr>
              <a:t>plusieurs façons.</a:t>
            </a:r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13053" y="620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>
            <p:custDataLst>
              <p:tags r:id="rId1"/>
            </p:custDataLst>
          </p:nvPr>
        </p:nvSpPr>
        <p:spPr>
          <a:xfrm rot="349306">
            <a:off x="539940" y="1452865"/>
            <a:ext cx="10023262" cy="446405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smtClean="0"/>
              <a:t>Peux-tu deviner le mot?</a:t>
            </a:r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85257" y="2526458"/>
            <a:ext cx="7882209" cy="231686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9198" y="956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1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5419" y="264084"/>
            <a:ext cx="9604375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6000" dirty="0" err="1" smtClean="0">
                <a:latin typeface="Century Gothic" panose="020B0502020202020204" pitchFamily="34" charset="0"/>
              </a:rPr>
              <a:t>Movement</a:t>
            </a:r>
            <a:r>
              <a:rPr lang="fr-CA" sz="6000" dirty="0" smtClean="0">
                <a:latin typeface="Century Gothic" panose="020B0502020202020204" pitchFamily="34" charset="0"/>
              </a:rPr>
              <a:t>: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5419" y="1704703"/>
            <a:ext cx="11245987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08449199"/>
              </p:ext>
            </p:extLst>
          </p:nvPr>
        </p:nvGraphicFramePr>
        <p:xfrm>
          <a:off x="664752" y="1808235"/>
          <a:ext cx="11231156" cy="4775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5578">
                  <a:extLst>
                    <a:ext uri="{9D8B030D-6E8A-4147-A177-3AD203B41FA5}">
                      <a16:colId xmlns:a16="http://schemas.microsoft.com/office/drawing/2014/main" val="3956230317"/>
                    </a:ext>
                  </a:extLst>
                </a:gridCol>
                <a:gridCol w="5615578">
                  <a:extLst>
                    <a:ext uri="{9D8B030D-6E8A-4147-A177-3AD203B41FA5}">
                      <a16:colId xmlns:a16="http://schemas.microsoft.com/office/drawing/2014/main" val="1350537528"/>
                    </a:ext>
                  </a:extLst>
                </a:gridCol>
              </a:tblGrid>
              <a:tr h="2387722">
                <a:tc>
                  <a:txBody>
                    <a:bodyPr/>
                    <a:lstStyle/>
                    <a:p>
                      <a:r>
                        <a:rPr lang="fr-CA" sz="6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court</a:t>
                      </a:r>
                      <a:endParaRPr lang="en-US" sz="6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tigre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lion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renard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loup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lièvre</a:t>
                      </a:r>
                      <a:endParaRPr lang="en-US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350813"/>
                  </a:ext>
                </a:extLst>
              </a:tr>
              <a:tr h="2387722">
                <a:tc>
                  <a:txBody>
                    <a:bodyPr/>
                    <a:lstStyle/>
                    <a:p>
                      <a:r>
                        <a:rPr lang="fr-CA" sz="6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grimpe</a:t>
                      </a:r>
                      <a:endParaRPr lang="en-US" sz="6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panda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raton-laveur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l’ours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singe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tigre</a:t>
                      </a:r>
                      <a:endParaRPr lang="en-US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15529"/>
                  </a:ext>
                </a:extLst>
              </a:tr>
            </a:tbl>
          </a:graphicData>
        </a:graphic>
      </p:graphicFrame>
      <p:pic>
        <p:nvPicPr>
          <p:cNvPr id="2050" name="Picture 2" descr="Happy fox running in the snow : FoxesInSnow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39" y="1901583"/>
            <a:ext cx="2296691" cy="15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90" y="2907090"/>
            <a:ext cx="1762667" cy="1244369"/>
          </a:xfrm>
          <a:prstGeom prst="rect">
            <a:avLst/>
          </a:prstGeom>
        </p:spPr>
      </p:pic>
      <p:pic>
        <p:nvPicPr>
          <p:cNvPr id="2052" name="Picture 4" descr="Baby monkey climbing tree - Picture of Trentham Monkey Forest ...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29625"/>
          <a:stretch/>
        </p:blipFill>
        <p:spPr bwMode="auto">
          <a:xfrm>
            <a:off x="4407338" y="4695405"/>
            <a:ext cx="1625600" cy="18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wo pandas climb the tree in the game | Panda climbing, Cute panda ...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31"/>
          <a:stretch/>
        </p:blipFill>
        <p:spPr bwMode="auto">
          <a:xfrm>
            <a:off x="3455611" y="4258066"/>
            <a:ext cx="1629019" cy="13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76456" y="776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5419" y="264084"/>
            <a:ext cx="9604375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6000" dirty="0" err="1" smtClean="0">
                <a:latin typeface="Century Gothic" panose="020B0502020202020204" pitchFamily="34" charset="0"/>
              </a:rPr>
              <a:t>Movement</a:t>
            </a:r>
            <a:r>
              <a:rPr lang="fr-CA" sz="6000" dirty="0" smtClean="0">
                <a:latin typeface="Century Gothic" panose="020B0502020202020204" pitchFamily="34" charset="0"/>
              </a:rPr>
              <a:t>: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5419" y="1704703"/>
            <a:ext cx="11245987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28774605"/>
              </p:ext>
            </p:extLst>
          </p:nvPr>
        </p:nvGraphicFramePr>
        <p:xfrm>
          <a:off x="664752" y="1808235"/>
          <a:ext cx="11231156" cy="4775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5578">
                  <a:extLst>
                    <a:ext uri="{9D8B030D-6E8A-4147-A177-3AD203B41FA5}">
                      <a16:colId xmlns:a16="http://schemas.microsoft.com/office/drawing/2014/main" val="3956230317"/>
                    </a:ext>
                  </a:extLst>
                </a:gridCol>
                <a:gridCol w="5615578">
                  <a:extLst>
                    <a:ext uri="{9D8B030D-6E8A-4147-A177-3AD203B41FA5}">
                      <a16:colId xmlns:a16="http://schemas.microsoft.com/office/drawing/2014/main" val="1350537528"/>
                    </a:ext>
                  </a:extLst>
                </a:gridCol>
              </a:tblGrid>
              <a:tr h="2387722">
                <a:tc>
                  <a:txBody>
                    <a:bodyPr/>
                    <a:lstStyle/>
                    <a:p>
                      <a:r>
                        <a:rPr lang="fr-CA" sz="6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saute</a:t>
                      </a:r>
                      <a:endParaRPr lang="en-US" sz="6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kangourou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grenouille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lièvre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sauterelle</a:t>
                      </a:r>
                      <a:endParaRPr lang="en-US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350813"/>
                  </a:ext>
                </a:extLst>
              </a:tr>
              <a:tr h="2387722">
                <a:tc>
                  <a:txBody>
                    <a:bodyPr/>
                    <a:lstStyle/>
                    <a:p>
                      <a:r>
                        <a:rPr lang="fr-CA" sz="6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nage</a:t>
                      </a:r>
                      <a:endParaRPr lang="en-US" sz="6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dauphin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poisson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penguin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grenouille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baleine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CA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15529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91" y="5264727"/>
            <a:ext cx="1672302" cy="1203885"/>
          </a:xfrm>
          <a:prstGeom prst="rect">
            <a:avLst/>
          </a:prstGeom>
          <a:noFill/>
        </p:spPr>
      </p:pic>
      <p:pic>
        <p:nvPicPr>
          <p:cNvPr id="3074" name="Picture 2" descr="30 Absolutely Delightful Facts You Never Knew About Penguins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26" y="4325693"/>
            <a:ext cx="2293700" cy="12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a Frog Needs to Make That Leap - The New York Times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01" y="1876652"/>
            <a:ext cx="1821993" cy="10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etails-enlarged-image"/>
          <p:cNvPicPr/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5539" y="2947730"/>
            <a:ext cx="2819026" cy="113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03096" y="811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5419" y="264084"/>
            <a:ext cx="9604375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6000" dirty="0" err="1" smtClean="0">
                <a:latin typeface="Century Gothic" panose="020B0502020202020204" pitchFamily="34" charset="0"/>
              </a:rPr>
              <a:t>Movement</a:t>
            </a:r>
            <a:r>
              <a:rPr lang="fr-CA" sz="6000" dirty="0" smtClean="0">
                <a:latin typeface="Century Gothic" panose="020B0502020202020204" pitchFamily="34" charset="0"/>
              </a:rPr>
              <a:t>: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5419" y="1704703"/>
            <a:ext cx="11245987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47228670"/>
              </p:ext>
            </p:extLst>
          </p:nvPr>
        </p:nvGraphicFramePr>
        <p:xfrm>
          <a:off x="664752" y="1808235"/>
          <a:ext cx="11231156" cy="2387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5578">
                  <a:extLst>
                    <a:ext uri="{9D8B030D-6E8A-4147-A177-3AD203B41FA5}">
                      <a16:colId xmlns:a16="http://schemas.microsoft.com/office/drawing/2014/main" val="3956230317"/>
                    </a:ext>
                  </a:extLst>
                </a:gridCol>
                <a:gridCol w="5615578">
                  <a:extLst>
                    <a:ext uri="{9D8B030D-6E8A-4147-A177-3AD203B41FA5}">
                      <a16:colId xmlns:a16="http://schemas.microsoft.com/office/drawing/2014/main" val="1350537528"/>
                    </a:ext>
                  </a:extLst>
                </a:gridCol>
              </a:tblGrid>
              <a:tr h="2387722">
                <a:tc>
                  <a:txBody>
                    <a:bodyPr/>
                    <a:lstStyle/>
                    <a:p>
                      <a:r>
                        <a:rPr lang="fr-CA" sz="6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rampe</a:t>
                      </a:r>
                    </a:p>
                    <a:p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fr-CA" sz="24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slither</a:t>
                      </a:r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serpent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ver de terre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l’escargot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350813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19" y="1919072"/>
            <a:ext cx="1712190" cy="1175110"/>
          </a:xfrm>
          <a:prstGeom prst="rect">
            <a:avLst/>
          </a:prstGeom>
        </p:spPr>
      </p:pic>
      <p:pic>
        <p:nvPicPr>
          <p:cNvPr id="1026" name="Picture 2" descr="Can a worm cut in half sense anything? - BBC Science Focus Magazine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923" y="3094182"/>
            <a:ext cx="2548489" cy="10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6109" y="817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9075" y="438150"/>
            <a:ext cx="9858375" cy="120015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Century Gothic" panose="020B0502020202020204" pitchFamily="34" charset="0"/>
              </a:rPr>
              <a:t>Les adaptations: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781676" y="656877"/>
            <a:ext cx="641032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caractéristique physique que les animaux ont ou quelque chose qu’ils </a:t>
            </a:r>
            <a:r>
              <a:rPr lang="fr-CA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 pour survivre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64524387"/>
              </p:ext>
            </p:extLst>
          </p:nvPr>
        </p:nvGraphicFramePr>
        <p:xfrm>
          <a:off x="355598" y="2329387"/>
          <a:ext cx="11636376" cy="4080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8188">
                  <a:extLst>
                    <a:ext uri="{9D8B030D-6E8A-4147-A177-3AD203B41FA5}">
                      <a16:colId xmlns:a16="http://schemas.microsoft.com/office/drawing/2014/main" val="3574943908"/>
                    </a:ext>
                  </a:extLst>
                </a:gridCol>
                <a:gridCol w="5818188">
                  <a:extLst>
                    <a:ext uri="{9D8B030D-6E8A-4147-A177-3AD203B41FA5}">
                      <a16:colId xmlns:a16="http://schemas.microsoft.com/office/drawing/2014/main" val="3886109522"/>
                    </a:ext>
                  </a:extLst>
                </a:gridCol>
              </a:tblGrid>
              <a:tr h="4080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 oiseaux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migrent </a:t>
                      </a:r>
                      <a:r>
                        <a:rPr lang="fr-FR" sz="24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quelque</a:t>
                      </a:r>
                      <a:r>
                        <a:rPr lang="fr-FR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pars plus chaud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en hiver pour trouver de la nourriture.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 écureuils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recueillent 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et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cachent de la nourriture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pour l’hiver.</a:t>
                      </a:r>
                      <a:endParaRPr lang="en-US" sz="2400" dirty="0" smtClean="0">
                        <a:latin typeface="Century Gothic" panose="020B0502020202020204" pitchFamily="34" charset="0"/>
                      </a:endParaRPr>
                    </a:p>
                    <a:p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490157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924" y="3614103"/>
            <a:ext cx="4772025" cy="267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9900" y="3614102"/>
            <a:ext cx="4638676" cy="267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03680" y="1638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19075" y="438150"/>
            <a:ext cx="9858375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latin typeface="Century Gothic" panose="020B0502020202020204" pitchFamily="34" charset="0"/>
              </a:rPr>
              <a:t>Les adaptations: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6668166"/>
              </p:ext>
            </p:extLst>
          </p:nvPr>
        </p:nvGraphicFramePr>
        <p:xfrm>
          <a:off x="355598" y="2329387"/>
          <a:ext cx="11636376" cy="4080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8188">
                  <a:extLst>
                    <a:ext uri="{9D8B030D-6E8A-4147-A177-3AD203B41FA5}">
                      <a16:colId xmlns:a16="http://schemas.microsoft.com/office/drawing/2014/main" val="3574943908"/>
                    </a:ext>
                  </a:extLst>
                </a:gridCol>
                <a:gridCol w="5818188">
                  <a:extLst>
                    <a:ext uri="{9D8B030D-6E8A-4147-A177-3AD203B41FA5}">
                      <a16:colId xmlns:a16="http://schemas.microsoft.com/office/drawing/2014/main" val="3886109522"/>
                    </a:ext>
                  </a:extLst>
                </a:gridCol>
              </a:tblGrid>
              <a:tr h="4080938">
                <a:tc>
                  <a:txBody>
                    <a:bodyPr/>
                    <a:lstStyle/>
                    <a:p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 canards ont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 pattes palmées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pour les aider à nager.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 lapin a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 longues oreilles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pour entendre et éviter le danger.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490157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740" y="3752212"/>
            <a:ext cx="4575810" cy="18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3614" y="3441274"/>
            <a:ext cx="3658235" cy="252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3786" y="1038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19075" y="438150"/>
            <a:ext cx="9858375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latin typeface="Century Gothic" panose="020B0502020202020204" pitchFamily="34" charset="0"/>
              </a:rPr>
              <a:t>Les adaptations: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0044835"/>
              </p:ext>
            </p:extLst>
          </p:nvPr>
        </p:nvGraphicFramePr>
        <p:xfrm>
          <a:off x="355598" y="2329387"/>
          <a:ext cx="11636376" cy="4080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8188">
                  <a:extLst>
                    <a:ext uri="{9D8B030D-6E8A-4147-A177-3AD203B41FA5}">
                      <a16:colId xmlns:a16="http://schemas.microsoft.com/office/drawing/2014/main" val="3574943908"/>
                    </a:ext>
                  </a:extLst>
                </a:gridCol>
                <a:gridCol w="5818188">
                  <a:extLst>
                    <a:ext uri="{9D8B030D-6E8A-4147-A177-3AD203B41FA5}">
                      <a16:colId xmlns:a16="http://schemas.microsoft.com/office/drawing/2014/main" val="3886109522"/>
                    </a:ext>
                  </a:extLst>
                </a:gridCol>
              </a:tblGrid>
              <a:tr h="4080938">
                <a:tc>
                  <a:txBody>
                    <a:bodyPr/>
                    <a:lstStyle/>
                    <a:p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Les girafes ont de </a:t>
                      </a:r>
                      <a:r>
                        <a:rPr lang="fr-CA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longs cous</a:t>
                      </a:r>
                      <a:r>
                        <a:rPr lang="fr-CA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pour attraper les feuilles sur les grands arbres.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Certains animaux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camouflent</a:t>
                      </a:r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pour mieux se cacher dans leur environnement.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490157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2398" y="3590393"/>
            <a:ext cx="3712527" cy="248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0938" y="3590393"/>
            <a:ext cx="3043237" cy="248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3275" y="1038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19075" y="438150"/>
            <a:ext cx="9858375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latin typeface="Century Gothic" panose="020B0502020202020204" pitchFamily="34" charset="0"/>
              </a:rPr>
              <a:t>Les adaptations: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9887716"/>
              </p:ext>
            </p:extLst>
          </p:nvPr>
        </p:nvGraphicFramePr>
        <p:xfrm>
          <a:off x="355598" y="2329387"/>
          <a:ext cx="11636376" cy="4080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8188">
                  <a:extLst>
                    <a:ext uri="{9D8B030D-6E8A-4147-A177-3AD203B41FA5}">
                      <a16:colId xmlns:a16="http://schemas.microsoft.com/office/drawing/2014/main" val="3574943908"/>
                    </a:ext>
                  </a:extLst>
                </a:gridCol>
                <a:gridCol w="5818188">
                  <a:extLst>
                    <a:ext uri="{9D8B030D-6E8A-4147-A177-3AD203B41FA5}">
                      <a16:colId xmlns:a16="http://schemas.microsoft.com/office/drawing/2014/main" val="3886109522"/>
                    </a:ext>
                  </a:extLst>
                </a:gridCol>
              </a:tblGrid>
              <a:tr h="4080938">
                <a:tc>
                  <a:txBody>
                    <a:bodyPr/>
                    <a:lstStyle/>
                    <a:p>
                      <a:r>
                        <a:rPr lang="fr-CA" sz="2400" noProof="0" dirty="0" smtClean="0">
                          <a:latin typeface="Century Gothic" panose="020B0502020202020204" pitchFamily="34" charset="0"/>
                        </a:rPr>
                        <a:t>Les ours hibernent</a:t>
                      </a:r>
                      <a:r>
                        <a:rPr lang="fr-CA" sz="2400" baseline="0" noProof="0" dirty="0" smtClean="0">
                          <a:latin typeface="Century Gothic" panose="020B0502020202020204" pitchFamily="34" charset="0"/>
                        </a:rPr>
                        <a:t> pendant l’hiver pour échapper le froid et parce qu’il n’y a pas beaucoup de nourriture pendant l’hiver. Ils mangent beaucoup pendant l’automne pour survivre l’hiver. </a:t>
                      </a:r>
                      <a:endParaRPr lang="fr-CA" sz="2400" noProof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Les plantes </a:t>
                      </a:r>
                      <a:r>
                        <a:rPr lang="fr-FR" sz="24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poussent vers le soleil</a:t>
                      </a:r>
                      <a:r>
                        <a:rPr lang="fr-FR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parce que c’est un source d’énergie et nourriture. 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490157"/>
                  </a:ext>
                </a:extLst>
              </a:tr>
            </a:tbl>
          </a:graphicData>
        </a:graphic>
      </p:graphicFrame>
      <p:pic>
        <p:nvPicPr>
          <p:cNvPr id="4098" name="Picture 2" descr="Study Shows How Bears Hibernate: What It Means for Science - TI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14" y="4251321"/>
            <a:ext cx="3175201" cy="207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lant growing towards the sun">
            <a:hlinkClick r:id="rId10"/>
          </p:cNvPr>
          <p:cNvPicPr/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94" y="3553715"/>
            <a:ext cx="3532505" cy="268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14085" y="959485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6924039" y="685760"/>
            <a:ext cx="3703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Century Gothic" panose="020B0502020202020204" pitchFamily="34" charset="0"/>
              </a:rPr>
              <a:t>Peux-tu penser a les autres adaptation que les animaux ou plantes on ou font??</a:t>
            </a:r>
            <a:endParaRPr lang="fr-C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771650" y="2505075"/>
            <a:ext cx="8914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600" dirty="0" smtClean="0">
                <a:latin typeface="Century Gothic" panose="020B0502020202020204" pitchFamily="34" charset="0"/>
              </a:rPr>
              <a:t>Qui suis-je</a:t>
            </a:r>
            <a:r>
              <a:rPr lang="en-US" sz="9600" dirty="0" smtClean="0">
                <a:latin typeface="Century Gothic" panose="020B0502020202020204" pitchFamily="34" charset="0"/>
              </a:rPr>
              <a:t>????</a:t>
            </a:r>
            <a:endParaRPr lang="en-US" sz="9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07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ttachments.office.net/owa/Morgan.Chopin%40nbed.nb.ca/service.svc/s/GetAttachmentThumbnail?id=AQMkAGU5ZTEwYzA3LTkzZmEtNDNlYi05ODcxLWVhMzQxZTQ4MWM4MgBGAAADWSthU%2FP3wEq1NNuhk21KKAcA7pydZoHqDUKq3YYpgo%2BvXQAAAgEJAAAA7pydZoHqDUKq3YYpgo%2BvXQABSnJ6ggAAAAESABAA0TZRG36rgU6U4voT8DBImg%3D%3D&amp;thumbnailType=2&amp;owa=outlook.office.com&amp;scriptVer=2020052401.07&amp;X-OWA-CANARY=VE_LqPXL9Eu0tBCcVIF4ShC6JKklB9gY2q9xtaPJ8H9aKy2COerymqAtf9SQkFa_OSKpg8dhp5U.&amp;token=eyJhbGciOiJSUzI1NiIsImtpZCI6IjU2MzU4ODUyMzRCOTI1MkRERTAwNTc2NkQ5RDlGMjc2NTY1RjYzRTIiLCJ4NXQiOiJWaldJVWpTNUpTM2VBRmRtMmRueWRsWmZZLUkiLCJ0eXAiOiJKV1QifQ.eyJvcmlnaW4iOiJodHRwczovL291dGxvb2sub2ZmaWNlLmNvbSIsInVjIjoiM2NhNDI5YTcwZDMxNDAyMTliNWNkYjgxMjIxNTViOWM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ExMjM2MzksImV4cCI6MTU5MTEyNDIzOSwiaXNzIjoiMDAwMDAwMDItMDAwMC0wZmYxLWNlMDAtMDAwMDAwMDAwMDAwQDRkMmI1ZmRmLWM0ZDItNDkxMS04NzA5LTY4Y2MyZjQ2NWM5ZiIsImF1ZCI6IjAwMDAwMDAyLTAwMDAtMGZmMS1jZTAwLTAwMDAwMDAwMDAwMC9hdHRhY2htZW50cy5vZmZpY2UubmV0QDRkMmI1ZmRmLWM0ZDItNDkxMS04NzA5LTY4Y2MyZjQ2NWM5ZiIsImhhcHAiOiJvd2EifQ.rFuJPAcee0_r-91SFifQzN6ckb9DFKZltYGG60WZ0cJN3y8CA7n9tqx4t1gC5kjC1E3VhRtgQtSWpOFpXL7_IMLpqznwKmkvHGgORLeOaNDiKBAvTfC_i3NaED5drg4fcwjV6SJGg7Doal_5Ye8rGaRgFMeX7UhYyDPXzU6Xl-wuaPKyPXgTHvdUhBE-KeWH_VXKM5Mi9tv4CI-sCerh4KV3UwQoXQetw8x0mHpY1n0RbZpJ6DW3xZOOiPAoLZgVAEvoH6j3FZ3alKoxJOlKbYt-E8e2WVhvziaXOQTDvygRE1gxtxclA51ETNWXzVKEPfScx7C479zc3D3hcHV1nA&amp;animation=tru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0"/>
          <a:stretch/>
        </p:blipFill>
        <p:spPr bwMode="auto">
          <a:xfrm>
            <a:off x="2193925" y="450850"/>
            <a:ext cx="7741653" cy="6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75491" y="314035"/>
            <a:ext cx="2018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Sammy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005" y="1021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re salamander | San Diego Zoo Kid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62" y="444067"/>
            <a:ext cx="6814669" cy="563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2054716" y="5934670"/>
            <a:ext cx="8170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entury Gothic" panose="020B0502020202020204" pitchFamily="34" charset="0"/>
              </a:rPr>
              <a:t>Je </a:t>
            </a:r>
            <a:r>
              <a:rPr lang="en-US" sz="5400" dirty="0" err="1" smtClean="0">
                <a:latin typeface="Century Gothic" panose="020B0502020202020204" pitchFamily="34" charset="0"/>
              </a:rPr>
              <a:t>suis</a:t>
            </a:r>
            <a:r>
              <a:rPr lang="en-US" sz="5400" dirty="0" smtClean="0">
                <a:latin typeface="Century Gothic" panose="020B0502020202020204" pitchFamily="34" charset="0"/>
              </a:rPr>
              <a:t> </a:t>
            </a:r>
            <a:r>
              <a:rPr lang="en-US" sz="5400" dirty="0" err="1" smtClean="0">
                <a:latin typeface="Century Gothic" panose="020B0502020202020204" pitchFamily="34" charset="0"/>
              </a:rPr>
              <a:t>une</a:t>
            </a:r>
            <a:r>
              <a:rPr lang="en-US" sz="5400" dirty="0" smtClean="0">
                <a:latin typeface="Century Gothic" panose="020B0502020202020204" pitchFamily="34" charset="0"/>
              </a:rPr>
              <a:t> </a:t>
            </a:r>
            <a:r>
              <a:rPr lang="en-US" sz="5400" dirty="0" err="1" smtClean="0">
                <a:latin typeface="Century Gothic" panose="020B0502020202020204" pitchFamily="34" charset="0"/>
              </a:rPr>
              <a:t>salamandre</a:t>
            </a:r>
            <a:r>
              <a:rPr lang="en-US" sz="5400" dirty="0" smtClean="0">
                <a:latin typeface="Century Gothic" panose="020B0502020202020204" pitchFamily="34" charset="0"/>
              </a:rPr>
              <a:t>!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9077" y="444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Réponse!!</a:t>
            </a:r>
            <a:endParaRPr lang="en-US" dirty="0"/>
          </a:p>
        </p:txBody>
      </p:sp>
      <p:sp>
        <p:nvSpPr>
          <p:cNvPr id="4" name="Cloud 3"/>
          <p:cNvSpPr/>
          <p:nvPr>
            <p:custDataLst>
              <p:tags r:id="rId2"/>
            </p:custDataLst>
          </p:nvPr>
        </p:nvSpPr>
        <p:spPr>
          <a:xfrm rot="349306">
            <a:off x="539940" y="1452865"/>
            <a:ext cx="10023262" cy="446405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43461" y="2348031"/>
            <a:ext cx="7544380" cy="22230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1416" y="956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2890" y="926358"/>
            <a:ext cx="6511713" cy="488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160" y="365760"/>
            <a:ext cx="53126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Lucy</a:t>
            </a:r>
          </a:p>
          <a:p>
            <a:endParaRPr lang="en-US" sz="3600" dirty="0">
              <a:latin typeface="Century Gothic" panose="020B0502020202020204" pitchFamily="34" charset="0"/>
            </a:endParaRPr>
          </a:p>
          <a:p>
            <a:r>
              <a:rPr lang="en-US" sz="3600" dirty="0" err="1" smtClean="0">
                <a:latin typeface="Century Gothic" panose="020B0502020202020204" pitchFamily="34" charset="0"/>
              </a:rPr>
              <a:t>J’ai</a:t>
            </a:r>
            <a:r>
              <a:rPr lang="en-US" sz="3600" dirty="0" smtClean="0">
                <a:latin typeface="Century Gothic" panose="020B0502020202020204" pitchFamily="34" charset="0"/>
              </a:rPr>
              <a:t> les </a:t>
            </a:r>
            <a:r>
              <a:rPr lang="en-US" sz="3600" dirty="0" err="1" smtClean="0">
                <a:latin typeface="Century Gothic" panose="020B0502020202020204" pitchFamily="34" charset="0"/>
              </a:rPr>
              <a:t>longues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oreilles</a:t>
            </a:r>
            <a:r>
              <a:rPr lang="en-US" sz="3600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en-US" sz="3600" dirty="0" err="1" smtClean="0">
                <a:latin typeface="Century Gothic" panose="020B0502020202020204" pitchFamily="34" charset="0"/>
              </a:rPr>
              <a:t>J’ai</a:t>
            </a:r>
            <a:r>
              <a:rPr lang="en-US" sz="3600" dirty="0" smtClean="0">
                <a:latin typeface="Century Gothic" panose="020B0502020202020204" pitchFamily="34" charset="0"/>
              </a:rPr>
              <a:t> les </a:t>
            </a:r>
            <a:r>
              <a:rPr lang="en-US" sz="3600" dirty="0" err="1" smtClean="0">
                <a:latin typeface="Century Gothic" panose="020B0502020202020204" pitchFamily="34" charset="0"/>
              </a:rPr>
              <a:t>fourrures</a:t>
            </a:r>
            <a:r>
              <a:rPr lang="en-US" sz="3600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en-US" sz="3600" dirty="0" smtClean="0">
                <a:latin typeface="Century Gothic" panose="020B0502020202020204" pitchFamily="34" charset="0"/>
              </a:rPr>
              <a:t>Je </a:t>
            </a:r>
            <a:r>
              <a:rPr lang="en-US" sz="3600" dirty="0" err="1" smtClean="0">
                <a:latin typeface="Century Gothic" panose="020B0502020202020204" pitchFamily="34" charset="0"/>
              </a:rPr>
              <a:t>suis</a:t>
            </a:r>
            <a:r>
              <a:rPr lang="en-US" sz="3600" dirty="0" smtClean="0">
                <a:latin typeface="Century Gothic" panose="020B0502020202020204" pitchFamily="34" charset="0"/>
              </a:rPr>
              <a:t> petit.</a:t>
            </a:r>
          </a:p>
          <a:p>
            <a:r>
              <a:rPr lang="en-US" sz="3600" dirty="0" smtClean="0">
                <a:latin typeface="Century Gothic" panose="020B0502020202020204" pitchFamily="34" charset="0"/>
              </a:rPr>
              <a:t>Je mange </a:t>
            </a:r>
            <a:r>
              <a:rPr lang="en-US" sz="3600" dirty="0" err="1" smtClean="0">
                <a:latin typeface="Century Gothic" panose="020B0502020202020204" pitchFamily="34" charset="0"/>
              </a:rPr>
              <a:t>l’herbe</a:t>
            </a:r>
            <a:r>
              <a:rPr lang="en-US" sz="3600" dirty="0" smtClean="0"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4273" y="460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bbits Are NOT Starter Pets, Caring for Them Is Hard | P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95" y="22352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3249539" y="5934670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entury Gothic" panose="020B0502020202020204" pitchFamily="34" charset="0"/>
              </a:rPr>
              <a:t>Je </a:t>
            </a:r>
            <a:r>
              <a:rPr lang="en-US" sz="5400" dirty="0" err="1" smtClean="0">
                <a:latin typeface="Century Gothic" panose="020B0502020202020204" pitchFamily="34" charset="0"/>
              </a:rPr>
              <a:t>suis</a:t>
            </a:r>
            <a:r>
              <a:rPr lang="en-US" sz="5400" dirty="0" smtClean="0">
                <a:latin typeface="Century Gothic" panose="020B0502020202020204" pitchFamily="34" charset="0"/>
              </a:rPr>
              <a:t> </a:t>
            </a:r>
            <a:r>
              <a:rPr lang="en-US" sz="5400" dirty="0" smtClean="0">
                <a:latin typeface="Century Gothic" panose="020B0502020202020204" pitchFamily="34" charset="0"/>
              </a:rPr>
              <a:t>un lapin!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9006" y="61545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ttachments.office.net/owa/Morgan.Chopin%40nbed.nb.ca/service.svc/s/GetAttachmentThumbnail?id=AQMkAGU5ZTEwYzA3LTkzZmEtNDNlYi05ODcxLWVhMzQxZTQ4MWM4MgBGAAADWSthU%2FP3wEq1NNuhk21KKAcA7pydZoHqDUKq3YYpgo%2BvXQAAAgEMAAAA7pydZoHqDUKq3YYpgo%2BvXQABTzWeCAAAAAESABAABw4TKcu8jUKs%2F61U2AhfmA%3D%3D&amp;thumbnailType=2&amp;owa=outlook.office.com&amp;scriptVer=2020060101.10&amp;X-OWA-CANARY=s3G9cCFZVUOLRkv5CgFqyfALBBI0C9gYrenP1KwnXmTR4LOoxXwVScho1Dyohusj_QtVjirjT9g.&amp;token=eyJhbGciOiJSUzI1NiIsImtpZCI6IjU2MzU4ODUyMzRCOTI1MkRERTAwNTc2NkQ5RDlGMjc2NTY1RjYzRTIiLCJ4NXQiOiJWaldJVWpTNUpTM2VBRmRtMmRueWRsWmZZLUkiLCJ0eXAiOiJKV1QifQ.eyJvcmlnaW4iOiJodHRwczovL291dGxvb2sub2ZmaWNlLmNvbSIsInVjIjoiMWYyMGZjNzNmYWEwNGYxOGEzMmFmZDQ5Zjc3ZDc5YTUiLCJpbl9jb3JwIjoidHJ1Z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kxNTY5NTQ0LCJleHAiOjE1OTE1NzAxNDQsImlzcyI6IjAwMDAwMDAyLTAwMDAtMGZmMS1jZTAwLTAwMDAwMDAwMDAwMEA0ZDJiNWZkZi1jNGQyLTQ5MTEtODcwOS02OGNjMmY0NjVjOWYiLCJhdWQiOiIwMDAwMDAwMi0wMDAwLTBmZjEtY2UwMC0wMDAwMDAwMDAwMDAvYXR0YWNobWVudHMub2ZmaWNlLm5ldEA0ZDJiNWZkZi1jNGQyLTQ5MTEtODcwOS02OGNjMmY0NjVjOWYiLCJoYXBwIjoib3dhIn0.M8I1_-Fe6-AqYH1QL9ZJYWqAtF83l3phPAdTHnSF04468aZwA3vk0HA6sUl7qhjlv6sbURjIYQ34-RvJa9ehKel-CcCTn07D6Uxba1EJi-gHeVXU3QrdmdhRESeaRG4c9MlZ3pHAaxKG4aVQPSkQ1A_XxWX9i9zb1ouC3p6-huD7zmmyxL3xLh2_5z7tgy6Byv-e52soAGHuhHiDl4qAozOQA7Gkh4rC9P5Hd72-0Xv4vy7JSbhLQJrVUdRZNGyU4FuBxlaU_9TIBO0gKff1Ps6HopM9ZvIyulHc4WHvEUac9N7_Zv3DCHiDBfxOwzG98uekrU83l2euZ5UhNEvrtA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99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0899" y="5288340"/>
            <a:ext cx="893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On </a:t>
            </a:r>
            <a:r>
              <a:rPr lang="en-US" sz="4800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vous</a:t>
            </a:r>
            <a:r>
              <a:rPr lang="en-US" sz="4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souhaite</a:t>
            </a:r>
            <a:r>
              <a:rPr lang="en-US" sz="4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un bon </a:t>
            </a:r>
            <a:r>
              <a:rPr lang="en-US" sz="4800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été</a:t>
            </a:r>
            <a:r>
              <a:rPr lang="en-US" sz="4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!!!</a:t>
            </a:r>
            <a:endParaRPr lang="en-US" sz="4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9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Peux-tu deviner le mot?</a:t>
            </a:r>
            <a:endParaRPr lang="fr-CA" dirty="0"/>
          </a:p>
        </p:txBody>
      </p:sp>
      <p:sp>
        <p:nvSpPr>
          <p:cNvPr id="5" name="Cloud 4"/>
          <p:cNvSpPr/>
          <p:nvPr>
            <p:custDataLst>
              <p:tags r:id="rId2"/>
            </p:custDataLst>
          </p:nvPr>
        </p:nvSpPr>
        <p:spPr>
          <a:xfrm rot="349306">
            <a:off x="539940" y="1452865"/>
            <a:ext cx="10023262" cy="446405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28787" y="2320153"/>
            <a:ext cx="7515225" cy="22002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4543" y="10178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6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Réponse!!</a:t>
            </a:r>
            <a:endParaRPr lang="en-US" dirty="0"/>
          </a:p>
        </p:txBody>
      </p:sp>
      <p:sp>
        <p:nvSpPr>
          <p:cNvPr id="5" name="Cloud 4"/>
          <p:cNvSpPr/>
          <p:nvPr>
            <p:custDataLst>
              <p:tags r:id="rId2"/>
            </p:custDataLst>
          </p:nvPr>
        </p:nvSpPr>
        <p:spPr>
          <a:xfrm rot="349306">
            <a:off x="539940" y="1452865"/>
            <a:ext cx="10023262" cy="446405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00873" y="2473914"/>
            <a:ext cx="6411013" cy="1779015"/>
          </a:xfrm>
          <a:prstGeom prst="rect">
            <a:avLst/>
          </a:prstGeom>
        </p:spPr>
      </p:pic>
      <p:pic>
        <p:nvPicPr>
          <p:cNvPr id="7" name="Picture 2" descr="Bitmoji 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63" y="2473914"/>
            <a:ext cx="1681119" cy="16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7598" y="983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0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208213" y="399784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/>
              <a:t>Peux-tu deviner le mot?</a:t>
            </a:r>
            <a:endParaRPr lang="fr-CA" dirty="0"/>
          </a:p>
        </p:txBody>
      </p:sp>
      <p:sp>
        <p:nvSpPr>
          <p:cNvPr id="5" name="Cloud 4"/>
          <p:cNvSpPr/>
          <p:nvPr>
            <p:custDataLst>
              <p:tags r:id="rId2"/>
            </p:custDataLst>
          </p:nvPr>
        </p:nvSpPr>
        <p:spPr>
          <a:xfrm rot="349306">
            <a:off x="539940" y="1452865"/>
            <a:ext cx="10023262" cy="446405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64745" y="2254023"/>
            <a:ext cx="7087964" cy="22630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6834" y="1112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3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Réponse!!</a:t>
            </a:r>
            <a:endParaRPr lang="en-US" dirty="0"/>
          </a:p>
        </p:txBody>
      </p:sp>
      <p:sp>
        <p:nvSpPr>
          <p:cNvPr id="5" name="Cloud 4"/>
          <p:cNvSpPr/>
          <p:nvPr>
            <p:custDataLst>
              <p:tags r:id="rId2"/>
            </p:custDataLst>
          </p:nvPr>
        </p:nvSpPr>
        <p:spPr>
          <a:xfrm rot="349306">
            <a:off x="539940" y="1452865"/>
            <a:ext cx="10023262" cy="446405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45970" y="2399756"/>
            <a:ext cx="6819356" cy="21835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9125" y="956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8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back to schoo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12" b="69598" l="45980" r="907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4" t="32340" r="8540" b="29067"/>
          <a:stretch/>
        </p:blipFill>
        <p:spPr bwMode="auto">
          <a:xfrm>
            <a:off x="112214" y="5152776"/>
            <a:ext cx="1183866" cy="10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545419" y="368587"/>
            <a:ext cx="9604375" cy="1200150"/>
          </a:xfrm>
        </p:spPr>
        <p:txBody>
          <a:bodyPr/>
          <a:lstStyle/>
          <a:p>
            <a:r>
              <a:rPr lang="fr-CA" dirty="0" smtClean="0"/>
              <a:t>Message: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  <p:custDataLst>
              <p:tags r:id="rId3"/>
            </p:custDataLst>
          </p:nvPr>
        </p:nvSpPr>
        <p:spPr>
          <a:xfrm>
            <a:off x="443139" y="1704703"/>
            <a:ext cx="11348267" cy="41148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fr-CA" sz="2400" dirty="0" smtClean="0"/>
              <a:t>Bonjour </a:t>
            </a:r>
            <a:r>
              <a:rPr lang="fr-CA" sz="2400" dirty="0"/>
              <a:t>les amis!</a:t>
            </a:r>
            <a:endParaRPr lang="en-US" sz="2400" dirty="0"/>
          </a:p>
          <a:p>
            <a:pPr marL="45720" indent="0">
              <a:buNone/>
            </a:pPr>
            <a:r>
              <a:rPr lang="fr-CA" sz="2400" dirty="0"/>
              <a:t>Je ne peux pas croire que cette semaine est notre dernière semaine d’école! Mme. Gamble et moi </a:t>
            </a:r>
            <a:r>
              <a:rPr lang="fr-CA" sz="2400" dirty="0" smtClean="0"/>
              <a:t>avons </a:t>
            </a:r>
            <a:r>
              <a:rPr lang="fr-CA" sz="2400" dirty="0"/>
              <a:t>vraiment </a:t>
            </a:r>
            <a:r>
              <a:rPr lang="fr-CA" sz="2400" dirty="0" smtClean="0"/>
              <a:t>aimé </a:t>
            </a:r>
            <a:r>
              <a:rPr lang="fr-CA" sz="2400" dirty="0"/>
              <a:t>vous enseigner cette année. Voir ton visage chaque matin nous a </a:t>
            </a:r>
            <a:r>
              <a:rPr lang="fr-CA" sz="2400" dirty="0" smtClean="0"/>
              <a:t>faits contents. </a:t>
            </a:r>
            <a:r>
              <a:rPr lang="fr-CA" sz="2400" dirty="0"/>
              <a:t>On avait les journées mémorables comme aller dehors et planté les bulbes, aller dans la neige, les visites avec bébé </a:t>
            </a:r>
            <a:r>
              <a:rPr lang="fr-CA" sz="2400" dirty="0" err="1"/>
              <a:t>June</a:t>
            </a:r>
            <a:r>
              <a:rPr lang="fr-CA" sz="2400" dirty="0"/>
              <a:t>, </a:t>
            </a:r>
            <a:r>
              <a:rPr lang="fr-CA" sz="2400" dirty="0" smtClean="0"/>
              <a:t>explorer </a:t>
            </a:r>
            <a:r>
              <a:rPr lang="fr-CA" sz="2400" dirty="0"/>
              <a:t>STEAM, fêter Noël avec Bonbon, </a:t>
            </a:r>
            <a:r>
              <a:rPr lang="fr-CA" sz="2400" dirty="0" smtClean="0"/>
              <a:t>mettre de la crème fouetter</a:t>
            </a:r>
            <a:r>
              <a:rPr lang="fr-FR" sz="2400" dirty="0" smtClean="0"/>
              <a:t> dans les visages des mesdames, </a:t>
            </a:r>
            <a:r>
              <a:rPr lang="fr-CA" sz="2400" dirty="0" smtClean="0"/>
              <a:t>et </a:t>
            </a:r>
            <a:r>
              <a:rPr lang="fr-CA" sz="2400" dirty="0"/>
              <a:t>beaucoup </a:t>
            </a:r>
            <a:r>
              <a:rPr lang="fr-CA" sz="2400" dirty="0" smtClean="0"/>
              <a:t>d’autres célébrations! </a:t>
            </a:r>
            <a:r>
              <a:rPr lang="fr-CA" sz="2400" dirty="0"/>
              <a:t>Finir l’année a </a:t>
            </a:r>
            <a:r>
              <a:rPr lang="fr-CA" sz="2400" dirty="0" smtClean="0"/>
              <a:t>nos maisons n’est </a:t>
            </a:r>
            <a:r>
              <a:rPr lang="fr-CA" sz="2400" dirty="0"/>
              <a:t>pas ce que nous avons </a:t>
            </a:r>
            <a:r>
              <a:rPr lang="fr-CA" sz="2400" dirty="0" smtClean="0"/>
              <a:t>prédire, mais </a:t>
            </a:r>
            <a:r>
              <a:rPr lang="fr-CA" sz="2400" dirty="0"/>
              <a:t>c’était quelque chose de nouveau. Nous vous souhaitons un bel été et merci d’être </a:t>
            </a:r>
            <a:r>
              <a:rPr lang="fr-CA" sz="2400" dirty="0" smtClean="0"/>
              <a:t>des élèves fantastiques!</a:t>
            </a:r>
            <a:endParaRPr lang="en-US" sz="2400" dirty="0"/>
          </a:p>
          <a:p>
            <a:pPr marL="45720" indent="0">
              <a:buNone/>
            </a:pPr>
            <a:r>
              <a:rPr lang="fr-CA" sz="2400" dirty="0" smtClean="0"/>
              <a:t>	Mme</a:t>
            </a:r>
            <a:r>
              <a:rPr lang="fr-CA" sz="2400" dirty="0"/>
              <a:t>. Chopin et Mme. Gamble!</a:t>
            </a:r>
            <a:endParaRPr lang="en-US" sz="2400" dirty="0"/>
          </a:p>
          <a:p>
            <a:pPr marL="45720" indent="0"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5042262" y="368587"/>
            <a:ext cx="6208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 smtClean="0"/>
              <a:t>***Jour 1: trouve les mots de 2</a:t>
            </a:r>
            <a:r>
              <a:rPr lang="fr-CA" sz="2400" baseline="30000" dirty="0" smtClean="0"/>
              <a:t>e</a:t>
            </a:r>
            <a:r>
              <a:rPr lang="fr-CA" sz="2400" dirty="0" smtClean="0"/>
              <a:t> année</a:t>
            </a:r>
          </a:p>
          <a:p>
            <a:r>
              <a:rPr lang="fr-CA" sz="2400" dirty="0" smtClean="0"/>
              <a:t>***Jour 2: trouve les mots avec le son è/ai/</a:t>
            </a:r>
            <a:r>
              <a:rPr lang="fr-CA" sz="2400" dirty="0" err="1" smtClean="0"/>
              <a:t>ei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5571" y="4127864"/>
            <a:ext cx="1983674" cy="290049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88253" y="1063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67199" y="1939834"/>
            <a:ext cx="7322323" cy="2486025"/>
          </a:xfrm>
        </p:spPr>
        <p:txBody>
          <a:bodyPr>
            <a:noAutofit/>
          </a:bodyPr>
          <a:lstStyle/>
          <a:p>
            <a:r>
              <a:rPr lang="fr-CA" sz="6600" dirty="0" smtClean="0">
                <a:latin typeface="Century Gothic" panose="020B0502020202020204" pitchFamily="34" charset="0"/>
              </a:rPr>
              <a:t>Nos jardins</a:t>
            </a:r>
            <a:br>
              <a:rPr lang="fr-CA" sz="6600" dirty="0" smtClean="0">
                <a:latin typeface="Century Gothic" panose="020B0502020202020204" pitchFamily="34" charset="0"/>
              </a:rPr>
            </a:br>
            <a:endParaRPr lang="en-US" sz="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9365" y="2839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728</TotalTime>
  <Words>542</Words>
  <Application>Microsoft Office PowerPoint</Application>
  <PresentationFormat>Widescreen</PresentationFormat>
  <Paragraphs>102</Paragraphs>
  <Slides>32</Slides>
  <Notes>6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Euphemia</vt:lpstr>
      <vt:lpstr>Times New Roman</vt:lpstr>
      <vt:lpstr>Wingdings</vt:lpstr>
      <vt:lpstr>Children Playing 16x9</vt:lpstr>
      <vt:lpstr>Semaine 9</vt:lpstr>
      <vt:lpstr>Peux-tu deviner le mot?</vt:lpstr>
      <vt:lpstr>Réponse!!</vt:lpstr>
      <vt:lpstr>Peux-tu deviner le mot?</vt:lpstr>
      <vt:lpstr>Réponse!!</vt:lpstr>
      <vt:lpstr>PowerPoint Presentation</vt:lpstr>
      <vt:lpstr>Réponse!!</vt:lpstr>
      <vt:lpstr>Message:</vt:lpstr>
      <vt:lpstr>Nos jardins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caractéristiques des organismes</vt:lpstr>
      <vt:lpstr>PowerPoint Presentation</vt:lpstr>
      <vt:lpstr>PowerPoint Presentation</vt:lpstr>
      <vt:lpstr>PowerPoint Presentation</vt:lpstr>
      <vt:lpstr>PowerPoint Presentation</vt:lpstr>
      <vt:lpstr>Les adaptations: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Semaine 9</dc:title>
  <dc:creator>Chopin, Morgan (ASD-S)</dc:creator>
  <cp:lastModifiedBy>Chopin, Morgan (ASD-S)</cp:lastModifiedBy>
  <cp:revision>68</cp:revision>
  <dcterms:created xsi:type="dcterms:W3CDTF">2020-06-01T13:19:28Z</dcterms:created>
  <dcterms:modified xsi:type="dcterms:W3CDTF">2020-06-08T12:15:05Z</dcterms:modified>
</cp:coreProperties>
</file>