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6" r:id="rId3"/>
    <p:sldId id="264" r:id="rId4"/>
    <p:sldId id="297" r:id="rId5"/>
    <p:sldId id="298" r:id="rId6"/>
    <p:sldId id="289" r:id="rId7"/>
    <p:sldId id="296" r:id="rId8"/>
    <p:sldId id="299" r:id="rId9"/>
    <p:sldId id="294" r:id="rId10"/>
    <p:sldId id="300" r:id="rId11"/>
    <p:sldId id="295" r:id="rId12"/>
    <p:sldId id="25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  <a:srgbClr val="00FF00"/>
    <a:srgbClr val="3333CC"/>
    <a:srgbClr val="CCCC00"/>
    <a:srgbClr val="FF99FF"/>
    <a:srgbClr val="33CC33"/>
    <a:srgbClr val="FF33CC"/>
    <a:srgbClr val="FF6600"/>
    <a:srgbClr val="FF006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349" autoAdjust="0"/>
  </p:normalViewPr>
  <p:slideViewPr>
    <p:cSldViewPr snapToGrid="0">
      <p:cViewPr varScale="1">
        <p:scale>
          <a:sx n="83" d="100"/>
          <a:sy n="83" d="100"/>
        </p:scale>
        <p:origin x="54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4.xml"/><Relationship Id="rId5" Type="http://schemas.openxmlformats.org/officeDocument/2006/relationships/audio" Target="../media/media1.m4a"/><Relationship Id="rId4" Type="http://schemas.microsoft.com/office/2007/relationships/media" Target="../media/media1.m4a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media" Target="../media/media10.m4a"/><Relationship Id="rId13" Type="http://schemas.openxmlformats.org/officeDocument/2006/relationships/image" Target="../media/image30.PNG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12" Type="http://schemas.openxmlformats.org/officeDocument/2006/relationships/image" Target="../media/image29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image" Target="../media/image28.PNG"/><Relationship Id="rId5" Type="http://schemas.openxmlformats.org/officeDocument/2006/relationships/tags" Target="../tags/tag6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66.xml"/><Relationship Id="rId9" Type="http://schemas.openxmlformats.org/officeDocument/2006/relationships/audio" Target="../media/media10.m4a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2.m4a"/><Relationship Id="rId7" Type="http://schemas.openxmlformats.org/officeDocument/2006/relationships/hyperlink" Target="mailto:morgan.chopin@nbed.nb.ca" TargetMode="Externa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hyperlink" Target="mailto:rebecca.gamble@nbed.nb.ca" TargetMode="Externa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2.m4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microsoft.com/office/2007/relationships/media" Target="../media/media2.m4a"/><Relationship Id="rId18" Type="http://schemas.openxmlformats.org/officeDocument/2006/relationships/image" Target="../media/image6.jpg"/><Relationship Id="rId26" Type="http://schemas.openxmlformats.org/officeDocument/2006/relationships/image" Target="../media/image14.png"/><Relationship Id="rId3" Type="http://schemas.openxmlformats.org/officeDocument/2006/relationships/tags" Target="../tags/tag7.xml"/><Relationship Id="rId21" Type="http://schemas.openxmlformats.org/officeDocument/2006/relationships/image" Target="../media/image9.png"/><Relationship Id="rId7" Type="http://schemas.openxmlformats.org/officeDocument/2006/relationships/tags" Target="../tags/tag11.xml"/><Relationship Id="rId12" Type="http://schemas.openxmlformats.org/officeDocument/2006/relationships/tags" Target="../tags/tag16.xml"/><Relationship Id="rId17" Type="http://schemas.openxmlformats.org/officeDocument/2006/relationships/image" Target="../media/image5.jpg"/><Relationship Id="rId25" Type="http://schemas.openxmlformats.org/officeDocument/2006/relationships/image" Target="../media/image13.png"/><Relationship Id="rId2" Type="http://schemas.openxmlformats.org/officeDocument/2006/relationships/tags" Target="../tags/tag6.xml"/><Relationship Id="rId16" Type="http://schemas.openxmlformats.org/officeDocument/2006/relationships/slideLayout" Target="../slideLayouts/slideLayout7.xml"/><Relationship Id="rId20" Type="http://schemas.openxmlformats.org/officeDocument/2006/relationships/image" Target="../media/image8.png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24" Type="http://schemas.openxmlformats.org/officeDocument/2006/relationships/image" Target="../media/image12.png"/><Relationship Id="rId5" Type="http://schemas.openxmlformats.org/officeDocument/2006/relationships/tags" Target="../tags/tag9.xml"/><Relationship Id="rId15" Type="http://schemas.openxmlformats.org/officeDocument/2006/relationships/tags" Target="../tags/tag17.xml"/><Relationship Id="rId23" Type="http://schemas.openxmlformats.org/officeDocument/2006/relationships/image" Target="../media/image11.png"/><Relationship Id="rId28" Type="http://schemas.openxmlformats.org/officeDocument/2006/relationships/image" Target="../media/image4.png"/><Relationship Id="rId10" Type="http://schemas.openxmlformats.org/officeDocument/2006/relationships/tags" Target="../tags/tag14.xml"/><Relationship Id="rId19" Type="http://schemas.openxmlformats.org/officeDocument/2006/relationships/image" Target="../media/image7.png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audio" Target="../media/media2.m4a"/><Relationship Id="rId22" Type="http://schemas.openxmlformats.org/officeDocument/2006/relationships/image" Target="../media/image10.png"/><Relationship Id="rId27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0.xml"/><Relationship Id="rId7" Type="http://schemas.openxmlformats.org/officeDocument/2006/relationships/tags" Target="../tags/tag22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audio" Target="../media/media3.m4a"/><Relationship Id="rId11" Type="http://schemas.openxmlformats.org/officeDocument/2006/relationships/image" Target="../media/image4.png"/><Relationship Id="rId5" Type="http://schemas.microsoft.com/office/2007/relationships/media" Target="../media/media3.m4a"/><Relationship Id="rId10" Type="http://schemas.openxmlformats.org/officeDocument/2006/relationships/image" Target="../media/image16.jpg"/><Relationship Id="rId4" Type="http://schemas.openxmlformats.org/officeDocument/2006/relationships/tags" Target="../tags/tag21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4.m4a"/><Relationship Id="rId13" Type="http://schemas.openxmlformats.org/officeDocument/2006/relationships/image" Target="../media/image16.jpg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image" Target="../media/image12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7.xml"/><Relationship Id="rId15" Type="http://schemas.openxmlformats.org/officeDocument/2006/relationships/image" Target="../media/image4.png"/><Relationship Id="rId10" Type="http://schemas.openxmlformats.org/officeDocument/2006/relationships/tags" Target="../tags/tag30.xml"/><Relationship Id="rId4" Type="http://schemas.openxmlformats.org/officeDocument/2006/relationships/tags" Target="../tags/tag26.xml"/><Relationship Id="rId9" Type="http://schemas.openxmlformats.org/officeDocument/2006/relationships/audio" Target="../media/media4.m4a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image" Target="../media/image12.png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4.png"/><Relationship Id="rId2" Type="http://schemas.openxmlformats.org/officeDocument/2006/relationships/tags" Target="../tags/tag32.xml"/><Relationship Id="rId16" Type="http://schemas.openxmlformats.org/officeDocument/2006/relationships/image" Target="../media/image18.png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tags" Target="../tags/tag39.xml"/><Relationship Id="rId5" Type="http://schemas.openxmlformats.org/officeDocument/2006/relationships/tags" Target="../tags/tag35.xml"/><Relationship Id="rId15" Type="http://schemas.openxmlformats.org/officeDocument/2006/relationships/image" Target="../media/image17.png"/><Relationship Id="rId10" Type="http://schemas.openxmlformats.org/officeDocument/2006/relationships/audio" Target="../media/media5.m4a"/><Relationship Id="rId4" Type="http://schemas.openxmlformats.org/officeDocument/2006/relationships/tags" Target="../tags/tag34.xml"/><Relationship Id="rId9" Type="http://schemas.microsoft.com/office/2007/relationships/media" Target="../media/media5.m4a"/><Relationship Id="rId1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42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3.xml"/><Relationship Id="rId5" Type="http://schemas.openxmlformats.org/officeDocument/2006/relationships/audio" Target="../media/media6.m4a"/><Relationship Id="rId4" Type="http://schemas.microsoft.com/office/2007/relationships/media" Target="../media/media6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46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7.xml"/><Relationship Id="rId5" Type="http://schemas.openxmlformats.org/officeDocument/2006/relationships/audio" Target="../media/media7.m4a"/><Relationship Id="rId4" Type="http://schemas.microsoft.com/office/2007/relationships/media" Target="../media/media7.m4a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media" Target="../media/media8.m4a"/><Relationship Id="rId13" Type="http://schemas.openxmlformats.org/officeDocument/2006/relationships/image" Target="../media/image20.jpg"/><Relationship Id="rId3" Type="http://schemas.openxmlformats.org/officeDocument/2006/relationships/tags" Target="../tags/tag50.xml"/><Relationship Id="rId7" Type="http://schemas.openxmlformats.org/officeDocument/2006/relationships/tags" Target="../tags/tag54.xml"/><Relationship Id="rId12" Type="http://schemas.openxmlformats.org/officeDocument/2006/relationships/image" Target="../media/image19.JPG"/><Relationship Id="rId2" Type="http://schemas.openxmlformats.org/officeDocument/2006/relationships/tags" Target="../tags/tag49.xml"/><Relationship Id="rId16" Type="http://schemas.openxmlformats.org/officeDocument/2006/relationships/image" Target="../media/image4.png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52.xml"/><Relationship Id="rId15" Type="http://schemas.openxmlformats.org/officeDocument/2006/relationships/image" Target="../media/image22.jpg"/><Relationship Id="rId10" Type="http://schemas.openxmlformats.org/officeDocument/2006/relationships/tags" Target="../tags/tag55.xml"/><Relationship Id="rId4" Type="http://schemas.openxmlformats.org/officeDocument/2006/relationships/tags" Target="../tags/tag51.xml"/><Relationship Id="rId9" Type="http://schemas.openxmlformats.org/officeDocument/2006/relationships/audio" Target="../media/media8.m4a"/><Relationship Id="rId1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9.m4a"/><Relationship Id="rId13" Type="http://schemas.openxmlformats.org/officeDocument/2006/relationships/image" Target="../media/image25.jpg"/><Relationship Id="rId3" Type="http://schemas.openxmlformats.org/officeDocument/2006/relationships/tags" Target="../tags/tag58.xml"/><Relationship Id="rId7" Type="http://schemas.openxmlformats.org/officeDocument/2006/relationships/tags" Target="../tags/tag62.xml"/><Relationship Id="rId12" Type="http://schemas.openxmlformats.org/officeDocument/2006/relationships/image" Target="../media/image24.jpg"/><Relationship Id="rId2" Type="http://schemas.openxmlformats.org/officeDocument/2006/relationships/tags" Target="../tags/tag57.xml"/><Relationship Id="rId16" Type="http://schemas.openxmlformats.org/officeDocument/2006/relationships/image" Target="../media/image4.png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image" Target="../media/image23.jpg"/><Relationship Id="rId5" Type="http://schemas.openxmlformats.org/officeDocument/2006/relationships/tags" Target="../tags/tag60.xml"/><Relationship Id="rId15" Type="http://schemas.openxmlformats.org/officeDocument/2006/relationships/image" Target="../media/image27.jp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59.xml"/><Relationship Id="rId9" Type="http://schemas.openxmlformats.org/officeDocument/2006/relationships/audio" Target="../media/media9.m4a"/><Relationship Id="rId1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751012" y="2080204"/>
            <a:ext cx="8689976" cy="2509213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Les </a:t>
            </a:r>
            <a:r>
              <a:rPr lang="en-US" sz="6000" dirty="0" err="1">
                <a:latin typeface="Century Gothic" panose="020B0502020202020204" pitchFamily="34" charset="0"/>
              </a:rPr>
              <a:t>Maths</a:t>
            </a:r>
            <a:r>
              <a:rPr lang="en-US" sz="6000" dirty="0">
                <a:latin typeface="Century Gothic" panose="020B0502020202020204" pitchFamily="34" charset="0"/>
              </a:rPr>
              <a:t> – </a:t>
            </a:r>
            <a:r>
              <a:rPr lang="en-US" sz="6000" dirty="0" err="1">
                <a:latin typeface="Century Gothic" panose="020B0502020202020204" pitchFamily="34" charset="0"/>
              </a:rPr>
              <a:t>Semaine</a:t>
            </a:r>
            <a:r>
              <a:rPr lang="en-US" sz="6000" dirty="0">
                <a:latin typeface="Century Gothic" panose="020B0502020202020204" pitchFamily="34" charset="0"/>
              </a:rPr>
              <a:t> 9</a:t>
            </a:r>
            <a:br>
              <a:rPr lang="en-US" sz="6000" dirty="0">
                <a:latin typeface="Century Gothic" panose="020B0502020202020204" pitchFamily="34" charset="0"/>
              </a:rPr>
            </a:br>
            <a:endParaRPr lang="en-US" sz="6000" dirty="0">
              <a:latin typeface="Century Gothic" panose="020B0502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751012" y="3886200"/>
            <a:ext cx="8689976" cy="581297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Le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</a:rPr>
              <a:t>lundi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8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</a:rPr>
              <a:t>juin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, 2020 – le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</a:rPr>
              <a:t>vendredi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 12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</a:rPr>
              <a:t>juin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, 2020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1924594" y="4711337"/>
            <a:ext cx="85953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CA" sz="2500" dirty="0" smtClean="0"/>
              <a:t> LES CENTRES!</a:t>
            </a:r>
            <a:endParaRPr lang="en-US" sz="2500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32591" y="933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8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1012248" y="563129"/>
            <a:ext cx="1165629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u="sng" dirty="0">
                <a:latin typeface="Century Gothic" panose="020B0502020202020204" pitchFamily="34" charset="0"/>
              </a:rPr>
              <a:t>Centre </a:t>
            </a:r>
            <a:r>
              <a:rPr lang="en-US" sz="3900" u="sng" dirty="0" smtClean="0">
                <a:latin typeface="Century Gothic" panose="020B0502020202020204" pitchFamily="34" charset="0"/>
              </a:rPr>
              <a:t>3 – Les </a:t>
            </a:r>
            <a:r>
              <a:rPr lang="en-US" sz="3900" u="sng" dirty="0" err="1" smtClean="0">
                <a:latin typeface="Century Gothic" panose="020B0502020202020204" pitchFamily="34" charset="0"/>
              </a:rPr>
              <a:t>régularités</a:t>
            </a:r>
            <a:r>
              <a:rPr lang="en-US" sz="3900" u="sng" dirty="0" smtClean="0">
                <a:latin typeface="Century Gothic" panose="020B0502020202020204" pitchFamily="34" charset="0"/>
              </a:rPr>
              <a:t> </a:t>
            </a:r>
            <a:r>
              <a:rPr lang="en-US" sz="3900" u="sng" dirty="0" err="1" smtClean="0">
                <a:latin typeface="Century Gothic" panose="020B0502020202020204" pitchFamily="34" charset="0"/>
              </a:rPr>
              <a:t>dans</a:t>
            </a:r>
            <a:r>
              <a:rPr lang="en-US" sz="3900" u="sng" dirty="0" smtClean="0">
                <a:latin typeface="Century Gothic" panose="020B0502020202020204" pitchFamily="34" charset="0"/>
              </a:rPr>
              <a:t> la nature! </a:t>
            </a:r>
            <a:endParaRPr lang="en-US" sz="3900" dirty="0"/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1012248" y="1340428"/>
            <a:ext cx="10727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514350" indent="-514350">
              <a:buAutoNum type="arabicPeriod"/>
            </a:pPr>
            <a:endParaRPr lang="fr-CA" sz="3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>
            <p:custDataLst>
              <p:tags r:id="rId3"/>
            </p:custDataLst>
          </p:nvPr>
        </p:nvSpPr>
        <p:spPr>
          <a:xfrm>
            <a:off x="716398" y="1399025"/>
            <a:ext cx="106812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>
                <a:latin typeface="Century Gothic" panose="020B0502020202020204" pitchFamily="34" charset="0"/>
              </a:rPr>
              <a:t>Peux-tu créer une régularité avec des objets trouvés dans la nature? Prendre une photo et l’envoi a Madame!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055" y="3112084"/>
            <a:ext cx="2810788" cy="33566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019" y="2519736"/>
            <a:ext cx="3102076" cy="16994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499" y="4382788"/>
            <a:ext cx="4007117" cy="22155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6282" y="2883699"/>
            <a:ext cx="3410120" cy="3827281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068017" y="6151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5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964334" y="766618"/>
            <a:ext cx="1165629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u="sng" dirty="0">
                <a:latin typeface="Century Gothic" panose="020B0502020202020204" pitchFamily="34" charset="0"/>
              </a:rPr>
              <a:t>Centre </a:t>
            </a:r>
            <a:r>
              <a:rPr lang="en-US" sz="3900" u="sng" dirty="0" smtClean="0">
                <a:latin typeface="Century Gothic" panose="020B0502020202020204" pitchFamily="34" charset="0"/>
              </a:rPr>
              <a:t>4 – Chasse au </a:t>
            </a:r>
            <a:r>
              <a:rPr lang="en-US" sz="3900" u="sng" dirty="0" err="1" smtClean="0">
                <a:latin typeface="Century Gothic" panose="020B0502020202020204" pitchFamily="34" charset="0"/>
              </a:rPr>
              <a:t>trésor</a:t>
            </a:r>
            <a:r>
              <a:rPr lang="en-US" sz="3900" u="sng" dirty="0" smtClean="0">
                <a:latin typeface="Century Gothic" panose="020B0502020202020204" pitchFamily="34" charset="0"/>
              </a:rPr>
              <a:t>, </a:t>
            </a:r>
            <a:r>
              <a:rPr lang="en-US" sz="3900" u="sng" dirty="0" err="1" smtClean="0">
                <a:latin typeface="Century Gothic" panose="020B0502020202020204" pitchFamily="34" charset="0"/>
              </a:rPr>
              <a:t>dehors</a:t>
            </a:r>
            <a:r>
              <a:rPr lang="en-US" sz="3900" u="sng" dirty="0" smtClean="0">
                <a:latin typeface="Century Gothic" panose="020B0502020202020204" pitchFamily="34" charset="0"/>
              </a:rPr>
              <a:t>! </a:t>
            </a:r>
            <a:endParaRPr lang="en-US" sz="3900" dirty="0"/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718982" y="1536667"/>
            <a:ext cx="10994575" cy="6140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000" dirty="0" smtClean="0">
                <a:latin typeface="Century Gothic" panose="020B0502020202020204" pitchFamily="34" charset="0"/>
              </a:rPr>
              <a:t>Combien de choses ci-dessous peux-tu trouver dehors en 30 minutes? N’oublie pas de compter en français quand tu comptes! Quand vous avez fini ta liste, additionner tous les nombres ensemble! Combien de choses avez-vous trouvées?!?!?</a:t>
            </a:r>
          </a:p>
          <a:p>
            <a:endParaRPr lang="fr-CA" sz="2500" dirty="0" smtClean="0">
              <a:latin typeface="Century Gothic" panose="020B0502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fr-CA" sz="3100" dirty="0" smtClean="0">
                <a:solidFill>
                  <a:srgbClr val="00FF00"/>
                </a:solidFill>
                <a:latin typeface="Century Gothic" panose="020B0502020202020204" pitchFamily="34" charset="0"/>
              </a:rPr>
              <a:t>Les chiens ____	</a:t>
            </a:r>
            <a:r>
              <a:rPr lang="fr-CA" sz="3100" dirty="0" smtClean="0">
                <a:solidFill>
                  <a:srgbClr val="3333CC"/>
                </a:solidFill>
                <a:latin typeface="Century Gothic" panose="020B0502020202020204" pitchFamily="34" charset="0"/>
              </a:rPr>
              <a:t>				5. Les plumes (</a:t>
            </a:r>
            <a:r>
              <a:rPr lang="fr-CA" sz="3100" dirty="0" err="1" smtClean="0">
                <a:solidFill>
                  <a:srgbClr val="3333CC"/>
                </a:solidFill>
                <a:latin typeface="Century Gothic" panose="020B0502020202020204" pitchFamily="34" charset="0"/>
              </a:rPr>
              <a:t>feathers</a:t>
            </a:r>
            <a:r>
              <a:rPr lang="fr-CA" sz="3100" dirty="0" smtClean="0">
                <a:solidFill>
                  <a:srgbClr val="3333CC"/>
                </a:solidFill>
                <a:latin typeface="Century Gothic" panose="020B0502020202020204" pitchFamily="34" charset="0"/>
              </a:rPr>
              <a:t>) ____	</a:t>
            </a:r>
          </a:p>
          <a:p>
            <a:pPr marL="342900" indent="-342900">
              <a:buAutoNum type="arabicPeriod"/>
            </a:pPr>
            <a:r>
              <a:rPr lang="fr-CA" sz="3100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Les oiseaux ____				6. Les fleurs ____</a:t>
            </a:r>
          </a:p>
          <a:p>
            <a:pPr marL="342900" indent="-342900">
              <a:buAutoNum type="arabicPeriod"/>
            </a:pPr>
            <a:r>
              <a:rPr lang="fr-CA" sz="31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Les autos _____	</a:t>
            </a:r>
            <a:r>
              <a:rPr lang="fr-CA" sz="3100" dirty="0" smtClean="0">
                <a:solidFill>
                  <a:srgbClr val="36EA36"/>
                </a:solidFill>
                <a:latin typeface="Century Gothic" panose="020B0502020202020204" pitchFamily="34" charset="0"/>
              </a:rPr>
              <a:t>				</a:t>
            </a:r>
            <a:r>
              <a:rPr lang="fr-CA" sz="3100" dirty="0" smtClean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7. Les insectes ____</a:t>
            </a:r>
          </a:p>
          <a:p>
            <a:pPr marL="342900" indent="-342900">
              <a:buAutoNum type="arabicPeriod"/>
            </a:pPr>
            <a:r>
              <a:rPr lang="fr-CA" sz="31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Les arbres</a:t>
            </a:r>
            <a:r>
              <a:rPr lang="fr-CA" sz="3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fr-CA" sz="31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____					</a:t>
            </a:r>
            <a:r>
              <a:rPr lang="fr-CA" sz="31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8. Les pommes de pin </a:t>
            </a:r>
            <a:r>
              <a:rPr lang="fr-CA" sz="35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____</a:t>
            </a:r>
          </a:p>
          <a:p>
            <a:r>
              <a:rPr lang="fr-CA" sz="15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												</a:t>
            </a:r>
            <a:r>
              <a:rPr lang="fr-CA" sz="30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(</a:t>
            </a:r>
            <a:r>
              <a:rPr lang="fr-CA" sz="3000" dirty="0" err="1" smtClean="0">
                <a:solidFill>
                  <a:srgbClr val="FFFF00"/>
                </a:solidFill>
                <a:latin typeface="Century Gothic" panose="020B0502020202020204" pitchFamily="34" charset="0"/>
              </a:rPr>
              <a:t>pinecones</a:t>
            </a:r>
            <a:r>
              <a:rPr lang="fr-CA" sz="30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)</a:t>
            </a:r>
          </a:p>
          <a:p>
            <a:endParaRPr lang="fr-CA" sz="3000" dirty="0">
              <a:solidFill>
                <a:srgbClr val="FFFF00"/>
              </a:solidFill>
              <a:latin typeface="Century Gothic" panose="020B0502020202020204" pitchFamily="34" charset="0"/>
            </a:endParaRPr>
          </a:p>
          <a:p>
            <a:endParaRPr lang="fr-CA" sz="3000" dirty="0" smtClean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00616" y="4453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2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3321764" y="2643970"/>
            <a:ext cx="61734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u="sng" dirty="0">
                <a:latin typeface="Century Gothic" panose="020B0502020202020204" pitchFamily="34" charset="0"/>
              </a:rPr>
              <a:t>La fin des </a:t>
            </a:r>
            <a:r>
              <a:rPr lang="en-US" sz="6000" u="sng" dirty="0" err="1">
                <a:latin typeface="Century Gothic" panose="020B0502020202020204" pitchFamily="34" charset="0"/>
              </a:rPr>
              <a:t>maths</a:t>
            </a:r>
            <a:endParaRPr lang="en-US" sz="6000" dirty="0"/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1745673" y="4193309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hlinkClick r:id="rId6"/>
              </a:rPr>
              <a:t>rebecca.gamble@nbed.nb.ca</a:t>
            </a:r>
            <a:endParaRPr lang="en-US" sz="3000" dirty="0" smtClean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endParaRPr lang="en-US" sz="30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0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hlinkClick r:id="rId7"/>
              </a:rPr>
              <a:t>morgan.chopin@nbed.nb.ca</a:t>
            </a:r>
            <a:endParaRPr lang="en-US" sz="3000" dirty="0" smtClean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endParaRPr lang="en-US" sz="3000" dirty="0" smtClean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endParaRPr lang="en-US" sz="3000" dirty="0"/>
          </a:p>
          <a:p>
            <a:pPr algn="ctr"/>
            <a:endParaRPr lang="en-US" sz="30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54070" y="12264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7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1559399" y="1556415"/>
            <a:ext cx="103991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dirty="0" smtClean="0">
                <a:latin typeface="Century Gothic" panose="020B0502020202020204" pitchFamily="34" charset="0"/>
              </a:rPr>
              <a:t>Vous avez travaillé TRÈS fort en mathématiques pendant les huit semaines passées! Cette semaine, je vais vous donner seulement des centres à faire!</a:t>
            </a:r>
            <a:endParaRPr lang="en-US" sz="4000" dirty="0">
              <a:latin typeface="Century Gothic" panose="020B0502020202020204" pitchFamily="34" charset="0"/>
            </a:endParaRPr>
          </a:p>
        </p:txBody>
      </p:sp>
      <p:pic>
        <p:nvPicPr>
          <p:cNvPr id="2" name="Picture 1" descr="Special Connection Homeschool: Schoolhouse Review: Math ...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100" y="4302760"/>
            <a:ext cx="1902460" cy="1703566"/>
          </a:xfrm>
          <a:prstGeom prst="rect">
            <a:avLst/>
          </a:prstGeom>
        </p:spPr>
      </p:pic>
      <p:pic>
        <p:nvPicPr>
          <p:cNvPr id="4" name="Picture 3" descr="IPOTÂME ....TÂME: 7 modèles de Calendriers pour la classe ...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33" y="4302760"/>
            <a:ext cx="2967372" cy="1557871"/>
          </a:xfrm>
          <a:prstGeom prst="rect">
            <a:avLst/>
          </a:prstGeom>
        </p:spPr>
      </p:pic>
      <p:pic>
        <p:nvPicPr>
          <p:cNvPr id="5" name="Picture 4" descr="Nickel (Canadian coin) - Wikipedia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881" y="1014157"/>
            <a:ext cx="901525" cy="905622"/>
          </a:xfrm>
          <a:prstGeom prst="rect">
            <a:avLst/>
          </a:prstGeom>
        </p:spPr>
      </p:pic>
      <p:pic>
        <p:nvPicPr>
          <p:cNvPr id="6" name="Picture 5" descr="Quarter (Canadian coin) - Wikipedia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272" y="792167"/>
            <a:ext cx="1069166" cy="1069166"/>
          </a:xfrm>
          <a:prstGeom prst="rect">
            <a:avLst/>
          </a:prstGeom>
        </p:spPr>
      </p:pic>
      <p:pic>
        <p:nvPicPr>
          <p:cNvPr id="7" name="Picture 6" descr="Dime (Canadian coin) - Wikipedia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936" y="2018498"/>
            <a:ext cx="764365" cy="764365"/>
          </a:xfrm>
          <a:prstGeom prst="rect">
            <a:avLst/>
          </a:prstGeom>
        </p:spPr>
      </p:pic>
      <p:pic>
        <p:nvPicPr>
          <p:cNvPr id="8" name="Picture 7" descr="Ace of hearts - Wikipedia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240" y="4218864"/>
            <a:ext cx="847344" cy="1059180"/>
          </a:xfrm>
          <a:prstGeom prst="rect">
            <a:avLst/>
          </a:prstGeom>
        </p:spPr>
      </p:pic>
      <p:pic>
        <p:nvPicPr>
          <p:cNvPr id="9" name="Picture 8" descr="File:Playing card spade 9.svg - Wikimedia Commons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36" y="4658974"/>
            <a:ext cx="916131" cy="1145443"/>
          </a:xfrm>
          <a:prstGeom prst="rect">
            <a:avLst/>
          </a:prstGeom>
        </p:spPr>
      </p:pic>
      <p:pic>
        <p:nvPicPr>
          <p:cNvPr id="10" name="Picture 9" descr="Original file ‎ (SVG file, nominally 200 × 250 pixels ...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38" y="4883679"/>
            <a:ext cx="781371" cy="976952"/>
          </a:xfrm>
          <a:prstGeom prst="rect">
            <a:avLst/>
          </a:prstGeom>
        </p:spPr>
      </p:pic>
      <p:pic>
        <p:nvPicPr>
          <p:cNvPr id="11" name="Picture 10" descr="Original file ‎ (SVG file, nominally 200 × 250 pixels ...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399" y="4940911"/>
            <a:ext cx="890451" cy="1113335"/>
          </a:xfrm>
          <a:prstGeom prst="rect">
            <a:avLst/>
          </a:prstGeom>
        </p:spPr>
      </p:pic>
      <p:pic>
        <p:nvPicPr>
          <p:cNvPr id="12" name="Picture 11" descr="Subtraction Flash Cards | STEM Sheets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36" y="1898396"/>
            <a:ext cx="1191064" cy="15438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411" y="583295"/>
            <a:ext cx="6638173" cy="894537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14"/>
            <p:custDataLst>
              <p:tags r:id="rId15"/>
            </p:custDataLst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0241436" y="24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6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894522" y="775854"/>
            <a:ext cx="10678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>
                <a:latin typeface="Century Gothic" panose="020B0502020202020204" pitchFamily="34" charset="0"/>
              </a:rPr>
              <a:t>Centre </a:t>
            </a:r>
            <a:r>
              <a:rPr lang="en-US" sz="4000" u="sng" dirty="0" smtClean="0">
                <a:latin typeface="Century Gothic" panose="020B0502020202020204" pitchFamily="34" charset="0"/>
              </a:rPr>
              <a:t>1 – </a:t>
            </a:r>
            <a:r>
              <a:rPr lang="en-US" sz="4000" u="sng" dirty="0" err="1" smtClean="0">
                <a:latin typeface="Century Gothic" panose="020B0502020202020204" pitchFamily="34" charset="0"/>
              </a:rPr>
              <a:t>Jeu</a:t>
            </a:r>
            <a:r>
              <a:rPr lang="en-US" sz="4000" u="sng" dirty="0" smtClean="0">
                <a:latin typeface="Century Gothic" panose="020B0502020202020204" pitchFamily="34" charset="0"/>
              </a:rPr>
              <a:t>: </a:t>
            </a:r>
            <a:r>
              <a:rPr lang="en-US" sz="4000" u="sng" dirty="0" err="1" smtClean="0">
                <a:latin typeface="Century Gothic" panose="020B0502020202020204" pitchFamily="34" charset="0"/>
              </a:rPr>
              <a:t>Une</a:t>
            </a:r>
            <a:r>
              <a:rPr lang="en-US" sz="4000" u="sng" dirty="0" smtClean="0">
                <a:latin typeface="Century Gothic" panose="020B0502020202020204" pitchFamily="34" charset="0"/>
              </a:rPr>
              <a:t> </a:t>
            </a:r>
            <a:r>
              <a:rPr lang="en-US" sz="4000" u="sng" dirty="0" err="1" smtClean="0">
                <a:latin typeface="Century Gothic" panose="020B0502020202020204" pitchFamily="34" charset="0"/>
              </a:rPr>
              <a:t>fois</a:t>
            </a:r>
            <a:r>
              <a:rPr lang="en-US" sz="4000" u="sng" dirty="0" smtClean="0">
                <a:latin typeface="Century Gothic" panose="020B0502020202020204" pitchFamily="34" charset="0"/>
              </a:rPr>
              <a:t> à travers les </a:t>
            </a:r>
            <a:r>
              <a:rPr lang="en-US" sz="4000" u="sng" dirty="0" err="1" smtClean="0">
                <a:latin typeface="Century Gothic" panose="020B0502020202020204" pitchFamily="34" charset="0"/>
              </a:rPr>
              <a:t>cartes</a:t>
            </a:r>
            <a:r>
              <a:rPr lang="en-US" sz="4000" u="sng" dirty="0" smtClean="0">
                <a:latin typeface="Century Gothic" panose="020B0502020202020204" pitchFamily="34" charset="0"/>
              </a:rPr>
              <a:t> </a:t>
            </a:r>
            <a:endParaRPr lang="en-US" sz="4000" dirty="0"/>
          </a:p>
        </p:txBody>
      </p:sp>
      <p:sp>
        <p:nvSpPr>
          <p:cNvPr id="3" name="Rectangle 2"/>
          <p:cNvSpPr/>
          <p:nvPr>
            <p:custDataLst>
              <p:tags r:id="rId2"/>
            </p:custDataLst>
          </p:nvPr>
        </p:nvSpPr>
        <p:spPr>
          <a:xfrm>
            <a:off x="942108" y="1771396"/>
            <a:ext cx="10631055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 err="1" smtClean="0">
                <a:latin typeface="Century Gothic" panose="020B0502020202020204" pitchFamily="34" charset="0"/>
              </a:rPr>
              <a:t>Voici</a:t>
            </a:r>
            <a:r>
              <a:rPr lang="en-US" sz="3500" dirty="0" smtClean="0">
                <a:latin typeface="Century Gothic" panose="020B0502020202020204" pitchFamily="34" charset="0"/>
              </a:rPr>
              <a:t> un </a:t>
            </a:r>
            <a:r>
              <a:rPr lang="en-US" sz="3500" dirty="0" err="1" smtClean="0">
                <a:latin typeface="Century Gothic" panose="020B0502020202020204" pitchFamily="34" charset="0"/>
              </a:rPr>
              <a:t>jeu</a:t>
            </a:r>
            <a:r>
              <a:rPr lang="en-US" sz="3500" dirty="0" smtClean="0">
                <a:latin typeface="Century Gothic" panose="020B0502020202020204" pitchFamily="34" charset="0"/>
              </a:rPr>
              <a:t> de </a:t>
            </a:r>
            <a:r>
              <a:rPr lang="en-US" sz="3500" dirty="0" err="1" smtClean="0">
                <a:latin typeface="Century Gothic" panose="020B0502020202020204" pitchFamily="34" charset="0"/>
              </a:rPr>
              <a:t>cartes</a:t>
            </a:r>
            <a:r>
              <a:rPr lang="en-US" sz="3500" dirty="0" smtClean="0">
                <a:latin typeface="Century Gothic" panose="020B0502020202020204" pitchFamily="34" charset="0"/>
              </a:rPr>
              <a:t>! </a:t>
            </a:r>
            <a:r>
              <a:rPr lang="en-US" sz="3500" dirty="0" err="1" smtClean="0">
                <a:latin typeface="Century Gothic" panose="020B0502020202020204" pitchFamily="34" charset="0"/>
              </a:rPr>
              <a:t>Tu</a:t>
            </a:r>
            <a:r>
              <a:rPr lang="en-US" sz="3500" dirty="0" smtClean="0">
                <a:latin typeface="Century Gothic" panose="020B0502020202020204" pitchFamily="34" charset="0"/>
              </a:rPr>
              <a:t> vas </a:t>
            </a:r>
            <a:r>
              <a:rPr lang="en-US" sz="3500" dirty="0" err="1" smtClean="0">
                <a:latin typeface="Century Gothic" panose="020B0502020202020204" pitchFamily="34" charset="0"/>
              </a:rPr>
              <a:t>seulement</a:t>
            </a:r>
            <a:r>
              <a:rPr lang="en-US" sz="3500" dirty="0" smtClean="0">
                <a:latin typeface="Century Gothic" panose="020B0502020202020204" pitchFamily="34" charset="0"/>
              </a:rPr>
              <a:t> </a:t>
            </a:r>
            <a:r>
              <a:rPr lang="en-US" sz="3500" dirty="0" err="1" smtClean="0">
                <a:latin typeface="Century Gothic" panose="020B0502020202020204" pitchFamily="34" charset="0"/>
              </a:rPr>
              <a:t>utiliser</a:t>
            </a:r>
            <a:r>
              <a:rPr lang="en-US" sz="3500" dirty="0" smtClean="0">
                <a:latin typeface="Century Gothic" panose="020B0502020202020204" pitchFamily="34" charset="0"/>
              </a:rPr>
              <a:t> les </a:t>
            </a:r>
            <a:r>
              <a:rPr lang="en-US" sz="3500" dirty="0" err="1" smtClean="0">
                <a:latin typeface="Century Gothic" panose="020B0502020202020204" pitchFamily="34" charset="0"/>
              </a:rPr>
              <a:t>cartes</a:t>
            </a:r>
            <a:r>
              <a:rPr lang="en-US" sz="3500" dirty="0" smtClean="0">
                <a:latin typeface="Century Gothic" panose="020B0502020202020204" pitchFamily="34" charset="0"/>
              </a:rPr>
              <a:t> de 1 – 10. </a:t>
            </a:r>
          </a:p>
          <a:p>
            <a:endParaRPr lang="en-US" sz="3500" dirty="0">
              <a:latin typeface="Century Gothic" panose="020B0502020202020204" pitchFamily="34" charset="0"/>
            </a:endParaRPr>
          </a:p>
          <a:p>
            <a:r>
              <a:rPr lang="en-US" sz="3500" dirty="0" smtClean="0">
                <a:latin typeface="Century Gothic" panose="020B0502020202020204" pitchFamily="34" charset="0"/>
              </a:rPr>
              <a:t>Mélange les </a:t>
            </a:r>
            <a:r>
              <a:rPr lang="en-US" sz="3500" dirty="0" err="1" smtClean="0">
                <a:latin typeface="Century Gothic" panose="020B0502020202020204" pitchFamily="34" charset="0"/>
              </a:rPr>
              <a:t>cartes</a:t>
            </a:r>
            <a:r>
              <a:rPr lang="en-US" sz="3500" dirty="0" smtClean="0">
                <a:latin typeface="Century Gothic" panose="020B0502020202020204" pitchFamily="34" charset="0"/>
              </a:rPr>
              <a:t> et </a:t>
            </a:r>
            <a:r>
              <a:rPr lang="en-US" sz="3500" dirty="0" err="1" smtClean="0">
                <a:latin typeface="Century Gothic" panose="020B0502020202020204" pitchFamily="34" charset="0"/>
              </a:rPr>
              <a:t>tourne</a:t>
            </a:r>
            <a:r>
              <a:rPr lang="en-US" sz="3500" dirty="0" smtClean="0">
                <a:latin typeface="Century Gothic" panose="020B0502020202020204" pitchFamily="34" charset="0"/>
              </a:rPr>
              <a:t> </a:t>
            </a:r>
            <a:r>
              <a:rPr lang="en-US" sz="3500" dirty="0" err="1" smtClean="0">
                <a:latin typeface="Century Gothic" panose="020B0502020202020204" pitchFamily="34" charset="0"/>
              </a:rPr>
              <a:t>une</a:t>
            </a:r>
            <a:r>
              <a:rPr lang="en-US" sz="3500" dirty="0" smtClean="0">
                <a:latin typeface="Century Gothic" panose="020B0502020202020204" pitchFamily="34" charset="0"/>
              </a:rPr>
              <a:t> carte sur la table.</a:t>
            </a:r>
          </a:p>
          <a:p>
            <a:endParaRPr lang="en-US" sz="3500" dirty="0">
              <a:latin typeface="Century Gothic" panose="020B0502020202020204" pitchFamily="34" charset="0"/>
            </a:endParaRPr>
          </a:p>
          <a:p>
            <a:r>
              <a:rPr lang="en-US" sz="3500" dirty="0" smtClean="0">
                <a:latin typeface="Century Gothic" panose="020B0502020202020204" pitchFamily="34" charset="0"/>
              </a:rPr>
              <a:t> </a:t>
            </a:r>
            <a:endParaRPr lang="fr-CA" sz="35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 descr="Original file ‎ (SVG file, nominally 200 × 250 pixels ...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141" y="4636654"/>
            <a:ext cx="1416771" cy="1771396"/>
          </a:xfrm>
          <a:prstGeom prst="rect">
            <a:avLst/>
          </a:prstGeom>
        </p:spPr>
      </p:pic>
      <p:pic>
        <p:nvPicPr>
          <p:cNvPr id="6" name="Picture 5" descr="The Spoils (card game) - Wikipedia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373" y="4636654"/>
            <a:ext cx="1278985" cy="177139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15889" y="2146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1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894522" y="775854"/>
            <a:ext cx="10678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>
                <a:latin typeface="Century Gothic" panose="020B0502020202020204" pitchFamily="34" charset="0"/>
              </a:rPr>
              <a:t>Centre </a:t>
            </a:r>
            <a:r>
              <a:rPr lang="en-US" sz="4000" u="sng" dirty="0" smtClean="0">
                <a:latin typeface="Century Gothic" panose="020B0502020202020204" pitchFamily="34" charset="0"/>
              </a:rPr>
              <a:t>1 – </a:t>
            </a:r>
            <a:r>
              <a:rPr lang="en-US" sz="4000" u="sng" dirty="0" err="1" smtClean="0">
                <a:latin typeface="Century Gothic" panose="020B0502020202020204" pitchFamily="34" charset="0"/>
              </a:rPr>
              <a:t>Jeu</a:t>
            </a:r>
            <a:r>
              <a:rPr lang="en-US" sz="4000" u="sng" dirty="0" smtClean="0">
                <a:latin typeface="Century Gothic" panose="020B0502020202020204" pitchFamily="34" charset="0"/>
              </a:rPr>
              <a:t>: </a:t>
            </a:r>
            <a:r>
              <a:rPr lang="en-US" sz="4000" u="sng" dirty="0" err="1" smtClean="0">
                <a:latin typeface="Century Gothic" panose="020B0502020202020204" pitchFamily="34" charset="0"/>
              </a:rPr>
              <a:t>Une</a:t>
            </a:r>
            <a:r>
              <a:rPr lang="en-US" sz="4000" u="sng" dirty="0" smtClean="0">
                <a:latin typeface="Century Gothic" panose="020B0502020202020204" pitchFamily="34" charset="0"/>
              </a:rPr>
              <a:t> </a:t>
            </a:r>
            <a:r>
              <a:rPr lang="en-US" sz="4000" u="sng" dirty="0" err="1" smtClean="0">
                <a:latin typeface="Century Gothic" panose="020B0502020202020204" pitchFamily="34" charset="0"/>
              </a:rPr>
              <a:t>fois</a:t>
            </a:r>
            <a:r>
              <a:rPr lang="en-US" sz="4000" u="sng" dirty="0" smtClean="0">
                <a:latin typeface="Century Gothic" panose="020B0502020202020204" pitchFamily="34" charset="0"/>
              </a:rPr>
              <a:t> à travers les </a:t>
            </a:r>
            <a:r>
              <a:rPr lang="en-US" sz="4000" u="sng" dirty="0" err="1" smtClean="0">
                <a:latin typeface="Century Gothic" panose="020B0502020202020204" pitchFamily="34" charset="0"/>
              </a:rPr>
              <a:t>cartes</a:t>
            </a:r>
            <a:r>
              <a:rPr lang="en-US" sz="4000" u="sng" dirty="0" smtClean="0">
                <a:latin typeface="Century Gothic" panose="020B0502020202020204" pitchFamily="34" charset="0"/>
              </a:rPr>
              <a:t> </a:t>
            </a:r>
            <a:endParaRPr lang="en-US" sz="4000" dirty="0"/>
          </a:p>
        </p:txBody>
      </p:sp>
      <p:sp>
        <p:nvSpPr>
          <p:cNvPr id="3" name="Rectangle 2"/>
          <p:cNvSpPr/>
          <p:nvPr>
            <p:custDataLst>
              <p:tags r:id="rId2"/>
            </p:custDataLst>
          </p:nvPr>
        </p:nvSpPr>
        <p:spPr>
          <a:xfrm>
            <a:off x="942108" y="1771396"/>
            <a:ext cx="1063105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500" dirty="0" smtClean="0">
              <a:latin typeface="Century Gothic" panose="020B0502020202020204" pitchFamily="34" charset="0"/>
            </a:endParaRPr>
          </a:p>
          <a:p>
            <a:r>
              <a:rPr lang="en-US" sz="3500" dirty="0" err="1" smtClean="0">
                <a:latin typeface="Century Gothic" panose="020B0502020202020204" pitchFamily="34" charset="0"/>
              </a:rPr>
              <a:t>Maintenant</a:t>
            </a:r>
            <a:r>
              <a:rPr lang="en-US" sz="3500" dirty="0" smtClean="0">
                <a:latin typeface="Century Gothic" panose="020B0502020202020204" pitchFamily="34" charset="0"/>
              </a:rPr>
              <a:t>, </a:t>
            </a:r>
            <a:r>
              <a:rPr lang="en-US" sz="3500" dirty="0" err="1" smtClean="0">
                <a:latin typeface="Century Gothic" panose="020B0502020202020204" pitchFamily="34" charset="0"/>
              </a:rPr>
              <a:t>tourne</a:t>
            </a:r>
            <a:r>
              <a:rPr lang="en-US" sz="3500" dirty="0" smtClean="0">
                <a:latin typeface="Century Gothic" panose="020B0502020202020204" pitchFamily="34" charset="0"/>
              </a:rPr>
              <a:t> la </a:t>
            </a:r>
            <a:r>
              <a:rPr lang="en-US" sz="3500" dirty="0" err="1" smtClean="0">
                <a:latin typeface="Century Gothic" panose="020B0502020202020204" pitchFamily="34" charset="0"/>
              </a:rPr>
              <a:t>premi</a:t>
            </a:r>
            <a:r>
              <a:rPr lang="fr-CA" sz="3500" dirty="0" smtClean="0">
                <a:latin typeface="Century Gothic" panose="020B0502020202020204" pitchFamily="34" charset="0"/>
              </a:rPr>
              <a:t>ère carte de la pile et additionnez </a:t>
            </a:r>
            <a:r>
              <a:rPr lang="fr-CA" sz="3500" dirty="0" smtClean="0">
                <a:latin typeface="Century Gothic" panose="020B0502020202020204" pitchFamily="34" charset="0"/>
              </a:rPr>
              <a:t>les deux cartes ensemble.</a:t>
            </a:r>
            <a:endParaRPr lang="en-US" sz="3500" dirty="0" smtClean="0">
              <a:latin typeface="Century Gothic" panose="020B0502020202020204" pitchFamily="34" charset="0"/>
            </a:endParaRPr>
          </a:p>
          <a:p>
            <a:endParaRPr lang="en-US" sz="3500" dirty="0">
              <a:latin typeface="Century Gothic" panose="020B0502020202020204" pitchFamily="34" charset="0"/>
            </a:endParaRPr>
          </a:p>
          <a:p>
            <a:endParaRPr lang="en-US" sz="3500" dirty="0">
              <a:latin typeface="Century Gothic" panose="020B0502020202020204" pitchFamily="34" charset="0"/>
            </a:endParaRPr>
          </a:p>
          <a:p>
            <a:r>
              <a:rPr lang="en-US" sz="3500" dirty="0" smtClean="0">
                <a:latin typeface="Century Gothic" panose="020B0502020202020204" pitchFamily="34" charset="0"/>
              </a:rPr>
              <a:t> </a:t>
            </a:r>
            <a:endParaRPr lang="fr-CA" sz="35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 descr="Original file ‎ (SVG file, nominally 200 × 250 pixels ...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960" y="4636654"/>
            <a:ext cx="1416771" cy="1771396"/>
          </a:xfrm>
          <a:prstGeom prst="rect">
            <a:avLst/>
          </a:prstGeom>
        </p:spPr>
      </p:pic>
      <p:pic>
        <p:nvPicPr>
          <p:cNvPr id="6" name="Picture 5" descr="The Spoils (card game) - Wikipedia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956" y="4636654"/>
            <a:ext cx="1278985" cy="1771396"/>
          </a:xfrm>
          <a:prstGeom prst="rect">
            <a:avLst/>
          </a:prstGeom>
        </p:spPr>
      </p:pic>
      <p:pic>
        <p:nvPicPr>
          <p:cNvPr id="4" name="Picture 3" descr="Original file ‎ (SVG file, nominally 200 × 250 pixels ...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223" y="4686461"/>
            <a:ext cx="1337099" cy="1671782"/>
          </a:xfrm>
          <a:prstGeom prst="rect">
            <a:avLst/>
          </a:prstGeom>
        </p:spPr>
      </p:pic>
      <p:sp>
        <p:nvSpPr>
          <p:cNvPr id="7" name="TextBox 6"/>
          <p:cNvSpPr txBox="1"/>
          <p:nvPr>
            <p:custDataLst>
              <p:tags r:id="rId6"/>
            </p:custDataLst>
          </p:nvPr>
        </p:nvSpPr>
        <p:spPr>
          <a:xfrm>
            <a:off x="5153318" y="5129937"/>
            <a:ext cx="55418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smtClean="0"/>
              <a:t>+</a:t>
            </a:r>
            <a:endParaRPr lang="en-US" sz="4500" dirty="0"/>
          </a:p>
        </p:txBody>
      </p:sp>
      <p:sp>
        <p:nvSpPr>
          <p:cNvPr id="9" name="TextBox 8"/>
          <p:cNvSpPr txBox="1"/>
          <p:nvPr>
            <p:custDataLst>
              <p:tags r:id="rId7"/>
            </p:custDataLst>
          </p:nvPr>
        </p:nvSpPr>
        <p:spPr>
          <a:xfrm>
            <a:off x="7515588" y="5129937"/>
            <a:ext cx="198862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smtClean="0">
                <a:latin typeface="Century Gothic" panose="020B0502020202020204" pitchFamily="34" charset="0"/>
              </a:rPr>
              <a:t>=  14</a:t>
            </a:r>
            <a:endParaRPr lang="en-US" sz="4500" dirty="0">
              <a:latin typeface="Century Gothic" panose="020B0502020202020204" pitchFamily="34" charset="0"/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9"/>
            <p:custDataLst>
              <p:tags r:id="rId10"/>
            </p:custDataLst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469706" y="13838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8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894522" y="775854"/>
            <a:ext cx="10678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>
                <a:latin typeface="Century Gothic" panose="020B0502020202020204" pitchFamily="34" charset="0"/>
              </a:rPr>
              <a:t>Centre </a:t>
            </a:r>
            <a:r>
              <a:rPr lang="en-US" sz="4000" u="sng" dirty="0" smtClean="0">
                <a:latin typeface="Century Gothic" panose="020B0502020202020204" pitchFamily="34" charset="0"/>
              </a:rPr>
              <a:t>1 – </a:t>
            </a:r>
            <a:r>
              <a:rPr lang="en-US" sz="4000" u="sng" dirty="0" err="1" smtClean="0">
                <a:latin typeface="Century Gothic" panose="020B0502020202020204" pitchFamily="34" charset="0"/>
              </a:rPr>
              <a:t>Jeu</a:t>
            </a:r>
            <a:r>
              <a:rPr lang="en-US" sz="4000" u="sng" dirty="0" smtClean="0">
                <a:latin typeface="Century Gothic" panose="020B0502020202020204" pitchFamily="34" charset="0"/>
              </a:rPr>
              <a:t>: </a:t>
            </a:r>
            <a:r>
              <a:rPr lang="en-US" sz="4000" u="sng" dirty="0" err="1" smtClean="0">
                <a:latin typeface="Century Gothic" panose="020B0502020202020204" pitchFamily="34" charset="0"/>
              </a:rPr>
              <a:t>Une</a:t>
            </a:r>
            <a:r>
              <a:rPr lang="en-US" sz="4000" u="sng" dirty="0" smtClean="0">
                <a:latin typeface="Century Gothic" panose="020B0502020202020204" pitchFamily="34" charset="0"/>
              </a:rPr>
              <a:t> </a:t>
            </a:r>
            <a:r>
              <a:rPr lang="en-US" sz="4000" u="sng" dirty="0" err="1" smtClean="0">
                <a:latin typeface="Century Gothic" panose="020B0502020202020204" pitchFamily="34" charset="0"/>
              </a:rPr>
              <a:t>fois</a:t>
            </a:r>
            <a:r>
              <a:rPr lang="en-US" sz="4000" u="sng" dirty="0" smtClean="0">
                <a:latin typeface="Century Gothic" panose="020B0502020202020204" pitchFamily="34" charset="0"/>
              </a:rPr>
              <a:t> a travers les </a:t>
            </a:r>
            <a:r>
              <a:rPr lang="en-US" sz="4000" u="sng" dirty="0" err="1" smtClean="0">
                <a:latin typeface="Century Gothic" panose="020B0502020202020204" pitchFamily="34" charset="0"/>
              </a:rPr>
              <a:t>cartes</a:t>
            </a:r>
            <a:r>
              <a:rPr lang="en-US" sz="4000" u="sng" dirty="0" smtClean="0">
                <a:latin typeface="Century Gothic" panose="020B0502020202020204" pitchFamily="34" charset="0"/>
              </a:rPr>
              <a:t> </a:t>
            </a:r>
            <a:endParaRPr lang="en-US" sz="4000" dirty="0"/>
          </a:p>
        </p:txBody>
      </p:sp>
      <p:sp>
        <p:nvSpPr>
          <p:cNvPr id="3" name="Rectangle 2"/>
          <p:cNvSpPr/>
          <p:nvPr>
            <p:custDataLst>
              <p:tags r:id="rId2"/>
            </p:custDataLst>
          </p:nvPr>
        </p:nvSpPr>
        <p:spPr>
          <a:xfrm>
            <a:off x="894522" y="1352878"/>
            <a:ext cx="1063105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500" dirty="0" smtClean="0">
              <a:latin typeface="Century Gothic" panose="020B0502020202020204" pitchFamily="34" charset="0"/>
            </a:endParaRPr>
          </a:p>
          <a:p>
            <a:r>
              <a:rPr lang="en-US" sz="3500" dirty="0" smtClean="0">
                <a:latin typeface="Century Gothic" panose="020B0502020202020204" pitchFamily="34" charset="0"/>
              </a:rPr>
              <a:t>Continue </a:t>
            </a:r>
            <a:r>
              <a:rPr lang="en-US" sz="3500" dirty="0" err="1" smtClean="0">
                <a:latin typeface="Century Gothic" panose="020B0502020202020204" pitchFamily="34" charset="0"/>
              </a:rPr>
              <a:t>jusqu</a:t>
            </a:r>
            <a:r>
              <a:rPr lang="en-US" sz="3500" dirty="0" smtClean="0">
                <a:latin typeface="Century Gothic" panose="020B0502020202020204" pitchFamily="34" charset="0"/>
              </a:rPr>
              <a:t>’</a:t>
            </a:r>
            <a:r>
              <a:rPr lang="fr-CA" sz="3500" dirty="0" smtClean="0">
                <a:latin typeface="Century Gothic" panose="020B0502020202020204" pitchFamily="34" charset="0"/>
              </a:rPr>
              <a:t>à ce que vous avez terminé toute la pile! Voir combien de temps cela vous prend. Est-ce que vous pouvez aller plus vite la prochaine fois?</a:t>
            </a:r>
            <a:endParaRPr lang="en-US" sz="3500" dirty="0" smtClean="0">
              <a:latin typeface="Century Gothic" panose="020B0502020202020204" pitchFamily="34" charset="0"/>
            </a:endParaRPr>
          </a:p>
          <a:p>
            <a:endParaRPr lang="en-US" sz="3500" dirty="0">
              <a:latin typeface="Century Gothic" panose="020B0502020202020204" pitchFamily="34" charset="0"/>
            </a:endParaRPr>
          </a:p>
          <a:p>
            <a:endParaRPr lang="en-US" sz="3500" dirty="0">
              <a:latin typeface="Century Gothic" panose="020B0502020202020204" pitchFamily="34" charset="0"/>
            </a:endParaRPr>
          </a:p>
          <a:p>
            <a:r>
              <a:rPr lang="en-US" sz="3500" dirty="0" smtClean="0">
                <a:latin typeface="Century Gothic" panose="020B0502020202020204" pitchFamily="34" charset="0"/>
              </a:rPr>
              <a:t> </a:t>
            </a:r>
            <a:endParaRPr lang="fr-CA" sz="35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 descr="Original file ‎ (SVG file, nominally 200 × 250 pixels ...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960" y="4636654"/>
            <a:ext cx="1416771" cy="1771396"/>
          </a:xfrm>
          <a:prstGeom prst="rect">
            <a:avLst/>
          </a:prstGeom>
        </p:spPr>
      </p:pic>
      <p:pic>
        <p:nvPicPr>
          <p:cNvPr id="6" name="Picture 5" descr="The Spoils (card game) - Wikipedia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956" y="4636654"/>
            <a:ext cx="1278985" cy="1771396"/>
          </a:xfrm>
          <a:prstGeom prst="rect">
            <a:avLst/>
          </a:prstGeom>
        </p:spPr>
      </p:pic>
      <p:pic>
        <p:nvPicPr>
          <p:cNvPr id="4" name="Picture 3" descr="Original file ‎ (SVG file, nominally 200 × 250 pixels ...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223" y="4686461"/>
            <a:ext cx="1337099" cy="1671782"/>
          </a:xfrm>
          <a:prstGeom prst="rect">
            <a:avLst/>
          </a:prstGeom>
        </p:spPr>
      </p:pic>
      <p:sp>
        <p:nvSpPr>
          <p:cNvPr id="7" name="TextBox 6"/>
          <p:cNvSpPr txBox="1"/>
          <p:nvPr>
            <p:custDataLst>
              <p:tags r:id="rId6"/>
            </p:custDataLst>
          </p:nvPr>
        </p:nvSpPr>
        <p:spPr>
          <a:xfrm>
            <a:off x="5153318" y="5129937"/>
            <a:ext cx="55418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smtClean="0"/>
              <a:t>+</a:t>
            </a:r>
            <a:endParaRPr lang="en-US" sz="4500" dirty="0"/>
          </a:p>
        </p:txBody>
      </p:sp>
      <p:sp>
        <p:nvSpPr>
          <p:cNvPr id="9" name="TextBox 8"/>
          <p:cNvSpPr txBox="1"/>
          <p:nvPr>
            <p:custDataLst>
              <p:tags r:id="rId7"/>
            </p:custDataLst>
          </p:nvPr>
        </p:nvSpPr>
        <p:spPr>
          <a:xfrm>
            <a:off x="7515588" y="5129937"/>
            <a:ext cx="198862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smtClean="0">
                <a:latin typeface="Century Gothic" panose="020B0502020202020204" pitchFamily="34" charset="0"/>
              </a:rPr>
              <a:t>= 10 </a:t>
            </a:r>
            <a:endParaRPr lang="en-US" sz="4500" dirty="0">
              <a:latin typeface="Century Gothic" panose="020B0502020202020204" pitchFamily="34" charset="0"/>
            </a:endParaRPr>
          </a:p>
        </p:txBody>
      </p:sp>
      <p:pic>
        <p:nvPicPr>
          <p:cNvPr id="8" name="Picture 7" descr="File:Playing card spade 4.svg - Wikimedia Commons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228" y="4729183"/>
            <a:ext cx="1323170" cy="1653963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10"/>
            <p:custDataLst>
              <p:tags r:id="rId11"/>
            </p:custDataLst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65912" y="8861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0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945284" y="610177"/>
            <a:ext cx="1165629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u="sng" dirty="0">
                <a:latin typeface="Century Gothic" panose="020B0502020202020204" pitchFamily="34" charset="0"/>
              </a:rPr>
              <a:t>Centre 2</a:t>
            </a:r>
            <a:r>
              <a:rPr lang="en-US" sz="3900" u="sng" dirty="0" smtClean="0">
                <a:latin typeface="Century Gothic" panose="020B0502020202020204" pitchFamily="34" charset="0"/>
              </a:rPr>
              <a:t> – 100 seconds! </a:t>
            </a:r>
            <a:endParaRPr lang="en-US" sz="3900" dirty="0"/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945284" y="4549676"/>
            <a:ext cx="10289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871894" y="1595021"/>
            <a:ext cx="1043608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Century Gothic" panose="020B0502020202020204" pitchFamily="34" charset="0"/>
              </a:rPr>
              <a:t>Qu’est-ce</a:t>
            </a:r>
            <a:r>
              <a:rPr lang="en-US" sz="3200" dirty="0" smtClean="0">
                <a:latin typeface="Century Gothic" panose="020B0502020202020204" pitchFamily="34" charset="0"/>
              </a:rPr>
              <a:t> que </a:t>
            </a:r>
            <a:r>
              <a:rPr lang="en-US" sz="3200" dirty="0" err="1" smtClean="0">
                <a:latin typeface="Century Gothic" panose="020B0502020202020204" pitchFamily="34" charset="0"/>
              </a:rPr>
              <a:t>tu</a:t>
            </a:r>
            <a:r>
              <a:rPr lang="en-US" sz="3200" dirty="0" smtClean="0">
                <a:latin typeface="Century Gothic" panose="020B0502020202020204" pitchFamily="34" charset="0"/>
              </a:rPr>
              <a:t> </a:t>
            </a:r>
            <a:r>
              <a:rPr lang="en-US" sz="3200" dirty="0" err="1" smtClean="0">
                <a:latin typeface="Century Gothic" panose="020B0502020202020204" pitchFamily="34" charset="0"/>
              </a:rPr>
              <a:t>peux</a:t>
            </a:r>
            <a:r>
              <a:rPr lang="en-US" sz="3200" dirty="0" smtClean="0">
                <a:latin typeface="Century Gothic" panose="020B0502020202020204" pitchFamily="34" charset="0"/>
              </a:rPr>
              <a:t> faire </a:t>
            </a:r>
            <a:r>
              <a:rPr lang="en-US" sz="3200" dirty="0" err="1" smtClean="0">
                <a:latin typeface="Century Gothic" panose="020B0502020202020204" pitchFamily="34" charset="0"/>
              </a:rPr>
              <a:t>en</a:t>
            </a:r>
            <a:r>
              <a:rPr lang="en-US" sz="3200" dirty="0" smtClean="0">
                <a:latin typeface="Century Gothic" panose="020B0502020202020204" pitchFamily="34" charset="0"/>
              </a:rPr>
              <a:t> 100 seconds?</a:t>
            </a:r>
            <a:r>
              <a:rPr lang="fr-CA" sz="3200" dirty="0" smtClean="0">
                <a:latin typeface="Century Gothic" panose="020B0502020202020204" pitchFamily="34" charset="0"/>
              </a:rPr>
              <a:t> Fais une estimation, et après essaie l’activité!</a:t>
            </a:r>
          </a:p>
          <a:p>
            <a:endParaRPr lang="fr-CA" sz="3000" u="sng" dirty="0" smtClean="0">
              <a:latin typeface="Century Gothic" panose="020B0502020202020204" pitchFamily="34" charset="0"/>
            </a:endParaRPr>
          </a:p>
          <a:p>
            <a:r>
              <a:rPr lang="fr-CA" sz="3000" u="sng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Exemple</a:t>
            </a:r>
            <a:r>
              <a:rPr lang="fr-CA" sz="30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  <a:r>
              <a:rPr lang="fr-CA" sz="3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endParaRPr lang="fr-CA" sz="3000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fr-CA" sz="3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Je </a:t>
            </a:r>
            <a:r>
              <a:rPr lang="fr-CA" sz="3000" dirty="0">
                <a:solidFill>
                  <a:srgbClr val="002060"/>
                </a:solidFill>
                <a:latin typeface="Century Gothic" panose="020B0502020202020204" pitchFamily="34" charset="0"/>
              </a:rPr>
              <a:t>peux mâcher la gomme ____ fois en 100 seconds.</a:t>
            </a:r>
          </a:p>
          <a:p>
            <a:r>
              <a:rPr lang="fr-CA" sz="3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fr-CA" sz="3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J’estime que je peux mâcher la gomme </a:t>
            </a:r>
            <a:r>
              <a:rPr lang="fr-CA" sz="3000" dirty="0" smtClean="0">
                <a:solidFill>
                  <a:srgbClr val="99FF99"/>
                </a:solidFill>
                <a:latin typeface="Century Gothic" panose="020B0502020202020204" pitchFamily="34" charset="0"/>
              </a:rPr>
              <a:t>80</a:t>
            </a:r>
            <a:r>
              <a:rPr lang="fr-CA" sz="3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fois en 100 seconds.</a:t>
            </a:r>
          </a:p>
          <a:p>
            <a:endParaRPr lang="fr-CA" sz="3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fr-CA" sz="3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J’ai essayé et je peux mâcher la gomme </a:t>
            </a:r>
            <a:r>
              <a:rPr lang="fr-CA" sz="3000" dirty="0" smtClean="0">
                <a:solidFill>
                  <a:srgbClr val="99FF99"/>
                </a:solidFill>
                <a:latin typeface="Century Gothic" panose="020B0502020202020204" pitchFamily="34" charset="0"/>
              </a:rPr>
              <a:t>107</a:t>
            </a:r>
            <a:r>
              <a:rPr lang="fr-CA" sz="3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fois en 100 seconds!</a:t>
            </a:r>
            <a:endParaRPr lang="fr-CA" sz="3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US" sz="3600" dirty="0" smtClean="0">
                <a:latin typeface="Century Gothic" panose="020B0502020202020204" pitchFamily="34" charset="0"/>
              </a:rPr>
              <a:t>  </a:t>
            </a:r>
            <a:endParaRPr lang="en-US" sz="36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26361" y="4690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6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945284" y="785668"/>
            <a:ext cx="1165629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u="sng" dirty="0">
                <a:latin typeface="Century Gothic" panose="020B0502020202020204" pitchFamily="34" charset="0"/>
              </a:rPr>
              <a:t>Centre 2</a:t>
            </a:r>
            <a:r>
              <a:rPr lang="en-US" sz="3900" u="sng" dirty="0" smtClean="0">
                <a:latin typeface="Century Gothic" panose="020B0502020202020204" pitchFamily="34" charset="0"/>
              </a:rPr>
              <a:t> – 100 seconds! </a:t>
            </a:r>
            <a:endParaRPr lang="en-US" sz="3900" dirty="0"/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3589092" y="198381"/>
            <a:ext cx="10289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1053548" y="1729409"/>
            <a:ext cx="1018104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FF00"/>
                </a:solidFill>
                <a:latin typeface="Century Gothic" panose="020B0502020202020204" pitchFamily="34" charset="0"/>
              </a:rPr>
              <a:t>Je </a:t>
            </a:r>
            <a:r>
              <a:rPr lang="en-US" sz="3600" dirty="0" err="1" smtClean="0">
                <a:solidFill>
                  <a:srgbClr val="00FF00"/>
                </a:solidFill>
                <a:latin typeface="Century Gothic" panose="020B0502020202020204" pitchFamily="34" charset="0"/>
              </a:rPr>
              <a:t>peux</a:t>
            </a:r>
            <a:r>
              <a:rPr lang="en-US" sz="3600" dirty="0" smtClean="0">
                <a:solidFill>
                  <a:srgbClr val="00FF00"/>
                </a:solidFill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solidFill>
                  <a:srgbClr val="00FF00"/>
                </a:solidFill>
                <a:latin typeface="Century Gothic" panose="020B0502020202020204" pitchFamily="34" charset="0"/>
              </a:rPr>
              <a:t>sauter</a:t>
            </a:r>
            <a:r>
              <a:rPr lang="en-US" sz="3600" dirty="0" smtClean="0">
                <a:solidFill>
                  <a:srgbClr val="00FF00"/>
                </a:solidFill>
                <a:latin typeface="Century Gothic" panose="020B0502020202020204" pitchFamily="34" charset="0"/>
              </a:rPr>
              <a:t> sur un pied ____ </a:t>
            </a:r>
            <a:r>
              <a:rPr lang="en-US" sz="3600" dirty="0" err="1" smtClean="0">
                <a:solidFill>
                  <a:srgbClr val="00FF00"/>
                </a:solidFill>
                <a:latin typeface="Century Gothic" panose="020B0502020202020204" pitchFamily="34" charset="0"/>
              </a:rPr>
              <a:t>fois</a:t>
            </a:r>
            <a:r>
              <a:rPr lang="en-US" sz="3600" dirty="0" smtClean="0">
                <a:solidFill>
                  <a:srgbClr val="00FF00"/>
                </a:solidFill>
                <a:latin typeface="Century Gothic" panose="020B0502020202020204" pitchFamily="34" charset="0"/>
              </a:rPr>
              <a:t>.</a:t>
            </a:r>
          </a:p>
          <a:p>
            <a:r>
              <a:rPr lang="fr-CA" sz="3600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Je peux écrire mon nom ____ fois.</a:t>
            </a:r>
          </a:p>
          <a:p>
            <a:r>
              <a:rPr lang="fr-CA" sz="3600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Je peux lire ____ mots.</a:t>
            </a:r>
          </a:p>
          <a:p>
            <a:r>
              <a:rPr lang="fr-CA" sz="3600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Je peux faire ____ saute de Jack. (jumping jacks.)</a:t>
            </a:r>
          </a:p>
          <a:p>
            <a:r>
              <a:rPr lang="fr-CA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Je peux compter a ____ en français.</a:t>
            </a:r>
          </a:p>
          <a:p>
            <a:endParaRPr lang="fr-CA" sz="3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fr-CA" sz="3000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Défi:</a:t>
            </a:r>
            <a:r>
              <a:rPr lang="fr-CA" sz="3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Si tu double le temps, est-ce que tu double tes résultats? </a:t>
            </a:r>
            <a:r>
              <a:rPr lang="fr-CA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(If </a:t>
            </a:r>
            <a:r>
              <a:rPr lang="fr-CA" sz="20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you</a:t>
            </a:r>
            <a:r>
              <a:rPr lang="fr-CA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double the time, do </a:t>
            </a:r>
            <a:r>
              <a:rPr lang="fr-CA" sz="20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you</a:t>
            </a:r>
            <a:r>
              <a:rPr lang="fr-CA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double the </a:t>
            </a:r>
            <a:r>
              <a:rPr lang="fr-CA" sz="20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results</a:t>
            </a:r>
            <a:r>
              <a:rPr lang="fr-CA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?)</a:t>
            </a:r>
          </a:p>
          <a:p>
            <a:endParaRPr lang="fr-CA" sz="3600" dirty="0">
              <a:latin typeface="Century Gothic" panose="020B0502020202020204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80179" y="6445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3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1012248" y="563129"/>
            <a:ext cx="1165629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u="sng" dirty="0">
                <a:latin typeface="Century Gothic" panose="020B0502020202020204" pitchFamily="34" charset="0"/>
              </a:rPr>
              <a:t>Centre </a:t>
            </a:r>
            <a:r>
              <a:rPr lang="en-US" sz="3900" u="sng" dirty="0" smtClean="0">
                <a:latin typeface="Century Gothic" panose="020B0502020202020204" pitchFamily="34" charset="0"/>
              </a:rPr>
              <a:t>3 – Les </a:t>
            </a:r>
            <a:r>
              <a:rPr lang="en-US" sz="3900" u="sng" dirty="0" err="1" smtClean="0">
                <a:latin typeface="Century Gothic" panose="020B0502020202020204" pitchFamily="34" charset="0"/>
              </a:rPr>
              <a:t>régularités</a:t>
            </a:r>
            <a:r>
              <a:rPr lang="en-US" sz="3900" u="sng" dirty="0" smtClean="0">
                <a:latin typeface="Century Gothic" panose="020B0502020202020204" pitchFamily="34" charset="0"/>
              </a:rPr>
              <a:t> </a:t>
            </a:r>
            <a:r>
              <a:rPr lang="en-US" sz="3900" u="sng" dirty="0" err="1" smtClean="0">
                <a:latin typeface="Century Gothic" panose="020B0502020202020204" pitchFamily="34" charset="0"/>
              </a:rPr>
              <a:t>dans</a:t>
            </a:r>
            <a:r>
              <a:rPr lang="en-US" sz="3900" u="sng" dirty="0" smtClean="0">
                <a:latin typeface="Century Gothic" panose="020B0502020202020204" pitchFamily="34" charset="0"/>
              </a:rPr>
              <a:t> la nature! </a:t>
            </a:r>
            <a:endParaRPr lang="en-US" sz="3900" dirty="0"/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1012248" y="1340428"/>
            <a:ext cx="10727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514350" indent="-514350">
              <a:buAutoNum type="arabicPeriod"/>
            </a:pPr>
            <a:endParaRPr lang="fr-CA" sz="3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 descr="mathematics and patterns of nature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054" y="1690255"/>
            <a:ext cx="3888509" cy="2187286"/>
          </a:xfrm>
          <a:prstGeom prst="rect">
            <a:avLst/>
          </a:prstGeom>
        </p:spPr>
      </p:pic>
      <p:pic>
        <p:nvPicPr>
          <p:cNvPr id="8" name="Picture 7" descr="Patterns in Nature or The Fibonacci Sequence – Sprawly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727" y="4153477"/>
            <a:ext cx="3463636" cy="2310659"/>
          </a:xfrm>
          <a:prstGeom prst="rect">
            <a:avLst/>
          </a:prstGeom>
        </p:spPr>
      </p:pic>
      <p:pic>
        <p:nvPicPr>
          <p:cNvPr id="12" name="Picture 11" descr="Pattern in nature | Best viewed large. [MAP by ALPSLAB ...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478" y="4068618"/>
            <a:ext cx="3411085" cy="2473037"/>
          </a:xfrm>
          <a:prstGeom prst="rect">
            <a:avLst/>
          </a:prstGeom>
        </p:spPr>
      </p:pic>
      <p:sp>
        <p:nvSpPr>
          <p:cNvPr id="13" name="TextBox 12"/>
          <p:cNvSpPr txBox="1"/>
          <p:nvPr>
            <p:custDataLst>
              <p:tags r:id="rId6"/>
            </p:custDataLst>
          </p:nvPr>
        </p:nvSpPr>
        <p:spPr>
          <a:xfrm>
            <a:off x="1012248" y="1690255"/>
            <a:ext cx="6219825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500" dirty="0" smtClean="0">
                <a:latin typeface="Century Gothic" panose="020B0502020202020204" pitchFamily="34" charset="0"/>
              </a:rPr>
              <a:t>Il existe des régularités dans</a:t>
            </a:r>
          </a:p>
          <a:p>
            <a:r>
              <a:rPr lang="fr-CA" sz="3500" dirty="0" smtClean="0">
                <a:latin typeface="Century Gothic" panose="020B0502020202020204" pitchFamily="34" charset="0"/>
              </a:rPr>
              <a:t>la nature! Une régularité est quelque chose qui répète! Vois-tu les régularités dans ces photos?  </a:t>
            </a:r>
            <a:endParaRPr lang="en-US" sz="3500" dirty="0"/>
          </a:p>
        </p:txBody>
      </p:sp>
      <p:pic>
        <p:nvPicPr>
          <p:cNvPr id="9" name="Picture 8" descr="Are Fractal Patterns in Nature and Art Aesthetically ...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8" y="4581236"/>
            <a:ext cx="3524868" cy="1736437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9"/>
            <p:custDataLst>
              <p:tags r:id="rId10"/>
            </p:custDataLst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20688" y="5771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6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1012248" y="563129"/>
            <a:ext cx="1165629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u="sng" dirty="0">
                <a:latin typeface="Century Gothic" panose="020B0502020202020204" pitchFamily="34" charset="0"/>
              </a:rPr>
              <a:t>Centre </a:t>
            </a:r>
            <a:r>
              <a:rPr lang="en-US" sz="3900" u="sng" dirty="0" smtClean="0">
                <a:latin typeface="Century Gothic" panose="020B0502020202020204" pitchFamily="34" charset="0"/>
              </a:rPr>
              <a:t>3 – Les </a:t>
            </a:r>
            <a:r>
              <a:rPr lang="en-US" sz="3900" u="sng" dirty="0" err="1" smtClean="0">
                <a:latin typeface="Century Gothic" panose="020B0502020202020204" pitchFamily="34" charset="0"/>
              </a:rPr>
              <a:t>régularités</a:t>
            </a:r>
            <a:r>
              <a:rPr lang="en-US" sz="3900" u="sng" dirty="0" smtClean="0">
                <a:latin typeface="Century Gothic" panose="020B0502020202020204" pitchFamily="34" charset="0"/>
              </a:rPr>
              <a:t> </a:t>
            </a:r>
            <a:r>
              <a:rPr lang="en-US" sz="3900" u="sng" dirty="0" err="1" smtClean="0">
                <a:latin typeface="Century Gothic" panose="020B0502020202020204" pitchFamily="34" charset="0"/>
              </a:rPr>
              <a:t>dans</a:t>
            </a:r>
            <a:r>
              <a:rPr lang="en-US" sz="3900" u="sng" dirty="0" smtClean="0">
                <a:latin typeface="Century Gothic" panose="020B0502020202020204" pitchFamily="34" charset="0"/>
              </a:rPr>
              <a:t> la nature! </a:t>
            </a:r>
            <a:endParaRPr lang="en-US" sz="3900" dirty="0"/>
          </a:p>
        </p:txBody>
      </p:sp>
      <p:pic>
        <p:nvPicPr>
          <p:cNvPr id="5" name="Picture 4" descr="Living Pattern | A most unusual spiral living in nature ...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98" y="3906982"/>
            <a:ext cx="2580984" cy="2593648"/>
          </a:xfrm>
          <a:prstGeom prst="rect">
            <a:avLst/>
          </a:prstGeom>
        </p:spPr>
      </p:pic>
      <p:pic>
        <p:nvPicPr>
          <p:cNvPr id="6" name="Picture 5" descr="Free Stock Photo 1756-Rainforest Patterns | freeimageslive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233" y="4058496"/>
            <a:ext cx="3054160" cy="2290620"/>
          </a:xfrm>
          <a:prstGeom prst="rect">
            <a:avLst/>
          </a:prstGeom>
        </p:spPr>
      </p:pic>
      <p:pic>
        <p:nvPicPr>
          <p:cNvPr id="9" name="Picture 8" descr="Patterns in Nature or The Fibonacci Sequence – Sprawly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244" y="3731491"/>
            <a:ext cx="4031673" cy="2687782"/>
          </a:xfrm>
          <a:prstGeom prst="rect">
            <a:avLst/>
          </a:prstGeom>
        </p:spPr>
      </p:pic>
      <p:pic>
        <p:nvPicPr>
          <p:cNvPr id="10" name="Picture 9" descr="Free Images : nature, abstract, black and white, wood ...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721" y="1440872"/>
            <a:ext cx="2854036" cy="2140527"/>
          </a:xfrm>
          <a:prstGeom prst="rect">
            <a:avLst/>
          </a:prstGeom>
        </p:spPr>
      </p:pic>
      <p:pic>
        <p:nvPicPr>
          <p:cNvPr id="11" name="Picture 10" descr="Free Images : window, pattern, material, invertebrate ...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062" y="1666010"/>
            <a:ext cx="2927927" cy="2195945"/>
          </a:xfrm>
          <a:prstGeom prst="rect">
            <a:avLst/>
          </a:prstGeom>
        </p:spPr>
      </p:pic>
      <p:sp>
        <p:nvSpPr>
          <p:cNvPr id="3" name="TextBox 2"/>
          <p:cNvSpPr txBox="1"/>
          <p:nvPr>
            <p:custDataLst>
              <p:tags r:id="rId7"/>
            </p:custDataLst>
          </p:nvPr>
        </p:nvSpPr>
        <p:spPr>
          <a:xfrm>
            <a:off x="563418" y="1418260"/>
            <a:ext cx="3671644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000" dirty="0" smtClean="0">
                <a:latin typeface="Century Gothic" panose="020B0502020202020204" pitchFamily="34" charset="0"/>
              </a:rPr>
              <a:t>Aller dehors mes amis! Peux-tu </a:t>
            </a:r>
            <a:r>
              <a:rPr lang="fr-CA" sz="3000" dirty="0" smtClean="0">
                <a:latin typeface="Century Gothic" panose="020B0502020202020204" pitchFamily="34" charset="0"/>
              </a:rPr>
              <a:t>trouver une régularité dans la nature? 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73554" y="7297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2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2764</TotalTime>
  <Words>522</Words>
  <Application>Microsoft Office PowerPoint</Application>
  <PresentationFormat>Widescreen</PresentationFormat>
  <Paragraphs>66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Century Gothic</vt:lpstr>
      <vt:lpstr>Tw Cen MT</vt:lpstr>
      <vt:lpstr>Wingdings</vt:lpstr>
      <vt:lpstr>Droplet</vt:lpstr>
      <vt:lpstr>Les Maths – Semaine 9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maths – semaine 6</dc:title>
  <dc:creator>Gamble, Rebecca (ASD-S)</dc:creator>
  <cp:lastModifiedBy>Gamble, Rebecca (ASD-S)</cp:lastModifiedBy>
  <cp:revision>223</cp:revision>
  <dcterms:created xsi:type="dcterms:W3CDTF">2020-05-08T17:39:34Z</dcterms:created>
  <dcterms:modified xsi:type="dcterms:W3CDTF">2020-06-04T00:01:09Z</dcterms:modified>
</cp:coreProperties>
</file>