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1" r:id="rId1"/>
  </p:sldMasterIdLst>
  <p:notesMasterIdLst>
    <p:notesMasterId r:id="rId17"/>
  </p:notesMasterIdLst>
  <p:sldIdLst>
    <p:sldId id="256" r:id="rId2"/>
    <p:sldId id="257" r:id="rId3"/>
    <p:sldId id="276" r:id="rId4"/>
    <p:sldId id="278" r:id="rId5"/>
    <p:sldId id="279" r:id="rId6"/>
    <p:sldId id="260" r:id="rId7"/>
    <p:sldId id="268" r:id="rId8"/>
    <p:sldId id="269" r:id="rId9"/>
    <p:sldId id="272" r:id="rId10"/>
    <p:sldId id="259" r:id="rId11"/>
    <p:sldId id="267" r:id="rId12"/>
    <p:sldId id="270" r:id="rId13"/>
    <p:sldId id="274" r:id="rId14"/>
    <p:sldId id="275" r:id="rId15"/>
    <p:sldId id="264" r:id="rId16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11F9B-AC21-44A1-8DFF-A6C0767C304F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A1C43-4CD9-4ECA-8CFA-75D735F22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0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A1C43-4CD9-4ECA-8CFA-75D735F221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01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A1C43-4CD9-4ECA-8CFA-75D735F221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85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A1C43-4CD9-4ECA-8CFA-75D735F221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71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A1C43-4CD9-4ECA-8CFA-75D735F2211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56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A1C43-4CD9-4ECA-8CFA-75D735F2211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01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A1C43-4CD9-4ECA-8CFA-75D735F2211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57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A1C43-4CD9-4ECA-8CFA-75D735F2211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4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4474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574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350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722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308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375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177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412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342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6E86A4C-8E40-4F87-A4F0-01A0687C5742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704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98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29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jp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audio" Target="../media/media2.m4a"/><Relationship Id="rId7" Type="http://schemas.openxmlformats.org/officeDocument/2006/relationships/image" Target="../media/image6.jp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5.jp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jp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097280" y="758952"/>
            <a:ext cx="10058400" cy="1216497"/>
          </a:xfrm>
        </p:spPr>
        <p:txBody>
          <a:bodyPr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Un cycle de vie</a:t>
            </a:r>
            <a:endParaRPr lang="fr-CA" dirty="0"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078" y="2307047"/>
            <a:ext cx="4322602" cy="3358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65" y="1991156"/>
            <a:ext cx="4432252" cy="367402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92616" y="11235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5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1427312" y="287767"/>
            <a:ext cx="10039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400" dirty="0" smtClean="0">
                <a:latin typeface="Century Gothic" panose="020B0502020202020204" pitchFamily="34" charset="0"/>
              </a:rPr>
              <a:t>Le cycle de vie d’une grenouille.</a:t>
            </a:r>
            <a:endParaRPr lang="fr-CA" sz="44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114" y="2057407"/>
            <a:ext cx="5242464" cy="40726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18578" y="2054404"/>
            <a:ext cx="3248084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CA" sz="1600" b="1" dirty="0" smtClean="0">
                <a:latin typeface="Century Gothic" panose="020B0502020202020204" pitchFamily="34" charset="0"/>
              </a:rPr>
              <a:t>2. </a:t>
            </a:r>
            <a:r>
              <a:rPr lang="fr-CA" sz="1600" dirty="0" smtClean="0">
                <a:latin typeface="Century Gothic" panose="020B0502020202020204" pitchFamily="34" charset="0"/>
              </a:rPr>
              <a:t>Les </a:t>
            </a:r>
            <a:r>
              <a:rPr lang="fr-CA" sz="1600" dirty="0" err="1" smtClean="0">
                <a:latin typeface="Century Gothic" panose="020B0502020202020204" pitchFamily="34" charset="0"/>
              </a:rPr>
              <a:t>oeufs</a:t>
            </a:r>
            <a:r>
              <a:rPr lang="fr-CA" sz="1600" dirty="0" smtClean="0">
                <a:latin typeface="Century Gothic" panose="020B0502020202020204" pitchFamily="34" charset="0"/>
              </a:rPr>
              <a:t> de la grenouille sont dans l’eau.  Ils sont collés ensemble dans un gel.</a:t>
            </a:r>
            <a:endParaRPr lang="fr-CA" sz="1600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93502" y="3668048"/>
            <a:ext cx="309688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CA" sz="1600" b="1" dirty="0" smtClean="0">
                <a:latin typeface="Century Gothic" panose="020B0502020202020204" pitchFamily="34" charset="0"/>
              </a:rPr>
              <a:t>3. </a:t>
            </a:r>
            <a:r>
              <a:rPr lang="fr-CA" sz="1600" dirty="0" smtClean="0">
                <a:latin typeface="Century Gothic" panose="020B0502020202020204" pitchFamily="34" charset="0"/>
              </a:rPr>
              <a:t>Un petit têtard se forme dans chaque </a:t>
            </a:r>
            <a:r>
              <a:rPr lang="fr-CA" sz="1600" dirty="0" err="1" smtClean="0">
                <a:latin typeface="Century Gothic" panose="020B0502020202020204" pitchFamily="34" charset="0"/>
              </a:rPr>
              <a:t>oeuf</a:t>
            </a:r>
            <a:r>
              <a:rPr lang="fr-CA" sz="1600" dirty="0" smtClean="0">
                <a:latin typeface="Century Gothic" panose="020B0502020202020204" pitchFamily="34" charset="0"/>
              </a:rPr>
              <a:t>.</a:t>
            </a:r>
            <a:endParaRPr lang="fr-CA" sz="1600" dirty="0"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93502" y="5017052"/>
            <a:ext cx="3307991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CA" sz="1600" b="1" dirty="0" smtClean="0">
                <a:latin typeface="Century Gothic" panose="020B0502020202020204" pitchFamily="34" charset="0"/>
              </a:rPr>
              <a:t>4. </a:t>
            </a:r>
            <a:r>
              <a:rPr lang="fr-CA" sz="1600" dirty="0" smtClean="0">
                <a:latin typeface="Century Gothic" panose="020B0502020202020204" pitchFamily="34" charset="0"/>
              </a:rPr>
              <a:t>Le têtard grandit.  </a:t>
            </a:r>
            <a:r>
              <a:rPr lang="fr-CA" sz="1600" dirty="0">
                <a:latin typeface="Century Gothic" panose="020B0502020202020204" pitchFamily="34" charset="0"/>
              </a:rPr>
              <a:t>I</a:t>
            </a:r>
            <a:r>
              <a:rPr lang="fr-CA" sz="1600" dirty="0" smtClean="0">
                <a:latin typeface="Century Gothic" panose="020B0502020202020204" pitchFamily="34" charset="0"/>
              </a:rPr>
              <a:t>l a une longue queue qu’il utilise pour se déplacer pour se nourrir</a:t>
            </a:r>
            <a:r>
              <a:rPr lang="en-US" sz="1600" dirty="0" smtClean="0">
                <a:latin typeface="Century Gothic" panose="020B0502020202020204" pitchFamily="34" charset="0"/>
              </a:rPr>
              <a:t>.</a:t>
            </a:r>
            <a:endParaRPr lang="fr-CA" sz="1600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6544" y="5491379"/>
            <a:ext cx="308825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CA" sz="1600" b="1" dirty="0" smtClean="0">
                <a:latin typeface="Century Gothic" panose="020B0502020202020204" pitchFamily="34" charset="0"/>
              </a:rPr>
              <a:t>5. </a:t>
            </a:r>
            <a:r>
              <a:rPr lang="fr-CA" sz="1600" dirty="0" smtClean="0">
                <a:latin typeface="Century Gothic" panose="020B0502020202020204" pitchFamily="34" charset="0"/>
              </a:rPr>
              <a:t>Deux pattes de derrière se</a:t>
            </a:r>
            <a:r>
              <a:rPr lang="fr-CA" sz="1600" dirty="0">
                <a:latin typeface="Century Gothic" panose="020B0502020202020204" pitchFamily="34" charset="0"/>
              </a:rPr>
              <a:t> </a:t>
            </a:r>
            <a:r>
              <a:rPr lang="fr-CA" sz="1600" dirty="0" smtClean="0">
                <a:latin typeface="Century Gothic" panose="020B0502020202020204" pitchFamily="34" charset="0"/>
              </a:rPr>
              <a:t>développent.</a:t>
            </a:r>
            <a:endParaRPr lang="fr-CA" sz="1600" dirty="0"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7347" y="2531397"/>
            <a:ext cx="3407434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CA" sz="1600" b="1" dirty="0" smtClean="0">
                <a:latin typeface="Century Gothic" panose="020B0502020202020204" pitchFamily="34" charset="0"/>
              </a:rPr>
              <a:t>7. </a:t>
            </a:r>
            <a:r>
              <a:rPr lang="fr-CA" sz="1600" dirty="0" smtClean="0">
                <a:latin typeface="Century Gothic" panose="020B0502020202020204" pitchFamily="34" charset="0"/>
              </a:rPr>
              <a:t>La petite grenouille a maintenant quatre pattes.  Elle n’a plus de queue. </a:t>
            </a:r>
            <a:endParaRPr lang="fr-CA" sz="1600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4112" y="3606959"/>
            <a:ext cx="3045125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CA" sz="1600" b="1" dirty="0" smtClean="0">
                <a:latin typeface="Century Gothic" panose="020B0502020202020204" pitchFamily="34" charset="0"/>
              </a:rPr>
              <a:t>6. </a:t>
            </a:r>
            <a:r>
              <a:rPr lang="fr-CA" sz="1600" dirty="0" smtClean="0">
                <a:latin typeface="Century Gothic" panose="020B0502020202020204" pitchFamily="34" charset="0"/>
              </a:rPr>
              <a:t>Ensuite apparaissent les deux pattes de devant. </a:t>
            </a:r>
            <a:r>
              <a:rPr lang="fr-CA" sz="1600" dirty="0">
                <a:latin typeface="Century Gothic" panose="020B0502020202020204" pitchFamily="34" charset="0"/>
              </a:rPr>
              <a:t>L</a:t>
            </a:r>
            <a:r>
              <a:rPr lang="fr-CA" sz="1600" dirty="0" smtClean="0">
                <a:latin typeface="Century Gothic" panose="020B0502020202020204" pitchFamily="34" charset="0"/>
              </a:rPr>
              <a:t>e têtard continue de se développer</a:t>
            </a:r>
            <a:r>
              <a:rPr lang="fr-CA" dirty="0" smtClean="0">
                <a:latin typeface="Century Gothic" panose="020B0502020202020204" pitchFamily="34" charset="0"/>
              </a:rPr>
              <a:t>.</a:t>
            </a:r>
            <a:endParaRPr lang="fr-CA" dirty="0">
              <a:latin typeface="Century Gothic" panose="020B0502020202020204" pitchFamily="34" charset="0"/>
            </a:endParaRPr>
          </a:p>
        </p:txBody>
      </p:sp>
      <p:cxnSp>
        <p:nvCxnSpPr>
          <p:cNvPr id="11" name="Straight Arrow Connector 10"/>
          <p:cNvCxnSpPr>
            <a:stCxn id="4" idx="1"/>
          </p:cNvCxnSpPr>
          <p:nvPr/>
        </p:nvCxnSpPr>
        <p:spPr>
          <a:xfrm flipH="1">
            <a:off x="7716982" y="2469903"/>
            <a:ext cx="501596" cy="6462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8065698" y="4252823"/>
            <a:ext cx="327804" cy="1466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7824159" y="5624424"/>
            <a:ext cx="569343" cy="1007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309237" y="5725208"/>
            <a:ext cx="1032007" cy="3046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338423" y="3916392"/>
            <a:ext cx="1380226" cy="4830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924781" y="2679076"/>
            <a:ext cx="992276" cy="3273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653080" y="1323405"/>
            <a:ext cx="33147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CA" sz="2000" b="1" dirty="0" smtClean="0">
                <a:latin typeface="Century Gothic" panose="020B0502020202020204" pitchFamily="34" charset="0"/>
              </a:rPr>
              <a:t>1. </a:t>
            </a:r>
            <a:r>
              <a:rPr lang="fr-CA" sz="1600" dirty="0" smtClean="0">
                <a:latin typeface="Century Gothic" panose="020B0502020202020204" pitchFamily="34" charset="0"/>
              </a:rPr>
              <a:t>Premièrement, la grenouille pond des </a:t>
            </a:r>
            <a:r>
              <a:rPr lang="fr-CA" sz="1600" dirty="0" err="1" smtClean="0">
                <a:latin typeface="Century Gothic" panose="020B0502020202020204" pitchFamily="34" charset="0"/>
              </a:rPr>
              <a:t>oeufs</a:t>
            </a:r>
            <a:r>
              <a:rPr lang="fr-CA" sz="1600" dirty="0" smtClean="0">
                <a:latin typeface="Century Gothic" panose="020B0502020202020204" pitchFamily="34" charset="0"/>
              </a:rPr>
              <a:t> dans l’eau.</a:t>
            </a:r>
            <a:endParaRPr lang="fr-CA" sz="1600" dirty="0">
              <a:latin typeface="Century Gothic" panose="020B0502020202020204" pitchFamily="34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19089" y="5053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3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29" y="14485"/>
            <a:ext cx="11834225" cy="58858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98327" y="5900289"/>
            <a:ext cx="4238547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CA" dirty="0">
                <a:latin typeface="Century Gothic" panose="020B0502020202020204" pitchFamily="34" charset="0"/>
              </a:rPr>
              <a:t>t</a:t>
            </a:r>
            <a:r>
              <a:rPr lang="fr-CA" dirty="0" smtClean="0">
                <a:latin typeface="Century Gothic" panose="020B0502020202020204" pitchFamily="34" charset="0"/>
              </a:rPr>
              <a:t>iré du livre </a:t>
            </a:r>
            <a:r>
              <a:rPr lang="fr-CA" i="1" dirty="0" smtClean="0">
                <a:latin typeface="Century Gothic" panose="020B0502020202020204" pitchFamily="34" charset="0"/>
              </a:rPr>
              <a:t>La grenouille et le têtard </a:t>
            </a:r>
            <a:r>
              <a:rPr lang="fr-CA" dirty="0" smtClean="0">
                <a:latin typeface="Century Gothic" panose="020B0502020202020204" pitchFamily="34" charset="0"/>
              </a:rPr>
              <a:t>par Camilla de la </a:t>
            </a:r>
            <a:r>
              <a:rPr lang="fr-CA" dirty="0" err="1" smtClean="0">
                <a:latin typeface="Century Gothic" panose="020B0502020202020204" pitchFamily="34" charset="0"/>
              </a:rPr>
              <a:t>Bédoyère</a:t>
            </a:r>
            <a:endParaRPr lang="fr-CA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8065" y="59797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7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81623" cy="62282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649" y="60385"/>
            <a:ext cx="6096837" cy="61075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57725" y="6167887"/>
            <a:ext cx="4238547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CA" dirty="0">
                <a:latin typeface="Century Gothic" panose="020B0502020202020204" pitchFamily="34" charset="0"/>
              </a:rPr>
              <a:t>t</a:t>
            </a:r>
            <a:r>
              <a:rPr lang="fr-CA" dirty="0" smtClean="0">
                <a:latin typeface="Century Gothic" panose="020B0502020202020204" pitchFamily="34" charset="0"/>
              </a:rPr>
              <a:t>iré du livre </a:t>
            </a:r>
            <a:r>
              <a:rPr lang="fr-CA" i="1" dirty="0" smtClean="0">
                <a:latin typeface="Century Gothic" panose="020B0502020202020204" pitchFamily="34" charset="0"/>
              </a:rPr>
              <a:t>La grenouille et le têtard </a:t>
            </a:r>
            <a:r>
              <a:rPr lang="fr-CA" dirty="0" smtClean="0">
                <a:latin typeface="Century Gothic" panose="020B0502020202020204" pitchFamily="34" charset="0"/>
              </a:rPr>
              <a:t>par Camilla de la </a:t>
            </a:r>
            <a:r>
              <a:rPr lang="fr-CA" dirty="0" err="1" smtClean="0">
                <a:latin typeface="Century Gothic" panose="020B0502020202020204" pitchFamily="34" charset="0"/>
              </a:rPr>
              <a:t>Bédoyère</a:t>
            </a:r>
            <a:endParaRPr lang="fr-CA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415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8" y="360871"/>
            <a:ext cx="2359553" cy="15628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161" y="362662"/>
            <a:ext cx="2339552" cy="15592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645" y="520197"/>
            <a:ext cx="3088378" cy="1244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023" y="542008"/>
            <a:ext cx="3273695" cy="14202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2" y="3312827"/>
            <a:ext cx="2719476" cy="18124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3936" y="2156460"/>
            <a:ext cx="2251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latin typeface="Century Gothic" panose="020B0502020202020204" pitchFamily="34" charset="0"/>
              </a:rPr>
              <a:t>La grenouille pond des </a:t>
            </a:r>
            <a:r>
              <a:rPr lang="fr-CA" dirty="0" err="1" smtClean="0">
                <a:latin typeface="Century Gothic" panose="020B0502020202020204" pitchFamily="34" charset="0"/>
              </a:rPr>
              <a:t>oeufs</a:t>
            </a:r>
            <a:r>
              <a:rPr lang="fr-CA" dirty="0" smtClean="0">
                <a:latin typeface="Century Gothic" panose="020B0502020202020204" pitchFamily="34" charset="0"/>
              </a:rPr>
              <a:t> dans l’eau</a:t>
            </a:r>
            <a:r>
              <a:rPr lang="en-US" dirty="0" smtClean="0"/>
              <a:t>.</a:t>
            </a:r>
            <a:endParaRPr lang="fr-CA" dirty="0"/>
          </a:p>
        </p:txBody>
      </p:sp>
      <p:sp>
        <p:nvSpPr>
          <p:cNvPr id="8" name="TextBox 7"/>
          <p:cNvSpPr txBox="1"/>
          <p:nvPr/>
        </p:nvSpPr>
        <p:spPr>
          <a:xfrm>
            <a:off x="3100824" y="2190065"/>
            <a:ext cx="2198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latin typeface="Century Gothic" panose="020B0502020202020204" pitchFamily="34" charset="0"/>
              </a:rPr>
              <a:t>Voici le têtard à une semaine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smtClean="0">
                <a:latin typeface="Century Gothic" panose="020B0502020202020204" pitchFamily="34" charset="0"/>
              </a:rPr>
              <a:t>de vie.</a:t>
            </a:r>
            <a:endParaRPr lang="fr-CA" dirty="0"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99760" y="2190065"/>
            <a:ext cx="2407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latin typeface="Century Gothic" panose="020B0502020202020204" pitchFamily="34" charset="0"/>
              </a:rPr>
              <a:t>Voici le têtard à 6 semaines. </a:t>
            </a:r>
            <a:r>
              <a:rPr lang="fr-CA" dirty="0">
                <a:latin typeface="Century Gothic" panose="020B0502020202020204" pitchFamily="34" charset="0"/>
              </a:rPr>
              <a:t>L</a:t>
            </a:r>
            <a:r>
              <a:rPr lang="fr-CA" dirty="0" smtClean="0">
                <a:latin typeface="Century Gothic" panose="020B0502020202020204" pitchFamily="34" charset="0"/>
              </a:rPr>
              <a:t>es pattes  de derrière poussent.</a:t>
            </a:r>
            <a:endParaRPr lang="fr-CA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78240" y="2362200"/>
            <a:ext cx="2849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latin typeface="Century Gothic" panose="020B0502020202020204" pitchFamily="34" charset="0"/>
              </a:rPr>
              <a:t>Voici le têtard à </a:t>
            </a:r>
            <a:r>
              <a:rPr lang="fr-CA" dirty="0" smtClean="0">
                <a:latin typeface="Century Gothic" panose="020B0502020202020204" pitchFamily="34" charset="0"/>
              </a:rPr>
              <a:t>8 semaines. </a:t>
            </a:r>
            <a:r>
              <a:rPr lang="fr-CA" dirty="0">
                <a:latin typeface="Century Gothic" panose="020B0502020202020204" pitchFamily="34" charset="0"/>
              </a:rPr>
              <a:t>L</a:t>
            </a:r>
            <a:r>
              <a:rPr lang="fr-CA" dirty="0" smtClean="0">
                <a:latin typeface="Century Gothic" panose="020B0502020202020204" pitchFamily="34" charset="0"/>
              </a:rPr>
              <a:t>es pattes de derrière se forment et la queue commence </a:t>
            </a:r>
            <a:r>
              <a:rPr lang="fr-CA" dirty="0">
                <a:latin typeface="Century Gothic" panose="020B0502020202020204" pitchFamily="34" charset="0"/>
              </a:rPr>
              <a:t>à </a:t>
            </a:r>
            <a:r>
              <a:rPr lang="fr-CA" dirty="0" smtClean="0">
                <a:latin typeface="Century Gothic" panose="020B0502020202020204" pitchFamily="34" charset="0"/>
              </a:rPr>
              <a:t>rétrécir.</a:t>
            </a:r>
            <a:endParaRPr lang="fr-CA" dirty="0"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420" y="5125542"/>
            <a:ext cx="307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latin typeface="Century Gothic" panose="020B0502020202020204" pitchFamily="34" charset="0"/>
              </a:rPr>
              <a:t>La grenouille est adulte.  Elle pond des </a:t>
            </a:r>
            <a:r>
              <a:rPr lang="fr-CA" dirty="0" err="1" smtClean="0">
                <a:latin typeface="Century Gothic" panose="020B0502020202020204" pitchFamily="34" charset="0"/>
              </a:rPr>
              <a:t>oeufs</a:t>
            </a:r>
            <a:r>
              <a:rPr lang="fr-CA" dirty="0" smtClean="0"/>
              <a:t>.</a:t>
            </a:r>
            <a:endParaRPr lang="fr-CA" dirty="0"/>
          </a:p>
        </p:txBody>
      </p:sp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47380" y="51252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7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2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4680" y="260086"/>
            <a:ext cx="88075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400" dirty="0" smtClean="0">
                <a:latin typeface="Century Gothic" panose="020B0502020202020204" pitchFamily="34" charset="0"/>
              </a:rPr>
              <a:t>Cycle de vie d’une plante</a:t>
            </a:r>
            <a:endParaRPr lang="fr-CA" sz="44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" y="1404956"/>
            <a:ext cx="10559242" cy="33053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1264" y="5113529"/>
            <a:ext cx="176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On plante une graine.</a:t>
            </a:r>
            <a:endParaRPr lang="fr-CA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516380" y="3741420"/>
            <a:ext cx="0" cy="9753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72218" y="5108678"/>
            <a:ext cx="1203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 </a:t>
            </a:r>
            <a:r>
              <a:rPr lang="fr-CA" dirty="0" smtClean="0"/>
              <a:t>graine</a:t>
            </a:r>
            <a:r>
              <a:rPr lang="en-US" dirty="0" smtClean="0"/>
              <a:t> </a:t>
            </a:r>
            <a:r>
              <a:rPr lang="fr-CA" dirty="0" smtClean="0"/>
              <a:t>germe</a:t>
            </a:r>
            <a:r>
              <a:rPr lang="en-US" dirty="0" smtClean="0"/>
              <a:t>.</a:t>
            </a:r>
            <a:endParaRPr lang="fr-CA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276278" y="3741420"/>
            <a:ext cx="395" cy="11582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43731" y="5113529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 </a:t>
            </a:r>
            <a:r>
              <a:rPr lang="fr-CA" dirty="0" smtClean="0"/>
              <a:t>racines</a:t>
            </a:r>
            <a:r>
              <a:rPr lang="en-US" dirty="0" smtClean="0"/>
              <a:t> </a:t>
            </a:r>
            <a:r>
              <a:rPr lang="fr-CA" dirty="0" smtClean="0"/>
              <a:t>poussent</a:t>
            </a:r>
            <a:r>
              <a:rPr lang="en-US" dirty="0" smtClean="0"/>
              <a:t>.</a:t>
            </a:r>
            <a:endParaRPr lang="fr-CA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553838" y="3913494"/>
            <a:ext cx="15240" cy="10058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391026" y="5092327"/>
            <a:ext cx="929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La tige pousse.</a:t>
            </a:r>
            <a:endParaRPr lang="fr-CA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608320" y="3024446"/>
            <a:ext cx="7620" cy="18059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711192" y="5092327"/>
            <a:ext cx="140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Les feuilles poussent.</a:t>
            </a:r>
            <a:endParaRPr lang="fr-CA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8416042" y="2994661"/>
            <a:ext cx="0" cy="19202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872787" y="5061465"/>
            <a:ext cx="1578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La plante devient adulte.</a:t>
            </a:r>
            <a:endParaRPr lang="fr-CA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0271760" y="2700950"/>
            <a:ext cx="9795" cy="23605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4397" y="4011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04" y="1828800"/>
            <a:ext cx="2613659" cy="1731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51" y="1830014"/>
            <a:ext cx="2185545" cy="17286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244" y="1474012"/>
            <a:ext cx="2085913" cy="2085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821" y="1828799"/>
            <a:ext cx="2595150" cy="17311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1471" y="3672840"/>
            <a:ext cx="2391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latin typeface="Century Gothic" panose="020B0502020202020204" pitchFamily="34" charset="0"/>
              </a:rPr>
              <a:t>Jour 1- </a:t>
            </a:r>
          </a:p>
          <a:p>
            <a:r>
              <a:rPr lang="fr-CA" sz="2400" dirty="0" smtClean="0">
                <a:latin typeface="Century Gothic" panose="020B0502020202020204" pitchFamily="34" charset="0"/>
              </a:rPr>
              <a:t>Je plante une graine.</a:t>
            </a:r>
            <a:endParaRPr lang="fr-CA" sz="2400" dirty="0"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09121" y="3661141"/>
            <a:ext cx="2621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latin typeface="Century Gothic" panose="020B0502020202020204" pitchFamily="34" charset="0"/>
              </a:rPr>
              <a:t>Jour 3- </a:t>
            </a:r>
          </a:p>
          <a:p>
            <a:r>
              <a:rPr lang="fr-CA" sz="2400" dirty="0" smtClean="0">
                <a:latin typeface="Century Gothic" panose="020B0502020202020204" pitchFamily="34" charset="0"/>
              </a:rPr>
              <a:t>La graine germe.</a:t>
            </a:r>
            <a:endParaRPr lang="fr-CA" sz="2400" dirty="0"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30400" y="3642360"/>
            <a:ext cx="3050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latin typeface="Century Gothic" panose="020B0502020202020204" pitchFamily="34" charset="0"/>
              </a:rPr>
              <a:t>Jour 8-  </a:t>
            </a:r>
          </a:p>
          <a:p>
            <a:r>
              <a:rPr lang="fr-CA" sz="2400" dirty="0" smtClean="0">
                <a:latin typeface="Century Gothic" panose="020B0502020202020204" pitchFamily="34" charset="0"/>
              </a:rPr>
              <a:t>Les racines poussent.</a:t>
            </a:r>
            <a:endParaRPr lang="fr-CA" sz="2400" dirty="0"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03354" y="3672840"/>
            <a:ext cx="2194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latin typeface="Century Gothic" panose="020B0502020202020204" pitchFamily="34" charset="0"/>
              </a:rPr>
              <a:t>Jour 16- </a:t>
            </a:r>
          </a:p>
          <a:p>
            <a:r>
              <a:rPr lang="fr-CA" sz="2400" dirty="0" smtClean="0">
                <a:latin typeface="Century Gothic" panose="020B0502020202020204" pitchFamily="34" charset="0"/>
              </a:rPr>
              <a:t>La plante pousse de plus en plus.</a:t>
            </a:r>
            <a:endParaRPr lang="fr-CA" sz="2400" dirty="0"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28325" y="5336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986038" y="556278"/>
            <a:ext cx="100393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Century Gothic" panose="020B0502020202020204" pitchFamily="34" charset="0"/>
              </a:rPr>
              <a:t>T</a:t>
            </a:r>
            <a:r>
              <a:rPr lang="fr-FR" sz="4400" dirty="0" smtClean="0">
                <a:latin typeface="Century Gothic" panose="020B0502020202020204" pitchFamily="34" charset="0"/>
              </a:rPr>
              <a:t>ous </a:t>
            </a:r>
            <a:r>
              <a:rPr lang="fr-FR" sz="4400" dirty="0">
                <a:latin typeface="Century Gothic" panose="020B0502020202020204" pitchFamily="34" charset="0"/>
              </a:rPr>
              <a:t>les êtres vivants grandissent et changent.</a:t>
            </a:r>
            <a:endParaRPr lang="fr-CA" sz="44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00" y="2173887"/>
            <a:ext cx="3530540" cy="1737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340" y="1887746"/>
            <a:ext cx="4067790" cy="1692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916" y="4082367"/>
            <a:ext cx="3234967" cy="21080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366" y="4346412"/>
            <a:ext cx="5181198" cy="142902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52171" y="7567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3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090" y="534837"/>
            <a:ext cx="109610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latin typeface="Century Gothic" panose="020B0502020202020204" pitchFamily="34" charset="0"/>
              </a:rPr>
              <a:t>On sait que les humains sont nés comme bébés et deviennent adultes, mais d’où viennent les plantes et les animaux et comment est-ce qu’ils grandissent?</a:t>
            </a:r>
            <a:endParaRPr lang="fr-CA" sz="2800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393333"/>
              </p:ext>
            </p:extLst>
          </p:nvPr>
        </p:nvGraphicFramePr>
        <p:xfrm>
          <a:off x="665019" y="3096883"/>
          <a:ext cx="10848108" cy="3068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53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4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243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fr-CA" sz="3600" noProof="0" dirty="0" smtClean="0">
                          <a:latin typeface="Century Gothic" panose="020B0502020202020204" pitchFamily="34" charset="0"/>
                        </a:rPr>
                        <a:t>plantes</a:t>
                      </a:r>
                      <a:endParaRPr lang="fr-CA" sz="3600" noProof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fr-CA" sz="3600" noProof="0" dirty="0" smtClean="0">
                          <a:latin typeface="Century Gothic" panose="020B0502020202020204" pitchFamily="34" charset="0"/>
                        </a:rPr>
                        <a:t>animaux</a:t>
                      </a:r>
                      <a:endParaRPr lang="fr-CA" sz="3600" noProof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432">
                <a:tc>
                  <a:txBody>
                    <a:bodyPr/>
                    <a:lstStyle/>
                    <a:p>
                      <a:endParaRPr lang="fr-CA" dirty="0" smtClean="0"/>
                    </a:p>
                    <a:p>
                      <a:endParaRPr lang="fr-CA" dirty="0" smtClean="0"/>
                    </a:p>
                    <a:p>
                      <a:endParaRPr lang="fr-CA" dirty="0" smtClean="0"/>
                    </a:p>
                    <a:p>
                      <a:endParaRPr lang="fr-CA" dirty="0" smtClean="0"/>
                    </a:p>
                    <a:p>
                      <a:endParaRPr lang="fr-CA" dirty="0" smtClean="0"/>
                    </a:p>
                    <a:p>
                      <a:endParaRPr lang="fr-CA" dirty="0" smtClean="0"/>
                    </a:p>
                    <a:p>
                      <a:endParaRPr lang="fr-CA" dirty="0" smtClean="0"/>
                    </a:p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83744" y="11155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0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7751" y="664234"/>
            <a:ext cx="10636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Century Gothic" panose="020B0502020202020204" pitchFamily="34" charset="0"/>
              </a:rPr>
              <a:t>Toutes les choses vivantes ont un cycle de vie</a:t>
            </a:r>
            <a:r>
              <a:rPr lang="fr-FR" sz="3600" dirty="0" smtClean="0">
                <a:latin typeface="Century Gothic" panose="020B0502020202020204" pitchFamily="34" charset="0"/>
              </a:rPr>
              <a:t>. </a:t>
            </a:r>
            <a:endParaRPr lang="fr-CA" dirty="0"/>
          </a:p>
        </p:txBody>
      </p:sp>
      <p:sp>
        <p:nvSpPr>
          <p:cNvPr id="3" name="TextBox 2"/>
          <p:cNvSpPr txBox="1"/>
          <p:nvPr/>
        </p:nvSpPr>
        <p:spPr>
          <a:xfrm>
            <a:off x="767751" y="1861999"/>
            <a:ext cx="10446589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Century Gothic" panose="020B0502020202020204" pitchFamily="34" charset="0"/>
              </a:rPr>
              <a:t>Avez-vous déjà vu des choses vivantes changer d'une étape de leur cycle de vie à l'autre?  </a:t>
            </a:r>
            <a:r>
              <a:rPr lang="fr-FR" sz="3200" dirty="0" smtClean="0">
                <a:latin typeface="Century Gothic" panose="020B0502020202020204" pitchFamily="34" charset="0"/>
              </a:rPr>
              <a:t>Lesquelles?</a:t>
            </a:r>
          </a:p>
          <a:p>
            <a:endParaRPr lang="fr-FR" sz="3200" dirty="0">
              <a:latin typeface="Century Gothic" panose="020B0502020202020204" pitchFamily="34" charset="0"/>
            </a:endParaRPr>
          </a:p>
          <a:p>
            <a:r>
              <a:rPr lang="fr-FR" sz="3200" dirty="0" smtClean="0">
                <a:latin typeface="Century Gothic" panose="020B0502020202020204" pitchFamily="34" charset="0"/>
              </a:rPr>
              <a:t>1. </a:t>
            </a:r>
          </a:p>
          <a:p>
            <a:r>
              <a:rPr lang="fr-FR" sz="3200" dirty="0" smtClean="0">
                <a:latin typeface="Century Gothic" panose="020B0502020202020204" pitchFamily="34" charset="0"/>
              </a:rPr>
              <a:t>2.</a:t>
            </a:r>
          </a:p>
          <a:p>
            <a:r>
              <a:rPr lang="fr-FR" sz="3200" dirty="0" smtClean="0">
                <a:latin typeface="Century Gothic" panose="020B0502020202020204" pitchFamily="34" charset="0"/>
              </a:rPr>
              <a:t>3.</a:t>
            </a:r>
          </a:p>
          <a:p>
            <a:r>
              <a:rPr lang="fr-FR" sz="3200" dirty="0" smtClean="0">
                <a:latin typeface="Century Gothic" panose="020B0502020202020204" pitchFamily="34" charset="0"/>
              </a:rPr>
              <a:t>4.</a:t>
            </a:r>
          </a:p>
          <a:p>
            <a:endParaRPr lang="fr-FR" sz="3200" dirty="0" smtClean="0">
              <a:latin typeface="Century Gothic" panose="020B0502020202020204" pitchFamily="34" charset="0"/>
            </a:endParaRPr>
          </a:p>
          <a:p>
            <a:endParaRPr lang="fr-FR" sz="3200" dirty="0">
              <a:latin typeface="Century Gothic" panose="020B0502020202020204" pitchFamily="34" charset="0"/>
            </a:endParaRPr>
          </a:p>
          <a:p>
            <a:endParaRPr lang="fr-FR" sz="3200" dirty="0" smtClean="0">
              <a:latin typeface="Century Gothic" panose="020B0502020202020204" pitchFamily="34" charset="0"/>
            </a:endParaRPr>
          </a:p>
          <a:p>
            <a:endParaRPr lang="fr-FR" sz="3200" dirty="0">
              <a:latin typeface="Century Gothic" panose="020B0502020202020204" pitchFamily="34" charset="0"/>
            </a:endParaRPr>
          </a:p>
          <a:p>
            <a:endParaRPr lang="fr-FR" sz="32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907" y="4510312"/>
            <a:ext cx="5133616" cy="14159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1160" y="7437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4619" y="767751"/>
            <a:ext cx="10774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 smtClean="0">
                <a:latin typeface="Century Gothic" panose="020B0502020202020204" pitchFamily="34" charset="0"/>
              </a:rPr>
              <a:t>Regardons de plus près les cycles de vie:</a:t>
            </a:r>
            <a:endParaRPr lang="fr-CA" sz="4000" dirty="0"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794302"/>
              </p:ext>
            </p:extLst>
          </p:nvPr>
        </p:nvGraphicFramePr>
        <p:xfrm>
          <a:off x="526210" y="1854679"/>
          <a:ext cx="10092906" cy="4270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43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43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643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4075">
                <a:tc>
                  <a:txBody>
                    <a:bodyPr/>
                    <a:lstStyle/>
                    <a:p>
                      <a:pPr algn="ctr"/>
                      <a:r>
                        <a:rPr lang="fr-CA" sz="3600" noProof="0" dirty="0" smtClean="0">
                          <a:latin typeface="Century Gothic" panose="020B0502020202020204" pitchFamily="34" charset="0"/>
                        </a:rPr>
                        <a:t>le cycle de vie d’un papillon</a:t>
                      </a:r>
                      <a:endParaRPr lang="fr-CA" sz="3600" noProof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600" noProof="0" dirty="0" smtClean="0">
                          <a:latin typeface="Century Gothic" panose="020B0502020202020204" pitchFamily="34" charset="0"/>
                        </a:rPr>
                        <a:t>le cycle de vie d’une grenouille</a:t>
                      </a:r>
                      <a:endParaRPr lang="fr-CA" sz="3600" noProof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3600" noProof="0" dirty="0" smtClean="0">
                          <a:latin typeface="Century Gothic" panose="020B0502020202020204" pitchFamily="34" charset="0"/>
                        </a:rPr>
                        <a:t>le cycle de vie d’une plante</a:t>
                      </a:r>
                    </a:p>
                    <a:p>
                      <a:endParaRPr lang="fr-CA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4075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15" y="4282153"/>
            <a:ext cx="2054403" cy="1702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727" y="4281236"/>
            <a:ext cx="2193095" cy="17037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487" y="4279980"/>
            <a:ext cx="2618362" cy="1706228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75509" y="9341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4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1980546" y="241591"/>
            <a:ext cx="10039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entury Gothic" panose="020B0502020202020204" pitchFamily="34" charset="0"/>
              </a:rPr>
              <a:t>Le cycle de vie d’un </a:t>
            </a:r>
            <a:r>
              <a:rPr lang="en-US" sz="4400" dirty="0" err="1" smtClean="0">
                <a:latin typeface="Century Gothic" panose="020B0502020202020204" pitchFamily="34" charset="0"/>
              </a:rPr>
              <a:t>papillon</a:t>
            </a:r>
            <a:endParaRPr lang="fr-CA" sz="4400" dirty="0"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50" y="1703782"/>
            <a:ext cx="5042942" cy="4180245"/>
          </a:xfrm>
          <a:prstGeom prst="rect">
            <a:avLst/>
          </a:prstGeom>
          <a:ln/>
        </p:spPr>
      </p:pic>
      <p:sp>
        <p:nvSpPr>
          <p:cNvPr id="4" name="TextBox 3"/>
          <p:cNvSpPr txBox="1"/>
          <p:nvPr/>
        </p:nvSpPr>
        <p:spPr>
          <a:xfrm>
            <a:off x="623456" y="1282472"/>
            <a:ext cx="2809858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CA" sz="2400" dirty="0" smtClean="0"/>
              <a:t>2.</a:t>
            </a:r>
            <a:r>
              <a:rPr lang="fr-CA" dirty="0" smtClean="0"/>
              <a:t> La chenille grandit à l’intérieur d’un œuf minuscule.</a:t>
            </a:r>
            <a:endParaRPr lang="fr-CA" dirty="0"/>
          </a:p>
        </p:txBody>
      </p:sp>
      <p:sp>
        <p:nvSpPr>
          <p:cNvPr id="7" name="TextBox 6"/>
          <p:cNvSpPr txBox="1"/>
          <p:nvPr/>
        </p:nvSpPr>
        <p:spPr>
          <a:xfrm>
            <a:off x="8375341" y="1777692"/>
            <a:ext cx="3091699" cy="738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CA" sz="2400" b="1" dirty="0" smtClean="0"/>
              <a:t>3.</a:t>
            </a:r>
            <a:r>
              <a:rPr lang="fr-CA" dirty="0" smtClean="0"/>
              <a:t> Voici la chenille.  Elle mange beaucoup pour grandir.  </a:t>
            </a:r>
            <a:endParaRPr lang="fr-CA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433313" y="1651276"/>
            <a:ext cx="1762142" cy="3261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358332" y="2406770"/>
            <a:ext cx="1017009" cy="11300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098307" y="3254795"/>
            <a:ext cx="3645766" cy="26776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A" sz="2400" b="1" dirty="0" smtClean="0"/>
              <a:t>4.</a:t>
            </a:r>
            <a:r>
              <a:rPr lang="fr-CA" dirty="0" smtClean="0"/>
              <a:t> Un jour la chenille ne mange plus.  Elle s’accroche à une branche </a:t>
            </a:r>
            <a:r>
              <a:rPr lang="fr-CA" dirty="0"/>
              <a:t>ou à </a:t>
            </a:r>
            <a:r>
              <a:rPr lang="fr-CA" dirty="0" smtClean="0"/>
              <a:t>une tige.  La chenille tisse de la soie autour de son corps pour faire un cocon.  Elle se transforme en chrysalide</a:t>
            </a:r>
            <a:r>
              <a:rPr lang="fr-CA" dirty="0"/>
              <a:t>. Le papillon sort de la chrysalide. Il faut attendre que ses ailes sèchent avant de pouvoir voler</a:t>
            </a:r>
            <a:r>
              <a:rPr lang="en-US" dirty="0"/>
              <a:t>.</a:t>
            </a:r>
            <a:endParaRPr lang="fr-CA" dirty="0"/>
          </a:p>
          <a:p>
            <a:endParaRPr lang="fr-CA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566191" y="5037826"/>
            <a:ext cx="1482254" cy="2242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10545" y="3289872"/>
            <a:ext cx="2507333" cy="738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CA" sz="2400" b="1" dirty="0" smtClean="0"/>
              <a:t>1.</a:t>
            </a:r>
            <a:r>
              <a:rPr lang="fr-CA" dirty="0" smtClean="0"/>
              <a:t> Le papillon pond des œufs sur la feuille.</a:t>
            </a:r>
            <a:endParaRPr lang="fr-CA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320506" y="4045789"/>
            <a:ext cx="1058407" cy="466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295955" y="4242516"/>
            <a:ext cx="2717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010337" y="4246587"/>
            <a:ext cx="30698" cy="16401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346738" y="5886726"/>
            <a:ext cx="2717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314384" y="4242516"/>
            <a:ext cx="32354" cy="1644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78943" y="4576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2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31" y="220211"/>
            <a:ext cx="10811252" cy="53770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75419" y="5597236"/>
            <a:ext cx="415636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CA" dirty="0">
                <a:latin typeface="Century Gothic" panose="020B0502020202020204" pitchFamily="34" charset="0"/>
              </a:rPr>
              <a:t>t</a:t>
            </a:r>
            <a:r>
              <a:rPr lang="fr-CA" dirty="0" smtClean="0">
                <a:latin typeface="Century Gothic" panose="020B0502020202020204" pitchFamily="34" charset="0"/>
              </a:rPr>
              <a:t>iré du livre </a:t>
            </a:r>
            <a:r>
              <a:rPr lang="fr-CA" i="1" dirty="0" smtClean="0">
                <a:latin typeface="Century Gothic" panose="020B0502020202020204" pitchFamily="34" charset="0"/>
              </a:rPr>
              <a:t>Le papillon et la chenille </a:t>
            </a:r>
            <a:r>
              <a:rPr lang="fr-CA" dirty="0" smtClean="0">
                <a:latin typeface="Century Gothic" panose="020B0502020202020204" pitchFamily="34" charset="0"/>
              </a:rPr>
              <a:t>par Camilla de la </a:t>
            </a:r>
            <a:r>
              <a:rPr lang="fr-CA" dirty="0" err="1" smtClean="0">
                <a:latin typeface="Century Gothic" panose="020B0502020202020204" pitchFamily="34" charset="0"/>
              </a:rPr>
              <a:t>Bédoyère</a:t>
            </a:r>
            <a:endParaRPr lang="fr-CA" dirty="0">
              <a:latin typeface="Century Gothic" panose="020B0502020202020204" pitchFamily="34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9889" y="57562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0676" y="719970"/>
            <a:ext cx="6842962" cy="38343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92081" y="4655476"/>
            <a:ext cx="8022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 smtClean="0"/>
              <a:t>Aller regarder sur notre site web pour voir le vidéo du cycle de vie des </a:t>
            </a:r>
            <a:r>
              <a:rPr lang="fr-CA" sz="1400" dirty="0" err="1" smtClean="0"/>
              <a:t>papillions</a:t>
            </a:r>
            <a:endParaRPr lang="fr-CA" sz="14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0653" y="7199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2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91" y="634366"/>
            <a:ext cx="2024482" cy="13408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572" y="391822"/>
            <a:ext cx="2918462" cy="1668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689" y="205596"/>
            <a:ext cx="2192547" cy="21925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6" y="392065"/>
            <a:ext cx="2458409" cy="16384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9781" y="2707090"/>
            <a:ext cx="25187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Gothic" panose="020B0502020202020204" pitchFamily="34" charset="0"/>
              </a:rPr>
              <a:t>La chenille</a:t>
            </a:r>
            <a:r>
              <a:rPr lang="fr-FR" sz="2400" dirty="0" smtClean="0">
                <a:latin typeface="Century Gothic" panose="020B0502020202020204" pitchFamily="34" charset="0"/>
              </a:rPr>
              <a:t> grandit </a:t>
            </a:r>
            <a:r>
              <a:rPr lang="fr-FR" sz="2400" dirty="0">
                <a:latin typeface="Century Gothic" panose="020B0502020202020204" pitchFamily="34" charset="0"/>
              </a:rPr>
              <a:t>à l'intérieur de l'œuf pendant 4 jours.</a:t>
            </a:r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endParaRPr lang="fr-CA" sz="2400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96754" y="2707090"/>
            <a:ext cx="2489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latin typeface="Century Gothic" panose="020B0502020202020204" pitchFamily="34" charset="0"/>
              </a:rPr>
              <a:t>Les chenilles</a:t>
            </a:r>
          </a:p>
          <a:p>
            <a:r>
              <a:rPr lang="fr-CA" sz="2400" dirty="0" smtClean="0">
                <a:latin typeface="Century Gothic" panose="020B0502020202020204" pitchFamily="34" charset="0"/>
              </a:rPr>
              <a:t>prennent </a:t>
            </a:r>
            <a:r>
              <a:rPr lang="fr-CA" sz="2400" dirty="0">
                <a:latin typeface="Century Gothic" panose="020B0502020202020204" pitchFamily="34" charset="0"/>
              </a:rPr>
              <a:t>de 8 à 14 jours pour créer leur</a:t>
            </a:r>
          </a:p>
          <a:p>
            <a:r>
              <a:rPr lang="fr-CA" sz="2400" dirty="0">
                <a:latin typeface="Century Gothic" panose="020B0502020202020204" pitchFamily="34" charset="0"/>
              </a:rPr>
              <a:t>chrysalide.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45593" y="2613804"/>
            <a:ext cx="29416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latin typeface="Century Gothic" panose="020B0502020202020204" pitchFamily="34" charset="0"/>
              </a:rPr>
              <a:t>Le papillon sort de la </a:t>
            </a:r>
            <a:r>
              <a:rPr lang="fr-CA" sz="2400" dirty="0" smtClean="0">
                <a:latin typeface="Century Gothic" panose="020B0502020202020204" pitchFamily="34" charset="0"/>
              </a:rPr>
              <a:t>chrysalide. Le papillon attend que</a:t>
            </a:r>
            <a:r>
              <a:rPr lang="fr-CA" sz="2400" dirty="0">
                <a:latin typeface="Century Gothic" panose="020B0502020202020204" pitchFamily="34" charset="0"/>
              </a:rPr>
              <a:t> </a:t>
            </a:r>
            <a:r>
              <a:rPr lang="fr-CA" sz="2400" dirty="0" smtClean="0">
                <a:latin typeface="Century Gothic" panose="020B0502020202020204" pitchFamily="34" charset="0"/>
              </a:rPr>
              <a:t>ses </a:t>
            </a:r>
            <a:r>
              <a:rPr lang="fr-CA" sz="2400" dirty="0">
                <a:latin typeface="Century Gothic" panose="020B0502020202020204" pitchFamily="34" charset="0"/>
              </a:rPr>
              <a:t>ailes </a:t>
            </a:r>
            <a:r>
              <a:rPr lang="fr-CA" sz="2400" dirty="0" smtClean="0">
                <a:latin typeface="Century Gothic" panose="020B0502020202020204" pitchFamily="34" charset="0"/>
              </a:rPr>
              <a:t>sèches afin de voler.</a:t>
            </a:r>
            <a:endParaRPr lang="fr-CA" sz="2400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2396" y="2703534"/>
            <a:ext cx="25286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entury Gothic" panose="020B0502020202020204" pitchFamily="34" charset="0"/>
              </a:rPr>
              <a:t>La chenille </a:t>
            </a:r>
            <a:r>
              <a:rPr lang="fr-FR" sz="2400" dirty="0">
                <a:latin typeface="Century Gothic" panose="020B0502020202020204" pitchFamily="34" charset="0"/>
              </a:rPr>
              <a:t>se développe comme une chenille </a:t>
            </a:r>
            <a:r>
              <a:rPr lang="fr-FR" sz="2400" dirty="0" smtClean="0">
                <a:latin typeface="Century Gothic" panose="020B0502020202020204" pitchFamily="34" charset="0"/>
              </a:rPr>
              <a:t>pendant </a:t>
            </a:r>
            <a:r>
              <a:rPr lang="fr-FR" sz="2400" dirty="0">
                <a:latin typeface="Century Gothic" panose="020B0502020202020204" pitchFamily="34" charset="0"/>
              </a:rPr>
              <a:t>2 semaines.</a:t>
            </a:r>
            <a:endParaRPr lang="fr-CA" sz="2400" dirty="0"/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11554" y="54843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8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Retrospect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1619</TotalTime>
  <Words>553</Words>
  <Application>Microsoft Office PowerPoint</Application>
  <PresentationFormat>Widescreen</PresentationFormat>
  <Paragraphs>75</Paragraphs>
  <Slides>15</Slides>
  <Notes>7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Calibri Light</vt:lpstr>
      <vt:lpstr>Century Gothic</vt:lpstr>
      <vt:lpstr>Retrospect</vt:lpstr>
      <vt:lpstr>Un cycle de vie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Anglophone South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 fais-tu le matin?</dc:title>
  <dc:creator>Desveaux, Amanda     (ASD-W)</dc:creator>
  <cp:lastModifiedBy>Chopin, Morgan (ASD-S)</cp:lastModifiedBy>
  <cp:revision>133</cp:revision>
  <cp:lastPrinted>2018-01-26T16:27:37Z</cp:lastPrinted>
  <dcterms:created xsi:type="dcterms:W3CDTF">2017-11-15T19:07:31Z</dcterms:created>
  <dcterms:modified xsi:type="dcterms:W3CDTF">2020-05-14T20:59:12Z</dcterms:modified>
</cp:coreProperties>
</file>